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7"/>
  </p:notesMasterIdLst>
  <p:handoutMasterIdLst>
    <p:handoutMasterId r:id="rId118"/>
  </p:handoutMasterIdLst>
  <p:sldIdLst>
    <p:sldId id="378" r:id="rId2"/>
    <p:sldId id="323" r:id="rId3"/>
    <p:sldId id="258" r:id="rId4"/>
    <p:sldId id="259" r:id="rId5"/>
    <p:sldId id="260" r:id="rId6"/>
    <p:sldId id="261" r:id="rId7"/>
    <p:sldId id="262" r:id="rId8"/>
    <p:sldId id="324" r:id="rId9"/>
    <p:sldId id="325"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2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 id="302" r:id="rId48"/>
    <p:sldId id="303" r:id="rId49"/>
    <p:sldId id="304" r:id="rId50"/>
    <p:sldId id="305" r:id="rId51"/>
    <p:sldId id="377"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28" r:id="rId97"/>
    <p:sldId id="329" r:id="rId98"/>
    <p:sldId id="330" r:id="rId99"/>
    <p:sldId id="331" r:id="rId100"/>
    <p:sldId id="332" r:id="rId101"/>
    <p:sldId id="333" r:id="rId102"/>
    <p:sldId id="334" r:id="rId103"/>
    <p:sldId id="335" r:id="rId104"/>
    <p:sldId id="336" r:id="rId105"/>
    <p:sldId id="337" r:id="rId106"/>
    <p:sldId id="338" r:id="rId107"/>
    <p:sldId id="339" r:id="rId108"/>
    <p:sldId id="340" r:id="rId109"/>
    <p:sldId id="341" r:id="rId110"/>
    <p:sldId id="342" r:id="rId111"/>
    <p:sldId id="343" r:id="rId112"/>
    <p:sldId id="344" r:id="rId113"/>
    <p:sldId id="374" r:id="rId114"/>
    <p:sldId id="375" r:id="rId115"/>
    <p:sldId id="376" r:id="rId116"/>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ADB"/>
    <a:srgbClr val="CCA500"/>
    <a:srgbClr val="484276"/>
    <a:srgbClr val="7DB1FD"/>
    <a:srgbClr val="045D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33"/>
    <p:restoredTop sz="50000" autoAdjust="0"/>
  </p:normalViewPr>
  <p:slideViewPr>
    <p:cSldViewPr>
      <p:cViewPr varScale="1">
        <p:scale>
          <a:sx n="96" d="100"/>
          <a:sy n="96" d="100"/>
        </p:scale>
        <p:origin x="760" y="16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123"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handoutMaster" Target="handoutMasters/handoutMaster1.xml"/><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80.xml"/><Relationship Id="rId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image" Target="../media/image1.png"/><Relationship Id="rId2"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wmf"/><Relationship Id="rId2" Type="http://schemas.openxmlformats.org/officeDocument/2006/relationships/image" Target="../media/image69.wmf"/><Relationship Id="rId3"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wmf"/><Relationship Id="rId2"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wmf"/><Relationship Id="rId3"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 Id="rId2"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 Id="rId3"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10547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0547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10547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503A05F-8F19-4E47-AF78-2C603E4C0CD4}" type="slidenum">
              <a:rPr lang="en-US" altLang="zh-CN"/>
              <a:pPr>
                <a:defRPr/>
              </a:pPr>
              <a:t>‹#›</a:t>
            </a:fld>
            <a:endParaRPr lang="en-US" altLang="zh-CN"/>
          </a:p>
        </p:txBody>
      </p:sp>
    </p:spTree>
    <p:extLst>
      <p:ext uri="{BB962C8B-B14F-4D97-AF65-F5344CB8AC3E}">
        <p14:creationId xmlns:p14="http://schemas.microsoft.com/office/powerpoint/2010/main" val="4022042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993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93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993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D080036-5C55-46DF-A1BD-7ECED5C53ADB}" type="slidenum">
              <a:rPr lang="en-US" altLang="zh-CN"/>
              <a:pPr>
                <a:defRPr/>
              </a:pPr>
              <a:t>‹#›</a:t>
            </a:fld>
            <a:endParaRPr lang="en-US" altLang="zh-CN"/>
          </a:p>
        </p:txBody>
      </p:sp>
    </p:spTree>
    <p:extLst>
      <p:ext uri="{BB962C8B-B14F-4D97-AF65-F5344CB8AC3E}">
        <p14:creationId xmlns:p14="http://schemas.microsoft.com/office/powerpoint/2010/main" val="28314308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通过这个可以判断第</a:t>
            </a:r>
            <a:r>
              <a:rPr kumimoji="1" lang="en-US" altLang="zh-CN" dirty="0" err="1" smtClean="0"/>
              <a:t>i</a:t>
            </a:r>
            <a:r>
              <a:rPr kumimoji="1" lang="zh-CN" altLang="en-US" dirty="0" smtClean="0"/>
              <a:t>个元素有没有被选</a:t>
            </a:r>
            <a:endParaRPr kumimoji="1" lang="zh-CN" altLang="en-US" dirty="0"/>
          </a:p>
        </p:txBody>
      </p:sp>
      <p:sp>
        <p:nvSpPr>
          <p:cNvPr id="4" name="幻灯片编号占位符 3"/>
          <p:cNvSpPr>
            <a:spLocks noGrp="1"/>
          </p:cNvSpPr>
          <p:nvPr>
            <p:ph type="sldNum" sz="quarter" idx="10"/>
          </p:nvPr>
        </p:nvSpPr>
        <p:spPr/>
        <p:txBody>
          <a:bodyPr/>
          <a:lstStyle/>
          <a:p>
            <a:pPr>
              <a:defRPr/>
            </a:pPr>
            <a:fld id="{0D080036-5C55-46DF-A1BD-7ECED5C53ADB}" type="slidenum">
              <a:rPr lang="en-US" altLang="zh-CN" smtClean="0"/>
              <a:pPr>
                <a:defRPr/>
              </a:pPr>
              <a:t>63</a:t>
            </a:fld>
            <a:endParaRPr lang="en-US" altLang="zh-CN"/>
          </a:p>
        </p:txBody>
      </p:sp>
    </p:spTree>
    <p:extLst>
      <p:ext uri="{BB962C8B-B14F-4D97-AF65-F5344CB8AC3E}">
        <p14:creationId xmlns:p14="http://schemas.microsoft.com/office/powerpoint/2010/main" val="161218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3.png"/><Relationship Id="rId20" Type="http://schemas.openxmlformats.org/officeDocument/2006/relationships/image" Target="../media/image10.png"/><Relationship Id="rId10" Type="http://schemas.openxmlformats.org/officeDocument/2006/relationships/oleObject" Target="../embeddings/oleObject4.bin"/><Relationship Id="rId11" Type="http://schemas.openxmlformats.org/officeDocument/2006/relationships/image" Target="../media/image4.png"/><Relationship Id="rId12" Type="http://schemas.openxmlformats.org/officeDocument/2006/relationships/oleObject" Target="../embeddings/oleObject5.bin"/><Relationship Id="rId13" Type="http://schemas.openxmlformats.org/officeDocument/2006/relationships/image" Target="../media/image5.png"/><Relationship Id="rId14" Type="http://schemas.openxmlformats.org/officeDocument/2006/relationships/oleObject" Target="../embeddings/oleObject6.bin"/><Relationship Id="rId15" Type="http://schemas.openxmlformats.org/officeDocument/2006/relationships/image" Target="../media/image6.png"/><Relationship Id="rId16" Type="http://schemas.openxmlformats.org/officeDocument/2006/relationships/oleObject" Target="../embeddings/oleObject7.bin"/><Relationship Id="rId17" Type="http://schemas.openxmlformats.org/officeDocument/2006/relationships/image" Target="../media/image7.png"/><Relationship Id="rId18" Type="http://schemas.openxmlformats.org/officeDocument/2006/relationships/oleObject" Target="../embeddings/oleObject8.bin"/><Relationship Id="rId19"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Master" Target="../slideMasters/slideMaster1.xml"/><Relationship Id="rId3" Type="http://schemas.openxmlformats.org/officeDocument/2006/relationships/image" Target="../media/image9.jpeg"/><Relationship Id="rId4" Type="http://schemas.openxmlformats.org/officeDocument/2006/relationships/oleObject" Target="../embeddings/oleObject1.bin"/><Relationship Id="rId5" Type="http://schemas.openxmlformats.org/officeDocument/2006/relationships/image" Target="../media/image1.png"/><Relationship Id="rId6" Type="http://schemas.openxmlformats.org/officeDocument/2006/relationships/oleObject" Target="../embeddings/oleObject2.bin"/><Relationship Id="rId7" Type="http://schemas.openxmlformats.org/officeDocument/2006/relationships/image" Target="../media/image2.png"/><Relationship Id="rId8"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16396"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6397"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784328-5A86-4565-84EE-D93E0093B4FE}" type="datetime1">
              <a:rPr lang="zh-CN" altLang="en-US" smtClean="0"/>
              <a:t>17/11/3</a:t>
            </a:fld>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ltLang="zh-CN"/>
              <a:t>‹#›</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9DC62FF-61E4-4686-841F-7F6FD28D1228}" type="slidenum">
              <a:rPr lang="en-US" altLang="zh-CN"/>
              <a:pPr>
                <a:defRPr/>
              </a:pPr>
              <a:t>‹#›</a:t>
            </a:fld>
            <a:endParaRPr lang="en-US" altLang="zh-CN"/>
          </a:p>
        </p:txBody>
      </p:sp>
    </p:spTree>
    <p:extLst>
      <p:ext uri="{BB962C8B-B14F-4D97-AF65-F5344CB8AC3E}">
        <p14:creationId xmlns:p14="http://schemas.microsoft.com/office/powerpoint/2010/main" val="3313979829"/>
      </p:ext>
    </p:extLst>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43F0BD0D-B6C8-46F1-95A3-82A7A5FC5116}" type="datetime1">
              <a:rPr lang="zh-CN" altLang="en-US" smtClean="0"/>
              <a:t>17/11/3</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fld id="{1C0D7AFA-E64B-4115-93D6-88F2A6B2A58F}" type="slidenum">
              <a:rPr lang="en-US" altLang="zh-CN"/>
              <a:pPr>
                <a:defRPr/>
              </a:pPr>
              <a:t>‹#›</a:t>
            </a:fld>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1C1288-30F1-40C4-9784-C6B7D4896DA4}" type="slidenum">
              <a:rPr lang="en-US" altLang="zh-CN"/>
              <a:pPr>
                <a:defRPr/>
              </a:pPr>
              <a:t>‹#›</a:t>
            </a:fld>
            <a:endParaRPr lang="en-US" altLang="zh-CN"/>
          </a:p>
        </p:txBody>
      </p:sp>
    </p:spTree>
    <p:extLst>
      <p:ext uri="{BB962C8B-B14F-4D97-AF65-F5344CB8AC3E}">
        <p14:creationId xmlns:p14="http://schemas.microsoft.com/office/powerpoint/2010/main" val="3746431959"/>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2913" y="617538"/>
            <a:ext cx="2238375" cy="567055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76200" y="617538"/>
            <a:ext cx="6564313" cy="567055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268C084D-3523-45DE-BE74-47528B6227CB}" type="datetime1">
              <a:rPr lang="zh-CN" altLang="en-US" smtClean="0"/>
              <a:t>17/11/3</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fld id="{EEEFE86F-6313-4B0E-A198-16E0B904C20A}" type="slidenum">
              <a:rPr lang="en-US" altLang="zh-CN"/>
              <a:pPr>
                <a:defRPr/>
              </a:pPr>
              <a:t>‹#›</a:t>
            </a:fld>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DBA9012-793E-4052-88CF-9200F72BC2D5}" type="slidenum">
              <a:rPr lang="en-US" altLang="zh-CN"/>
              <a:pPr>
                <a:defRPr/>
              </a:pPr>
              <a:t>‹#›</a:t>
            </a:fld>
            <a:endParaRPr lang="en-US" altLang="zh-CN"/>
          </a:p>
        </p:txBody>
      </p:sp>
    </p:spTree>
    <p:extLst>
      <p:ext uri="{BB962C8B-B14F-4D97-AF65-F5344CB8AC3E}">
        <p14:creationId xmlns:p14="http://schemas.microsoft.com/office/powerpoint/2010/main" val="100256197"/>
      </p:ext>
    </p:extLst>
  </p:cSld>
  <p:clrMapOvr>
    <a:masterClrMapping/>
  </p:clrMapOvr>
  <p:transitio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76200" y="1981200"/>
            <a:ext cx="8955088" cy="4306888"/>
          </a:xfrm>
        </p:spPr>
        <p:txBody>
          <a:bodyPr/>
          <a:lstStyle/>
          <a:p>
            <a:pPr lvl="0"/>
            <a:endParaRPr lang="zh-CN" altLang="en-US" noProof="0"/>
          </a:p>
        </p:txBody>
      </p:sp>
      <p:sp>
        <p:nvSpPr>
          <p:cNvPr id="4" name="Rectangle 11"/>
          <p:cNvSpPr>
            <a:spLocks noGrp="1" noChangeArrowheads="1"/>
          </p:cNvSpPr>
          <p:nvPr>
            <p:ph type="dt" sz="half" idx="10"/>
          </p:nvPr>
        </p:nvSpPr>
        <p:spPr>
          <a:ln/>
        </p:spPr>
        <p:txBody>
          <a:bodyPr/>
          <a:lstStyle>
            <a:lvl1pPr>
              <a:defRPr/>
            </a:lvl1pPr>
          </a:lstStyle>
          <a:p>
            <a:pPr>
              <a:defRPr/>
            </a:pPr>
            <a:fld id="{5C7664D1-D7B6-4044-9ED5-8E582F0F7755}" type="datetime1">
              <a:rPr lang="zh-CN" altLang="en-US" smtClean="0"/>
              <a:t>17/11/3</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fld id="{3C7F89F9-B19F-48E2-9018-4A13D574AAC6}" type="slidenum">
              <a:rPr lang="en-US" altLang="zh-CN"/>
              <a:pPr>
                <a:defRPr/>
              </a:pPr>
              <a:t>‹#›</a:t>
            </a:fld>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6C38F51-97B7-44D4-A4C7-E7DD02E16D93}" type="slidenum">
              <a:rPr lang="en-US" altLang="zh-CN"/>
              <a:pPr>
                <a:defRPr/>
              </a:pPr>
              <a:t>‹#›</a:t>
            </a:fld>
            <a:endParaRPr lang="en-US" altLang="zh-CN"/>
          </a:p>
        </p:txBody>
      </p:sp>
    </p:spTree>
    <p:extLst>
      <p:ext uri="{BB962C8B-B14F-4D97-AF65-F5344CB8AC3E}">
        <p14:creationId xmlns:p14="http://schemas.microsoft.com/office/powerpoint/2010/main" val="1159283730"/>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pic>
        <p:nvPicPr>
          <p:cNvPr id="3" name="Picture 2" descr="顶部"/>
          <p:cNvPicPr>
            <a:picLocks noChangeAspect="1" noChangeArrowheads="1"/>
          </p:cNvPicPr>
          <p:nvPr/>
        </p:nvPicPr>
        <p:blipFill>
          <a:blip r:embed="rId3" cstate="print"/>
          <a:srcRect/>
          <a:stretch>
            <a:fillRect/>
          </a:stretch>
        </p:blipFill>
        <p:spPr bwMode="auto">
          <a:xfrm>
            <a:off x="0" y="0"/>
            <a:ext cx="9144000" cy="887413"/>
          </a:xfrm>
          <a:prstGeom prst="rect">
            <a:avLst/>
          </a:prstGeom>
          <a:noFill/>
          <a:ln w="9525">
            <a:noFill/>
            <a:miter lim="800000"/>
            <a:headEnd/>
            <a:tailEnd/>
          </a:ln>
        </p:spPr>
      </p:pic>
      <p:sp>
        <p:nvSpPr>
          <p:cNvPr id="4" name="Rectangle 9"/>
          <p:cNvSpPr>
            <a:spLocks noChangeArrowheads="1"/>
          </p:cNvSpPr>
          <p:nvPr/>
        </p:nvSpPr>
        <p:spPr bwMode="auto">
          <a:xfrm>
            <a:off x="4643438" y="6172200"/>
            <a:ext cx="4500562" cy="457200"/>
          </a:xfrm>
          <a:prstGeom prst="rect">
            <a:avLst/>
          </a:prstGeom>
          <a:solidFill>
            <a:schemeClr val="bg1">
              <a:alpha val="50000"/>
            </a:schemeClr>
          </a:solidFill>
          <a:ln w="19050">
            <a:noFill/>
            <a:miter lim="800000"/>
            <a:headEnd/>
            <a:tailEnd/>
          </a:ln>
          <a:effectLst/>
        </p:spPr>
        <p:txBody>
          <a:bodyPr wrap="none" anchor="ctr"/>
          <a:lstStyle/>
          <a:p>
            <a:pPr algn="ctr">
              <a:defRPr/>
            </a:pPr>
            <a:r>
              <a:rPr lang="en-US" altLang="zh-CN" sz="1600" b="0">
                <a:solidFill>
                  <a:schemeClr val="tx2"/>
                </a:solidFill>
                <a:latin typeface="Haettenschweiler" pitchFamily="34" charset="0"/>
              </a:rPr>
              <a:t>U</a:t>
            </a:r>
            <a:r>
              <a:rPr lang="en-US" altLang="zh-CN" sz="1600" b="0">
                <a:solidFill>
                  <a:srgbClr val="000066"/>
                </a:solidFill>
                <a:latin typeface="Haettenschweiler" pitchFamily="34" charset="0"/>
              </a:rPr>
              <a:t>niversity of </a:t>
            </a:r>
            <a:r>
              <a:rPr lang="en-US" altLang="zh-CN" sz="1600" b="0">
                <a:solidFill>
                  <a:schemeClr val="tx2"/>
                </a:solidFill>
                <a:latin typeface="Haettenschweiler" pitchFamily="34" charset="0"/>
              </a:rPr>
              <a:t>S</a:t>
            </a:r>
            <a:r>
              <a:rPr lang="en-US" altLang="zh-CN" sz="1600" b="0">
                <a:solidFill>
                  <a:srgbClr val="000066"/>
                </a:solidFill>
                <a:latin typeface="Haettenschweiler" pitchFamily="34" charset="0"/>
              </a:rPr>
              <a:t>cience and </a:t>
            </a:r>
            <a:r>
              <a:rPr lang="en-US" altLang="zh-CN" sz="1600" b="0">
                <a:solidFill>
                  <a:schemeClr val="tx2"/>
                </a:solidFill>
                <a:latin typeface="Haettenschweiler" pitchFamily="34" charset="0"/>
              </a:rPr>
              <a:t>T</a:t>
            </a:r>
            <a:r>
              <a:rPr lang="en-US" altLang="zh-CN" sz="1600" b="0">
                <a:solidFill>
                  <a:srgbClr val="000066"/>
                </a:solidFill>
                <a:latin typeface="Haettenschweiler" pitchFamily="34" charset="0"/>
              </a:rPr>
              <a:t>echnology of </a:t>
            </a:r>
            <a:r>
              <a:rPr lang="en-US" altLang="zh-CN" sz="1600" b="0">
                <a:solidFill>
                  <a:schemeClr val="tx2"/>
                </a:solidFill>
                <a:latin typeface="Haettenschweiler" pitchFamily="34" charset="0"/>
              </a:rPr>
              <a:t>C</a:t>
            </a:r>
            <a:r>
              <a:rPr lang="en-US" altLang="zh-CN" sz="1600" b="0">
                <a:solidFill>
                  <a:srgbClr val="000066"/>
                </a:solidFill>
                <a:latin typeface="Haettenschweiler" pitchFamily="34" charset="0"/>
              </a:rPr>
              <a:t>hina</a:t>
            </a:r>
          </a:p>
        </p:txBody>
      </p:sp>
      <p:graphicFrame>
        <p:nvGraphicFramePr>
          <p:cNvPr id="5" name="Object 10"/>
          <p:cNvGraphicFramePr>
            <a:graphicFrameLocks noChangeAspect="1"/>
          </p:cNvGraphicFramePr>
          <p:nvPr/>
        </p:nvGraphicFramePr>
        <p:xfrm>
          <a:off x="166688" y="3287713"/>
          <a:ext cx="900112" cy="581025"/>
        </p:xfrm>
        <a:graphic>
          <a:graphicData uri="http://schemas.openxmlformats.org/presentationml/2006/ole">
            <mc:AlternateContent xmlns:mc="http://schemas.openxmlformats.org/markup-compatibility/2006">
              <mc:Choice xmlns:v="urn:schemas-microsoft-com:vml" Requires="v">
                <p:oleObj spid="_x0000_s81491" name="位图图像" r:id="rId4" imgW="1181265" imgH="762106" progId="PBrush">
                  <p:embed/>
                </p:oleObj>
              </mc:Choice>
              <mc:Fallback>
                <p:oleObj name="位图图像" r:id="rId4" imgW="1181265" imgH="762106"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8" y="3287713"/>
                        <a:ext cx="900112" cy="58102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6" name="Object 11"/>
          <p:cNvGraphicFramePr>
            <a:graphicFrameLocks noChangeAspect="1"/>
          </p:cNvGraphicFramePr>
          <p:nvPr/>
        </p:nvGraphicFramePr>
        <p:xfrm>
          <a:off x="166688" y="2690813"/>
          <a:ext cx="900112" cy="600075"/>
        </p:xfrm>
        <a:graphic>
          <a:graphicData uri="http://schemas.openxmlformats.org/presentationml/2006/ole">
            <mc:AlternateContent xmlns:mc="http://schemas.openxmlformats.org/markup-compatibility/2006">
              <mc:Choice xmlns:v="urn:schemas-microsoft-com:vml" Requires="v">
                <p:oleObj spid="_x0000_s81492" name="位图图像" r:id="rId6" imgW="1142857" imgH="762106" progId="PBrush">
                  <p:embed/>
                </p:oleObj>
              </mc:Choice>
              <mc:Fallback>
                <p:oleObj name="位图图像" r:id="rId6" imgW="1142857" imgH="762106"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88" y="2690813"/>
                        <a:ext cx="900112" cy="600075"/>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nvGraphicFramePr>
        <p:xfrm>
          <a:off x="166688" y="5672138"/>
          <a:ext cx="900112" cy="576262"/>
        </p:xfrm>
        <a:graphic>
          <a:graphicData uri="http://schemas.openxmlformats.org/presentationml/2006/ole">
            <mc:AlternateContent xmlns:mc="http://schemas.openxmlformats.org/markup-compatibility/2006">
              <mc:Choice xmlns:v="urn:schemas-microsoft-com:vml" Requires="v">
                <p:oleObj spid="_x0000_s81493" name="位图图像" r:id="rId8" imgW="1190476" imgH="762106" progId="PBrush">
                  <p:embed/>
                </p:oleObj>
              </mc:Choice>
              <mc:Fallback>
                <p:oleObj name="位图图像" r:id="rId8" imgW="1190476" imgH="762106"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688" y="5672138"/>
                        <a:ext cx="900112" cy="57626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nvGraphicFramePr>
        <p:xfrm>
          <a:off x="166688" y="1438275"/>
          <a:ext cx="900112" cy="673100"/>
        </p:xfrm>
        <a:graphic>
          <a:graphicData uri="http://schemas.openxmlformats.org/presentationml/2006/ole">
            <mc:AlternateContent xmlns:mc="http://schemas.openxmlformats.org/markup-compatibility/2006">
              <mc:Choice xmlns:v="urn:schemas-microsoft-com:vml" Requires="v">
                <p:oleObj spid="_x0000_s81494" name="位图图像" r:id="rId10" imgW="1019048" imgH="762106" progId="PBrush">
                  <p:embed/>
                </p:oleObj>
              </mc:Choice>
              <mc:Fallback>
                <p:oleObj name="位图图像" r:id="rId10" imgW="1019048" imgH="762106"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688" y="1438275"/>
                        <a:ext cx="900112" cy="67310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9" name="Object 14"/>
          <p:cNvGraphicFramePr>
            <a:graphicFrameLocks noChangeAspect="1"/>
          </p:cNvGraphicFramePr>
          <p:nvPr/>
        </p:nvGraphicFramePr>
        <p:xfrm>
          <a:off x="166688" y="4464050"/>
          <a:ext cx="900112" cy="611188"/>
        </p:xfrm>
        <a:graphic>
          <a:graphicData uri="http://schemas.openxmlformats.org/presentationml/2006/ole">
            <mc:AlternateContent xmlns:mc="http://schemas.openxmlformats.org/markup-compatibility/2006">
              <mc:Choice xmlns:v="urn:schemas-microsoft-com:vml" Requires="v">
                <p:oleObj spid="_x0000_s81495" name="位图图像" r:id="rId12" imgW="1123810" imgH="762106" progId="PBrush">
                  <p:embed/>
                </p:oleObj>
              </mc:Choice>
              <mc:Fallback>
                <p:oleObj name="位图图像" r:id="rId12" imgW="1123810" imgH="762106"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6688" y="4464050"/>
                        <a:ext cx="900112" cy="611188"/>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10" name="Object 15"/>
          <p:cNvGraphicFramePr>
            <a:graphicFrameLocks noChangeAspect="1"/>
          </p:cNvGraphicFramePr>
          <p:nvPr/>
        </p:nvGraphicFramePr>
        <p:xfrm>
          <a:off x="166688" y="5065713"/>
          <a:ext cx="900112" cy="615950"/>
        </p:xfrm>
        <a:graphic>
          <a:graphicData uri="http://schemas.openxmlformats.org/presentationml/2006/ole">
            <mc:AlternateContent xmlns:mc="http://schemas.openxmlformats.org/markup-compatibility/2006">
              <mc:Choice xmlns:v="urn:schemas-microsoft-com:vml" Requires="v">
                <p:oleObj spid="_x0000_s81496" name="位图图像" r:id="rId14" imgW="1114581" imgH="762106" progId="PBrush">
                  <p:embed/>
                </p:oleObj>
              </mc:Choice>
              <mc:Fallback>
                <p:oleObj name="位图图像" r:id="rId14" imgW="1114581" imgH="762106"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688" y="5065713"/>
                        <a:ext cx="900112" cy="615950"/>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11" name="Object 16"/>
          <p:cNvGraphicFramePr>
            <a:graphicFrameLocks noChangeAspect="1"/>
          </p:cNvGraphicFramePr>
          <p:nvPr/>
        </p:nvGraphicFramePr>
        <p:xfrm>
          <a:off x="166688" y="2103438"/>
          <a:ext cx="900112" cy="595312"/>
        </p:xfrm>
        <a:graphic>
          <a:graphicData uri="http://schemas.openxmlformats.org/presentationml/2006/ole">
            <mc:AlternateContent xmlns:mc="http://schemas.openxmlformats.org/markup-compatibility/2006">
              <mc:Choice xmlns:v="urn:schemas-microsoft-com:vml" Requires="v">
                <p:oleObj spid="_x0000_s81497" name="位图图像" r:id="rId16" imgW="1152381" imgH="762106" progId="PBrush">
                  <p:embed/>
                </p:oleObj>
              </mc:Choice>
              <mc:Fallback>
                <p:oleObj name="位图图像" r:id="rId16" imgW="1152381" imgH="762106" progId="PBrush">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688" y="2103438"/>
                        <a:ext cx="900112" cy="59531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graphicFrame>
        <p:nvGraphicFramePr>
          <p:cNvPr id="12" name="Object 17"/>
          <p:cNvGraphicFramePr>
            <a:graphicFrameLocks noChangeAspect="1"/>
          </p:cNvGraphicFramePr>
          <p:nvPr/>
        </p:nvGraphicFramePr>
        <p:xfrm>
          <a:off x="166688" y="3865563"/>
          <a:ext cx="900112" cy="595312"/>
        </p:xfrm>
        <a:graphic>
          <a:graphicData uri="http://schemas.openxmlformats.org/presentationml/2006/ole">
            <mc:AlternateContent xmlns:mc="http://schemas.openxmlformats.org/markup-compatibility/2006">
              <mc:Choice xmlns:v="urn:schemas-microsoft-com:vml" Requires="v">
                <p:oleObj spid="_x0000_s81498" name="位图图像" r:id="rId18" imgW="1152381" imgH="762106" progId="PBrush">
                  <p:embed/>
                </p:oleObj>
              </mc:Choice>
              <mc:Fallback>
                <p:oleObj name="位图图像" r:id="rId18" imgW="1152381" imgH="762106" progId="PBrush">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6688" y="3865563"/>
                        <a:ext cx="900112" cy="595312"/>
                      </a:xfrm>
                      <a:prstGeom prst="rect">
                        <a:avLst/>
                      </a:prstGeom>
                      <a:noFill/>
                      <a:ln>
                        <a:noFill/>
                      </a:ln>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rgbClr val="000066"/>
                            </a:solidFill>
                            <a:miter lim="800000"/>
                            <a:headEnd/>
                            <a:tailEnd/>
                          </a14:hiddenLine>
                        </a:ext>
                      </a:extLst>
                    </p:spPr>
                  </p:pic>
                </p:oleObj>
              </mc:Fallback>
            </mc:AlternateContent>
          </a:graphicData>
        </a:graphic>
      </p:graphicFrame>
      <p:sp>
        <p:nvSpPr>
          <p:cNvPr id="13" name="Rectangle 19"/>
          <p:cNvSpPr>
            <a:spLocks noChangeArrowheads="1"/>
          </p:cNvSpPr>
          <p:nvPr userDrawn="1"/>
        </p:nvSpPr>
        <p:spPr bwMode="auto">
          <a:xfrm>
            <a:off x="1219200" y="1066800"/>
            <a:ext cx="7924800" cy="152400"/>
          </a:xfrm>
          <a:prstGeom prst="rect">
            <a:avLst/>
          </a:prstGeom>
          <a:gradFill rotWithShape="0">
            <a:gsLst>
              <a:gs pos="0">
                <a:srgbClr val="0066FF"/>
              </a:gs>
              <a:gs pos="100000">
                <a:srgbClr val="FFFF00"/>
              </a:gs>
            </a:gsLst>
            <a:lin ang="0" scaled="1"/>
          </a:gradFill>
          <a:ln w="19050">
            <a:noFill/>
            <a:miter lim="800000"/>
            <a:headEnd/>
            <a:tailEnd/>
          </a:ln>
          <a:effectLst/>
        </p:spPr>
        <p:txBody>
          <a:bodyPr wrap="none" anchor="ctr"/>
          <a:lstStyle/>
          <a:p>
            <a:pPr algn="ctr">
              <a:defRPr/>
            </a:pPr>
            <a:endParaRPr lang="zh-CN" altLang="en-US"/>
          </a:p>
        </p:txBody>
      </p:sp>
      <p:pic>
        <p:nvPicPr>
          <p:cNvPr id="14" name="图片 18" descr="PPT1_新校徽.png"/>
          <p:cNvPicPr>
            <a:picLocks noChangeAspect="1"/>
          </p:cNvPicPr>
          <p:nvPr userDrawn="1"/>
        </p:nvPicPr>
        <p:blipFill>
          <a:blip r:embed="rId20" cstate="print"/>
          <a:srcRect/>
          <a:stretch>
            <a:fillRect/>
          </a:stretch>
        </p:blipFill>
        <p:spPr bwMode="auto">
          <a:xfrm>
            <a:off x="144463" y="214313"/>
            <a:ext cx="998537" cy="998537"/>
          </a:xfrm>
          <a:prstGeom prst="rect">
            <a:avLst/>
          </a:prstGeom>
          <a:noFill/>
          <a:ln w="9525">
            <a:noFill/>
            <a:miter lim="800000"/>
            <a:headEnd/>
            <a:tailEnd/>
          </a:ln>
        </p:spPr>
      </p:pic>
      <p:sp>
        <p:nvSpPr>
          <p:cNvPr id="2" name="内容占位符 1"/>
          <p:cNvSpPr>
            <a:spLocks noGrp="1"/>
          </p:cNvSpPr>
          <p:nvPr>
            <p:ph/>
          </p:nvPr>
        </p:nvSpPr>
        <p:spPr>
          <a:xfrm>
            <a:off x="561975" y="542925"/>
            <a:ext cx="8258175" cy="58816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Rectangle 6"/>
          <p:cNvSpPr>
            <a:spLocks noGrp="1" noChangeArrowheads="1"/>
          </p:cNvSpPr>
          <p:nvPr>
            <p:ph type="ftr" sz="quarter" idx="10"/>
          </p:nvPr>
        </p:nvSpPr>
        <p:spPr/>
        <p:txBody>
          <a:bodyPr/>
          <a:lstStyle>
            <a:lvl1pPr>
              <a:defRPr/>
            </a:lvl1pPr>
          </a:lstStyle>
          <a:p>
            <a:pPr>
              <a:defRPr/>
            </a:pPr>
            <a:fld id="{7CA78B6F-1A2B-4514-9862-B1B2AF11A900}" type="slidenum">
              <a:rPr lang="en-US" altLang="zh-CN"/>
              <a:pPr>
                <a:defRPr/>
              </a:pPr>
              <a:t>‹#›</a:t>
            </a:fld>
            <a:endParaRPr lang="en-US" altLang="zh-CN"/>
          </a:p>
        </p:txBody>
      </p:sp>
    </p:spTree>
    <p:extLst>
      <p:ext uri="{BB962C8B-B14F-4D97-AF65-F5344CB8AC3E}">
        <p14:creationId xmlns:p14="http://schemas.microsoft.com/office/powerpoint/2010/main" val="3836609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307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3918C233-A215-4D38-80D9-9890AD36AB0E}" type="slidenum">
              <a:rPr lang="en-US" altLang="zh-CN"/>
              <a:pPr/>
              <a:t>‹#›</a:t>
            </a:fld>
            <a:endParaRPr lang="en-US" altLang="zh-CN"/>
          </a:p>
        </p:txBody>
      </p:sp>
    </p:spTree>
    <p:extLst>
      <p:ext uri="{BB962C8B-B14F-4D97-AF65-F5344CB8AC3E}">
        <p14:creationId xmlns:p14="http://schemas.microsoft.com/office/powerpoint/2010/main" val="32290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25799B8F-6A80-4126-8670-CBEA6252D6E5}" type="datetime1">
              <a:rPr lang="zh-CN" altLang="en-US" smtClean="0"/>
              <a:t>17/11/3</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fld id="{9ACE5C9E-0836-4797-BB90-30868DDCBEF8}" type="slidenum">
              <a:rPr lang="en-US" altLang="zh-CN"/>
              <a:pPr>
                <a:defRPr/>
              </a:pPr>
              <a:t>‹#›</a:t>
            </a:fld>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6A0C645-9BD3-47E5-8E11-364E151CC5DE}" type="slidenum">
              <a:rPr lang="en-US" altLang="zh-CN"/>
              <a:pPr>
                <a:defRPr/>
              </a:pPr>
              <a:t>‹#›</a:t>
            </a:fld>
            <a:endParaRPr lang="en-US" altLang="zh-CN"/>
          </a:p>
        </p:txBody>
      </p:sp>
    </p:spTree>
    <p:extLst>
      <p:ext uri="{BB962C8B-B14F-4D97-AF65-F5344CB8AC3E}">
        <p14:creationId xmlns:p14="http://schemas.microsoft.com/office/powerpoint/2010/main" val="2336520804"/>
      </p:ext>
    </p:extLst>
  </p:cSld>
  <p:clrMapOvr>
    <a:masterClrMapping/>
  </p:clrMapOvr>
  <p:transition spd="slow">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fld id="{C271F0B9-8D88-4B27-92DA-32B960FDE5DE}" type="datetime1">
              <a:rPr lang="zh-CN" altLang="en-US" smtClean="0"/>
              <a:t>17/11/3</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fld id="{92F9D078-C680-415A-AE06-C8B23CB2DC16}" type="slidenum">
              <a:rPr lang="en-US" altLang="zh-CN"/>
              <a:pPr>
                <a:defRPr/>
              </a:pPr>
              <a:t>‹#›</a:t>
            </a:fld>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8ED9826-64F6-42CE-8026-41E078C97C46}" type="slidenum">
              <a:rPr lang="en-US" altLang="zh-CN"/>
              <a:pPr>
                <a:defRPr/>
              </a:pPr>
              <a:t>‹#›</a:t>
            </a:fld>
            <a:endParaRPr lang="en-US" altLang="zh-CN"/>
          </a:p>
        </p:txBody>
      </p:sp>
    </p:spTree>
    <p:extLst>
      <p:ext uri="{BB962C8B-B14F-4D97-AF65-F5344CB8AC3E}">
        <p14:creationId xmlns:p14="http://schemas.microsoft.com/office/powerpoint/2010/main" val="4276209123"/>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76200" y="1981200"/>
            <a:ext cx="4400550" cy="4306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29150" y="1981200"/>
            <a:ext cx="4402138" cy="4306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2F40BB57-E371-45C9-B2D3-AA94A2183D49}" type="datetime1">
              <a:rPr lang="zh-CN" altLang="en-US" smtClean="0"/>
              <a:t>17/11/3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fld id="{B9A0B4A1-9EEE-4560-B38B-3544522D4AEF}" type="slidenum">
              <a:rPr lang="en-US" altLang="zh-CN"/>
              <a:pPr>
                <a:defRPr/>
              </a:pPr>
              <a:t>‹#›</a:t>
            </a:fld>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1AAB3D6-8C07-4DDD-8F2B-690E2F244A7B}" type="slidenum">
              <a:rPr lang="en-US" altLang="zh-CN"/>
              <a:pPr>
                <a:defRPr/>
              </a:pPr>
              <a:t>‹#›</a:t>
            </a:fld>
            <a:endParaRPr lang="en-US" altLang="zh-CN"/>
          </a:p>
        </p:txBody>
      </p:sp>
    </p:spTree>
    <p:extLst>
      <p:ext uri="{BB962C8B-B14F-4D97-AF65-F5344CB8AC3E}">
        <p14:creationId xmlns:p14="http://schemas.microsoft.com/office/powerpoint/2010/main" val="2789596784"/>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112D38C8-EDA7-48FF-960A-19CC0817B2A2}" type="datetime1">
              <a:rPr lang="zh-CN" altLang="en-US" smtClean="0"/>
              <a:t>17/11/3</a:t>
            </a:fld>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fld id="{6E314F73-99B5-40CB-8F70-8D42856A571A}" type="slidenum">
              <a:rPr lang="en-US" altLang="zh-CN"/>
              <a:pPr>
                <a:defRPr/>
              </a:pPr>
              <a:t>‹#›</a:t>
            </a:fld>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7A6CEADF-1774-45E3-94C0-79A52E6AC607}" type="slidenum">
              <a:rPr lang="en-US" altLang="zh-CN"/>
              <a:pPr>
                <a:defRPr/>
              </a:pPr>
              <a:t>‹#›</a:t>
            </a:fld>
            <a:endParaRPr lang="en-US" altLang="zh-CN"/>
          </a:p>
        </p:txBody>
      </p:sp>
    </p:spTree>
    <p:extLst>
      <p:ext uri="{BB962C8B-B14F-4D97-AF65-F5344CB8AC3E}">
        <p14:creationId xmlns:p14="http://schemas.microsoft.com/office/powerpoint/2010/main" val="1868356177"/>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7F4AE27E-7EF8-4987-A49D-AA21F53D3819}" type="datetime1">
              <a:rPr lang="zh-CN" altLang="en-US" smtClean="0"/>
              <a:t>17/11/3</a:t>
            </a:fld>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fld id="{CDE334A7-8092-4E79-B40C-DA18939DFF4F}" type="slidenum">
              <a:rPr lang="en-US" altLang="zh-CN"/>
              <a:pPr>
                <a:defRPr/>
              </a:pPr>
              <a:t>‹#›</a:t>
            </a:fld>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B78105A5-055F-42B8-8A85-A1932192AE2C}" type="slidenum">
              <a:rPr lang="en-US" altLang="zh-CN"/>
              <a:pPr>
                <a:defRPr/>
              </a:pPr>
              <a:t>‹#›</a:t>
            </a:fld>
            <a:endParaRPr lang="en-US" altLang="zh-CN"/>
          </a:p>
        </p:txBody>
      </p:sp>
    </p:spTree>
    <p:extLst>
      <p:ext uri="{BB962C8B-B14F-4D97-AF65-F5344CB8AC3E}">
        <p14:creationId xmlns:p14="http://schemas.microsoft.com/office/powerpoint/2010/main" val="1427367621"/>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B1C07C56-02A1-4D0B-A3D8-2C4B59EDBCE8}" type="datetime1">
              <a:rPr lang="zh-CN" altLang="en-US" smtClean="0"/>
              <a:t>17/11/3</a:t>
            </a:fld>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fld id="{04B53015-CB4E-4875-9503-D57983F75220}" type="slidenum">
              <a:rPr lang="en-US" altLang="zh-CN"/>
              <a:pPr>
                <a:defRPr/>
              </a:pPr>
              <a:t>‹#›</a:t>
            </a:fld>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51DE376D-5E6C-470A-B177-20993EDC72AB}" type="slidenum">
              <a:rPr lang="en-US" altLang="zh-CN"/>
              <a:pPr>
                <a:defRPr/>
              </a:pPr>
              <a:t>‹#›</a:t>
            </a:fld>
            <a:endParaRPr lang="en-US" altLang="zh-CN"/>
          </a:p>
        </p:txBody>
      </p:sp>
    </p:spTree>
    <p:extLst>
      <p:ext uri="{BB962C8B-B14F-4D97-AF65-F5344CB8AC3E}">
        <p14:creationId xmlns:p14="http://schemas.microsoft.com/office/powerpoint/2010/main" val="4214646979"/>
      </p:ext>
    </p:extLst>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0D3F5020-0E35-48BD-9D1B-9DFD43DA40EC}" type="datetime1">
              <a:rPr lang="zh-CN" altLang="en-US" smtClean="0"/>
              <a:t>17/11/3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fld id="{6F50C56B-1ED3-45E9-925C-7B0FC35AC2EA}" type="slidenum">
              <a:rPr lang="en-US" altLang="zh-CN"/>
              <a:pPr>
                <a:defRPr/>
              </a:pPr>
              <a:t>‹#›</a:t>
            </a:fld>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A92A7B0-3386-4B4E-858E-22B0BBFFD771}" type="slidenum">
              <a:rPr lang="en-US" altLang="zh-CN"/>
              <a:pPr>
                <a:defRPr/>
              </a:pPr>
              <a:t>‹#›</a:t>
            </a:fld>
            <a:endParaRPr lang="en-US" altLang="zh-CN"/>
          </a:p>
        </p:txBody>
      </p:sp>
    </p:spTree>
    <p:extLst>
      <p:ext uri="{BB962C8B-B14F-4D97-AF65-F5344CB8AC3E}">
        <p14:creationId xmlns:p14="http://schemas.microsoft.com/office/powerpoint/2010/main" val="313495544"/>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876C22B5-E62B-4D7C-85A8-EE743A183F6C}" type="datetime1">
              <a:rPr lang="zh-CN" altLang="en-US" smtClean="0"/>
              <a:t>17/11/3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fld id="{FF5D77AD-BCFB-4C92-999E-45754572D8A3}" type="slidenum">
              <a:rPr lang="en-US" altLang="zh-CN"/>
              <a:pPr>
                <a:defRPr/>
              </a:pPr>
              <a:t>‹#›</a:t>
            </a:fld>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008CC4-D891-4E07-A2F9-D7C3242890CA}" type="slidenum">
              <a:rPr lang="en-US" altLang="zh-CN"/>
              <a:pPr>
                <a:defRPr/>
              </a:pPr>
              <a:t>‹#›</a:t>
            </a:fld>
            <a:endParaRPr lang="en-US" altLang="zh-CN"/>
          </a:p>
        </p:txBody>
      </p:sp>
    </p:spTree>
    <p:extLst>
      <p:ext uri="{BB962C8B-B14F-4D97-AF65-F5344CB8AC3E}">
        <p14:creationId xmlns:p14="http://schemas.microsoft.com/office/powerpoint/2010/main" val="3245019316"/>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b="0"/>
          </a:p>
        </p:txBody>
      </p:sp>
      <p:sp>
        <p:nvSpPr>
          <p:cNvPr id="103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76200" y="1981200"/>
            <a:ext cx="8955088"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371"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b="0"/>
            </a:lvl1pPr>
          </a:lstStyle>
          <a:p>
            <a:pPr>
              <a:defRPr/>
            </a:pPr>
            <a:fld id="{44F0D7E3-49D6-4E18-BF25-EA3813009711}" type="datetime1">
              <a:rPr lang="zh-CN" altLang="en-US" smtClean="0"/>
              <a:t>17/11/3</a:t>
            </a:fld>
            <a:endParaRPr lang="en-US" altLang="zh-CN"/>
          </a:p>
        </p:txBody>
      </p:sp>
      <p:sp>
        <p:nvSpPr>
          <p:cNvPr id="15372"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b="0"/>
            </a:lvl1pPr>
          </a:lstStyle>
          <a:p>
            <a:pPr>
              <a:defRPr/>
            </a:pPr>
            <a:fld id="{CE90C51F-E0C8-4618-BBD1-4C5E264A24E1}" type="slidenum">
              <a:rPr lang="en-US" altLang="zh-CN"/>
              <a:pPr>
                <a:defRPr/>
              </a:pPr>
              <a:t>‹#›</a:t>
            </a:fld>
            <a:endParaRPr lang="en-US" altLang="zh-CN"/>
          </a:p>
        </p:txBody>
      </p:sp>
      <p:sp>
        <p:nvSpPr>
          <p:cNvPr id="15373" name="Rectangle 13"/>
          <p:cNvSpPr>
            <a:spLocks noGrp="1" noChangeArrowheads="1"/>
          </p:cNvSpPr>
          <p:nvPr>
            <p:ph type="sldNum" sz="quarter" idx="4"/>
          </p:nvPr>
        </p:nvSpPr>
        <p:spPr bwMode="auto">
          <a:xfrm>
            <a:off x="71628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b="0"/>
            </a:lvl1pPr>
          </a:lstStyle>
          <a:p>
            <a:pPr>
              <a:defRPr/>
            </a:pPr>
            <a:fld id="{7DA8D212-89D0-4E2A-9082-277D529AF41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43"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4" r:id="rId13"/>
    <p:sldLayoutId id="2147483845" r:id="rId14"/>
  </p:sldLayoutIdLst>
  <p:transition spd="slow">
    <p:random/>
  </p:transition>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 Id="rId3" Type="http://schemas.openxmlformats.org/officeDocument/2006/relationships/image" Target="../media/image77.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9.wmf"/><Relationship Id="rId5" Type="http://schemas.openxmlformats.org/officeDocument/2006/relationships/oleObject" Target="../embeddings/oleObject10.bin"/><Relationship Id="rId6" Type="http://schemas.openxmlformats.org/officeDocument/2006/relationships/image" Target="../media/image20.wmf"/><Relationship Id="rId7" Type="http://schemas.openxmlformats.org/officeDocument/2006/relationships/oleObject" Target="../embeddings/oleObject11.bin"/><Relationship Id="rId8"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aidu.com/s?wd=%E8%87%AA%E9%A1%B6%E5%90%91%E4%B8%8B&amp;tn=44039180_cpr&amp;fenlei=mv6quAkxTZn0IZRqIHckPjm4nH00T1YLmW6zPWNWnHTsPAnkmWR40ZwV5Hcvrjm3rH6sPfKWUMw85HfYnjn4nH6sgvPsT6KdThsqpZwYTjCEQLGCpyw9Uz4Bmy-bIi4WUvYETgN-TLwGUv3EPjn1n1c4PjfkrHDdPH0snj6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7.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8.wmf"/><Relationship Id="rId5" Type="http://schemas.openxmlformats.org/officeDocument/2006/relationships/image" Target="../media/image40.png"/><Relationship Id="rId6" Type="http://schemas.openxmlformats.org/officeDocument/2006/relationships/oleObject" Target="../embeddings/oleObject14.bin"/><Relationship Id="rId7" Type="http://schemas.openxmlformats.org/officeDocument/2006/relationships/image" Target="../media/image39.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49.wmf"/><Relationship Id="rId5" Type="http://schemas.openxmlformats.org/officeDocument/2006/relationships/oleObject" Target="../embeddings/oleObject16.bin"/><Relationship Id="rId6" Type="http://schemas.openxmlformats.org/officeDocument/2006/relationships/image" Target="../media/image50.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53.wmf"/><Relationship Id="rId5" Type="http://schemas.openxmlformats.org/officeDocument/2006/relationships/oleObject" Target="../embeddings/oleObject18.bin"/><Relationship Id="rId6" Type="http://schemas.openxmlformats.org/officeDocument/2006/relationships/image" Target="../media/image54.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9.bin"/><Relationship Id="rId5" Type="http://schemas.openxmlformats.org/officeDocument/2006/relationships/image" Target="../media/image55.wmf"/><Relationship Id="rId6" Type="http://schemas.openxmlformats.org/officeDocument/2006/relationships/image" Target="../media/image57.png"/><Relationship Id="rId7" Type="http://schemas.openxmlformats.org/officeDocument/2006/relationships/oleObject" Target="../embeddings/oleObject20.bin"/><Relationship Id="rId8" Type="http://schemas.openxmlformats.org/officeDocument/2006/relationships/image" Target="../media/image56.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60.wmf"/><Relationship Id="rId5" Type="http://schemas.openxmlformats.org/officeDocument/2006/relationships/oleObject" Target="../embeddings/oleObject22.bin"/><Relationship Id="rId6" Type="http://schemas.openxmlformats.org/officeDocument/2006/relationships/image" Target="../media/image61.wmf"/><Relationship Id="rId7" Type="http://schemas.openxmlformats.org/officeDocument/2006/relationships/oleObject" Target="../embeddings/oleObject23.bin"/><Relationship Id="rId8" Type="http://schemas.openxmlformats.org/officeDocument/2006/relationships/image" Target="../media/image62.wmf"/><Relationship Id="rId1" Type="http://schemas.openxmlformats.org/officeDocument/2006/relationships/vmlDrawing" Target="../drawings/vmlDrawing8.vml"/><Relationship Id="rId2"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63.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64.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65.wmf"/><Relationship Id="rId5" Type="http://schemas.openxmlformats.org/officeDocument/2006/relationships/oleObject" Target="../embeddings/oleObject27.bin"/><Relationship Id="rId6" Type="http://schemas.openxmlformats.org/officeDocument/2006/relationships/image" Target="../media/image66.wmf"/><Relationship Id="rId1" Type="http://schemas.openxmlformats.org/officeDocument/2006/relationships/vmlDrawing" Target="../drawings/vmlDrawing11.vml"/><Relationship Id="rId2"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67.wmf"/><Relationship Id="rId1" Type="http://schemas.openxmlformats.org/officeDocument/2006/relationships/vmlDrawing" Target="../drawings/vmlDrawing12.vml"/><Relationship Id="rId2"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68.wmf"/><Relationship Id="rId5" Type="http://schemas.openxmlformats.org/officeDocument/2006/relationships/oleObject" Target="../embeddings/oleObject30.bin"/><Relationship Id="rId6" Type="http://schemas.openxmlformats.org/officeDocument/2006/relationships/image" Target="../media/image69.wmf"/><Relationship Id="rId7" Type="http://schemas.openxmlformats.org/officeDocument/2006/relationships/oleObject" Target="../embeddings/oleObject31.bin"/><Relationship Id="rId8" Type="http://schemas.openxmlformats.org/officeDocument/2006/relationships/image" Target="../media/image70.wmf"/><Relationship Id="rId1" Type="http://schemas.openxmlformats.org/officeDocument/2006/relationships/vmlDrawing" Target="../drawings/vmlDrawing13.vml"/><Relationship Id="rId2"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71.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72.wmf"/><Relationship Id="rId1" Type="http://schemas.openxmlformats.org/officeDocument/2006/relationships/vmlDrawing" Target="../drawings/vmlDrawing15.vml"/><Relationship Id="rId2"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73.wmf"/><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74.wmf"/><Relationship Id="rId5" Type="http://schemas.openxmlformats.org/officeDocument/2006/relationships/oleObject" Target="../embeddings/oleObject36.bin"/><Relationship Id="rId6" Type="http://schemas.openxmlformats.org/officeDocument/2006/relationships/image" Target="../media/image75.wmf"/><Relationship Id="rId1" Type="http://schemas.openxmlformats.org/officeDocument/2006/relationships/vmlDrawing" Target="../drawings/vmlDrawing17.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3BD4F40-C392-4412-9A6E-CADC222DA2C7}"/>
              </a:ext>
            </a:extLst>
          </p:cNvPr>
          <p:cNvSpPr>
            <a:spLocks noGrp="1"/>
          </p:cNvSpPr>
          <p:nvPr>
            <p:ph type="title"/>
          </p:nvPr>
        </p:nvSpPr>
        <p:spPr/>
        <p:txBody>
          <a:bodyPr/>
          <a:lstStyle/>
          <a:p>
            <a:r>
              <a:rPr lang="zh-CN" altLang="en-US" dirty="0"/>
              <a:t>期中考试</a:t>
            </a:r>
          </a:p>
        </p:txBody>
      </p:sp>
      <p:sp>
        <p:nvSpPr>
          <p:cNvPr id="3" name="内容占位符 2">
            <a:extLst>
              <a:ext uri="{FF2B5EF4-FFF2-40B4-BE49-F238E27FC236}">
                <a16:creationId xmlns:a16="http://schemas.microsoft.com/office/drawing/2014/main" xmlns="" id="{52347D35-1386-4402-A7BB-43F4695A174E}"/>
              </a:ext>
            </a:extLst>
          </p:cNvPr>
          <p:cNvSpPr>
            <a:spLocks noGrp="1"/>
          </p:cNvSpPr>
          <p:nvPr>
            <p:ph idx="1"/>
          </p:nvPr>
        </p:nvSpPr>
        <p:spPr/>
        <p:txBody>
          <a:bodyPr/>
          <a:lstStyle/>
          <a:p>
            <a:r>
              <a:rPr lang="en-US" altLang="zh-CN" dirty="0"/>
              <a:t>11.10</a:t>
            </a:r>
          </a:p>
          <a:p>
            <a:r>
              <a:rPr lang="zh-CN" altLang="en-US" dirty="0"/>
              <a:t>范围：到动态规划</a:t>
            </a:r>
            <a:endParaRPr lang="en-US" altLang="zh-CN" dirty="0"/>
          </a:p>
          <a:p>
            <a:r>
              <a:rPr lang="zh-CN" altLang="en-US" dirty="0"/>
              <a:t>题型：选择，计算，算法设计，证明</a:t>
            </a:r>
            <a:endParaRPr lang="en-US" altLang="zh-CN" dirty="0"/>
          </a:p>
          <a:p>
            <a:r>
              <a:rPr lang="zh-CN" altLang="en-US" dirty="0"/>
              <a:t>难度：作业</a:t>
            </a:r>
          </a:p>
        </p:txBody>
      </p:sp>
      <p:sp>
        <p:nvSpPr>
          <p:cNvPr id="4" name="灯片编号占位符 3">
            <a:extLst>
              <a:ext uri="{FF2B5EF4-FFF2-40B4-BE49-F238E27FC236}">
                <a16:creationId xmlns:a16="http://schemas.microsoft.com/office/drawing/2014/main" xmlns="" id="{1C9121D7-273B-4401-BADA-A158E9EFAF52}"/>
              </a:ext>
            </a:extLst>
          </p:cNvPr>
          <p:cNvSpPr>
            <a:spLocks noGrp="1"/>
          </p:cNvSpPr>
          <p:nvPr>
            <p:ph type="sldNum" sz="quarter" idx="12"/>
          </p:nvPr>
        </p:nvSpPr>
        <p:spPr/>
        <p:txBody>
          <a:bodyPr/>
          <a:lstStyle/>
          <a:p>
            <a:pPr>
              <a:defRPr/>
            </a:pPr>
            <a:fld id="{76A0C645-9BD3-47E5-8E11-364E151CC5DE}" type="slidenum">
              <a:rPr lang="en-US" altLang="zh-CN" smtClean="0"/>
              <a:pPr>
                <a:defRPr/>
              </a:pPr>
              <a:t>1</a:t>
            </a:fld>
            <a:endParaRPr lang="en-US" altLang="zh-CN"/>
          </a:p>
        </p:txBody>
      </p:sp>
    </p:spTree>
    <p:extLst>
      <p:ext uri="{BB962C8B-B14F-4D97-AF65-F5344CB8AC3E}">
        <p14:creationId xmlns:p14="http://schemas.microsoft.com/office/powerpoint/2010/main" val="2530973649"/>
      </p:ext>
    </p:extLst>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a:solidFill>
                  <a:srgbClr val="D3192B"/>
                </a:solidFill>
              </a:rPr>
              <a:t>6.3 </a:t>
            </a:r>
            <a:r>
              <a:rPr lang="zh-CN" altLang="en-US" dirty="0">
                <a:solidFill>
                  <a:srgbClr val="D3192B"/>
                </a:solidFill>
              </a:rPr>
              <a:t>总体思想</a:t>
            </a:r>
            <a:endParaRPr lang="zh-CN" altLang="en-US" dirty="0"/>
          </a:p>
        </p:txBody>
      </p:sp>
      <p:sp>
        <p:nvSpPr>
          <p:cNvPr id="3" name="内容占位符 2"/>
          <p:cNvSpPr>
            <a:spLocks noGrp="1"/>
          </p:cNvSpPr>
          <p:nvPr>
            <p:ph idx="1"/>
          </p:nvPr>
        </p:nvSpPr>
        <p:spPr>
          <a:xfrm>
            <a:off x="1161256" y="1844824"/>
            <a:ext cx="7772400" cy="4953000"/>
          </a:xfrm>
        </p:spPr>
        <p:txBody>
          <a:bodyPr/>
          <a:lstStyle/>
          <a:p>
            <a:pPr marL="457200" indent="-457200" defTabSz="812800">
              <a:buClr>
                <a:schemeClr val="folHlink"/>
              </a:buClr>
              <a:buSzPct val="70000"/>
            </a:pPr>
            <a:r>
              <a:rPr lang="en-US" altLang="zh-CN" sz="2400" b="1" dirty="0">
                <a:solidFill>
                  <a:srgbClr val="FF0000"/>
                </a:solidFill>
                <a:cs typeface="Times New Roman" pitchFamily="18" charset="0"/>
              </a:rPr>
              <a:t> </a:t>
            </a:r>
            <a:r>
              <a:rPr lang="zh-CN" altLang="en-US" sz="2400" b="1" dirty="0">
                <a:solidFill>
                  <a:srgbClr val="FF0000"/>
                </a:solidFill>
                <a:cs typeface="Times New Roman" pitchFamily="18" charset="0"/>
              </a:rPr>
              <a:t>基本步骤：</a:t>
            </a:r>
            <a:endParaRPr lang="en-US" altLang="zh-CN" sz="2400" b="1" dirty="0">
              <a:solidFill>
                <a:srgbClr val="FF0000"/>
              </a:solidFill>
              <a:cs typeface="Times New Roman" pitchFamily="18" charset="0"/>
            </a:endParaRPr>
          </a:p>
          <a:p>
            <a:pPr marL="457200" indent="-457200" defTabSz="812800">
              <a:buClr>
                <a:schemeClr val="folHlink"/>
              </a:buClr>
              <a:buSzPct val="70000"/>
              <a:buFont typeface="宋体" charset="-122"/>
              <a:buAutoNum type="circleNumDbPlain"/>
            </a:pPr>
            <a:r>
              <a:rPr lang="zh-CN" altLang="en-US" sz="2400" b="1" dirty="0">
                <a:solidFill>
                  <a:srgbClr val="000000"/>
                </a:solidFill>
                <a:cs typeface="Times New Roman" pitchFamily="18" charset="0"/>
              </a:rPr>
              <a:t>找出最优解的性质，并刻划其结构特征。 </a:t>
            </a:r>
            <a:r>
              <a:rPr lang="en-US" altLang="zh-CN" sz="2400" b="1" dirty="0">
                <a:solidFill>
                  <a:srgbClr val="000000"/>
                </a:solidFill>
                <a:cs typeface="Times New Roman" pitchFamily="18" charset="0"/>
                <a:sym typeface="Wingdings" pitchFamily="2" charset="2"/>
              </a:rPr>
              <a:t></a:t>
            </a:r>
            <a:r>
              <a:rPr lang="zh-CN" altLang="en-US" sz="2400" b="1" dirty="0">
                <a:solidFill>
                  <a:schemeClr val="tx1"/>
                </a:solidFill>
                <a:cs typeface="Times New Roman" pitchFamily="18" charset="0"/>
              </a:rPr>
              <a:t>划分子问题</a:t>
            </a:r>
          </a:p>
          <a:p>
            <a:pPr marL="457200" indent="-457200" defTabSz="812800">
              <a:buClr>
                <a:schemeClr val="folHlink"/>
              </a:buClr>
              <a:buSzPct val="70000"/>
              <a:buFont typeface="宋体" charset="-122"/>
              <a:buAutoNum type="circleNumDbPlain"/>
            </a:pPr>
            <a:r>
              <a:rPr lang="zh-CN" altLang="en-US" sz="2400" b="1" dirty="0">
                <a:solidFill>
                  <a:srgbClr val="001C2A"/>
                </a:solidFill>
                <a:cs typeface="Times New Roman" pitchFamily="18" charset="0"/>
              </a:rPr>
              <a:t>递归地定义最优解的值。 </a:t>
            </a:r>
            <a:r>
              <a:rPr lang="en-US" altLang="zh-CN" sz="2400" b="1" dirty="0">
                <a:solidFill>
                  <a:srgbClr val="001C2A"/>
                </a:solidFill>
                <a:cs typeface="Times New Roman" pitchFamily="18" charset="0"/>
                <a:sym typeface="Wingdings" pitchFamily="2" charset="2"/>
              </a:rPr>
              <a:t></a:t>
            </a:r>
            <a:r>
              <a:rPr lang="zh-CN" altLang="en-US" sz="2400" b="1" dirty="0">
                <a:solidFill>
                  <a:schemeClr val="tx1"/>
                </a:solidFill>
                <a:cs typeface="Times New Roman" pitchFamily="18" charset="0"/>
              </a:rPr>
              <a:t>给出最优解的递归式</a:t>
            </a:r>
            <a:endParaRPr lang="en-US" altLang="zh-CN" sz="2400" b="1" dirty="0">
              <a:solidFill>
                <a:schemeClr val="tx1"/>
              </a:solidFill>
              <a:cs typeface="Times New Roman" pitchFamily="18" charset="0"/>
            </a:endParaRPr>
          </a:p>
          <a:p>
            <a:pPr marL="457200" indent="-457200" defTabSz="812800">
              <a:buClr>
                <a:schemeClr val="folHlink"/>
              </a:buClr>
              <a:buSzPct val="70000"/>
              <a:buFont typeface="宋体" charset="-122"/>
              <a:buAutoNum type="circleNumDbPlain"/>
            </a:pPr>
            <a:r>
              <a:rPr lang="zh-CN" altLang="en-US" sz="2400" b="1" dirty="0">
                <a:solidFill>
                  <a:srgbClr val="001C2A"/>
                </a:solidFill>
                <a:cs typeface="Times New Roman" pitchFamily="18" charset="0"/>
              </a:rPr>
              <a:t>按自底向上的方式计算最优解的值。</a:t>
            </a:r>
            <a:endParaRPr lang="en-US" altLang="zh-CN" sz="2400" b="1" dirty="0">
              <a:solidFill>
                <a:srgbClr val="001C2A"/>
              </a:solidFill>
              <a:cs typeface="Times New Roman" pitchFamily="18" charset="0"/>
            </a:endParaRPr>
          </a:p>
          <a:p>
            <a:pPr marL="457200" indent="-457200" defTabSz="812800">
              <a:buClr>
                <a:schemeClr val="folHlink"/>
              </a:buClr>
              <a:buSzPct val="70000"/>
              <a:buFont typeface="宋体" charset="-122"/>
              <a:buAutoNum type="circleNumDbPlain"/>
            </a:pPr>
            <a:r>
              <a:rPr lang="zh-CN" altLang="en-US" sz="2400" b="1" dirty="0">
                <a:solidFill>
                  <a:srgbClr val="001C2A"/>
                </a:solidFill>
                <a:cs typeface="Times New Roman" pitchFamily="18" charset="0"/>
              </a:rPr>
              <a:t>由计算出的结果构造一个最优解。</a:t>
            </a:r>
            <a:endParaRPr lang="en-US" altLang="zh-CN" sz="2400" b="1" dirty="0">
              <a:solidFill>
                <a:srgbClr val="001C2A"/>
              </a:solidFill>
              <a:cs typeface="Times New Roman" pitchFamily="18" charset="0"/>
            </a:endParaRPr>
          </a:p>
          <a:p>
            <a:pPr marL="457200" indent="-457200" defTabSz="812800">
              <a:buClr>
                <a:schemeClr val="folHlink"/>
              </a:buClr>
              <a:buSzPct val="70000"/>
            </a:pPr>
            <a:r>
              <a:rPr lang="zh-CN" altLang="en-US" sz="2400" b="1" dirty="0">
                <a:solidFill>
                  <a:srgbClr val="FF0000"/>
                </a:solidFill>
                <a:cs typeface="Times New Roman" pitchFamily="18" charset="0"/>
              </a:rPr>
              <a:t>注：</a:t>
            </a:r>
            <a:endParaRPr lang="en-US" altLang="zh-CN" sz="2400" b="1" dirty="0">
              <a:solidFill>
                <a:srgbClr val="FF0000"/>
              </a:solidFill>
              <a:cs typeface="Times New Roman" pitchFamily="18" charset="0"/>
            </a:endParaRPr>
          </a:p>
          <a:p>
            <a:pPr marL="457200" indent="-457200" defTabSz="812800">
              <a:buClr>
                <a:schemeClr val="folHlink"/>
              </a:buClr>
              <a:buSzPct val="70000"/>
              <a:buFont typeface="Wingdings" pitchFamily="2" charset="2"/>
              <a:buChar char="Ø"/>
            </a:pPr>
            <a:r>
              <a:rPr lang="zh-CN" altLang="en-US" sz="2400" b="1" dirty="0">
                <a:solidFill>
                  <a:srgbClr val="001C2A"/>
                </a:solidFill>
              </a:rPr>
              <a:t>步骤①</a:t>
            </a:r>
            <a:r>
              <a:rPr lang="en-US" altLang="zh-CN" sz="2400" b="1" dirty="0">
                <a:solidFill>
                  <a:srgbClr val="001C2A"/>
                </a:solidFill>
              </a:rPr>
              <a:t>~</a:t>
            </a:r>
            <a:r>
              <a:rPr lang="zh-CN" altLang="en-US" sz="2400" b="1" dirty="0">
                <a:solidFill>
                  <a:srgbClr val="001C2A"/>
                </a:solidFill>
              </a:rPr>
              <a:t>③是动态规划算法的基本步骤。如果只需要求出最优值的情形，步骤④可以省略；</a:t>
            </a:r>
            <a:endParaRPr lang="en-US" altLang="zh-CN" sz="2400" b="1" dirty="0">
              <a:solidFill>
                <a:srgbClr val="001C2A"/>
              </a:solidFill>
            </a:endParaRPr>
          </a:p>
          <a:p>
            <a:pPr marL="457200" indent="-457200" defTabSz="812800">
              <a:buClr>
                <a:schemeClr val="folHlink"/>
              </a:buClr>
              <a:buSzPct val="70000"/>
              <a:buFont typeface="Wingdings" pitchFamily="2" charset="2"/>
              <a:buChar char="Ø"/>
            </a:pPr>
            <a:r>
              <a:rPr lang="zh-CN" altLang="en-US" sz="2400" b="1" dirty="0">
                <a:solidFill>
                  <a:srgbClr val="001C2A"/>
                </a:solidFill>
              </a:rPr>
              <a:t>若需要求出问题的一个最优解，则必须执行步骤④，步骤③中记录的信息是构造最优解的基础</a:t>
            </a:r>
            <a:r>
              <a:rPr lang="zh-CN" altLang="en-US" sz="1600" b="1" dirty="0">
                <a:solidFill>
                  <a:srgbClr val="001C2A"/>
                </a:solidFill>
              </a:rPr>
              <a:t>；</a:t>
            </a:r>
            <a:endParaRPr lang="en-US" altLang="zh-CN" sz="1600" b="1" dirty="0">
              <a:solidFill>
                <a:srgbClr val="001C2A"/>
              </a:solidFill>
            </a:endParaRPr>
          </a:p>
          <a:p>
            <a:pPr marL="457200" indent="-457200" defTabSz="812800"/>
            <a:endParaRPr lang="zh-CN" altLang="en-US" sz="1600" b="1" dirty="0">
              <a:solidFill>
                <a:srgbClr val="001C2A"/>
              </a:solidFill>
            </a:endParaRPr>
          </a:p>
        </p:txBody>
      </p:sp>
      <p:sp>
        <p:nvSpPr>
          <p:cNvPr id="21509" name="灯片编号占位符 4"/>
          <p:cNvSpPr>
            <a:spLocks noGrp="1"/>
          </p:cNvSpPr>
          <p:nvPr>
            <p:ph type="sldNum" sz="quarter" idx="12"/>
          </p:nvPr>
        </p:nvSpPr>
        <p:spPr>
          <a:noFill/>
        </p:spPr>
        <p:txBody>
          <a:bodyPr/>
          <a:lstStyle/>
          <a:p>
            <a:fld id="{43B9A751-97F2-438A-906C-1839F93E14E3}" type="slidenum">
              <a:rPr lang="en-US" altLang="zh-CN" smtClean="0">
                <a:ea typeface="宋体" charset="-122"/>
              </a:rPr>
              <a:pPr/>
              <a:t>10</a:t>
            </a:fld>
            <a:endParaRPr lang="en-US" altLang="zh-CN">
              <a:ea typeface="宋体" charset="-122"/>
            </a:endParaRPr>
          </a:p>
        </p:txBody>
      </p:sp>
    </p:spTree>
    <p:extLst>
      <p:ext uri="{BB962C8B-B14F-4D97-AF65-F5344CB8AC3E}">
        <p14:creationId xmlns:p14="http://schemas.microsoft.com/office/powerpoint/2010/main" val="3989134684"/>
      </p:ext>
    </p:extLst>
  </p:cSld>
  <p:clrMapOvr>
    <a:masterClrMapping/>
  </p:clrMapOvr>
  <p:transition spd="slow">
    <p:random/>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8B698D-8D2C-4BFA-9F77-5A9CC1FADC10}" type="slidenum">
              <a:rPr lang="en-US" altLang="zh-CN">
                <a:latin typeface="Garamond" panose="02020404030301010803" pitchFamily="18" charset="0"/>
              </a:rPr>
              <a:pPr eaLnBrk="1" hangingPunct="1"/>
              <a:t>100</a:t>
            </a:fld>
            <a:endParaRPr lang="en-US" altLang="zh-CN">
              <a:latin typeface="Garamond" panose="02020404030301010803" pitchFamily="18" charset="0"/>
            </a:endParaRPr>
          </a:p>
        </p:txBody>
      </p:sp>
      <p:sp>
        <p:nvSpPr>
          <p:cNvPr id="442370"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graphicFrame>
        <p:nvGraphicFramePr>
          <p:cNvPr id="442579" name="Group 211"/>
          <p:cNvGraphicFramePr>
            <a:graphicFrameLocks noGrp="1"/>
          </p:cNvGraphicFramePr>
          <p:nvPr/>
        </p:nvGraphicFramePr>
        <p:xfrm>
          <a:off x="152400" y="1371600"/>
          <a:ext cx="8061325" cy="1692275"/>
        </p:xfrm>
        <a:graphic>
          <a:graphicData uri="http://schemas.openxmlformats.org/drawingml/2006/table">
            <a:tbl>
              <a:tblPr/>
              <a:tblGrid>
                <a:gridCol w="895350">
                  <a:extLst>
                    <a:ext uri="{9D8B030D-6E8A-4147-A177-3AD203B41FA5}">
                      <a16:colId xmlns:a16="http://schemas.microsoft.com/office/drawing/2014/main" xmlns="" val="20000"/>
                    </a:ext>
                  </a:extLst>
                </a:gridCol>
                <a:gridCol w="898525">
                  <a:extLst>
                    <a:ext uri="{9D8B030D-6E8A-4147-A177-3AD203B41FA5}">
                      <a16:colId xmlns:a16="http://schemas.microsoft.com/office/drawing/2014/main" xmlns="" val="20001"/>
                    </a:ext>
                  </a:extLst>
                </a:gridCol>
                <a:gridCol w="892175">
                  <a:extLst>
                    <a:ext uri="{9D8B030D-6E8A-4147-A177-3AD203B41FA5}">
                      <a16:colId xmlns:a16="http://schemas.microsoft.com/office/drawing/2014/main" xmlns="" val="20002"/>
                    </a:ext>
                  </a:extLst>
                </a:gridCol>
                <a:gridCol w="895350">
                  <a:extLst>
                    <a:ext uri="{9D8B030D-6E8A-4147-A177-3AD203B41FA5}">
                      <a16:colId xmlns:a16="http://schemas.microsoft.com/office/drawing/2014/main" xmlns="" val="20003"/>
                    </a:ext>
                  </a:extLst>
                </a:gridCol>
                <a:gridCol w="895350">
                  <a:extLst>
                    <a:ext uri="{9D8B030D-6E8A-4147-A177-3AD203B41FA5}">
                      <a16:colId xmlns:a16="http://schemas.microsoft.com/office/drawing/2014/main" xmlns="" val="20004"/>
                    </a:ext>
                  </a:extLst>
                </a:gridCol>
                <a:gridCol w="898525">
                  <a:extLst>
                    <a:ext uri="{9D8B030D-6E8A-4147-A177-3AD203B41FA5}">
                      <a16:colId xmlns:a16="http://schemas.microsoft.com/office/drawing/2014/main" xmlns="" val="20005"/>
                    </a:ext>
                  </a:extLst>
                </a:gridCol>
                <a:gridCol w="568325">
                  <a:extLst>
                    <a:ext uri="{9D8B030D-6E8A-4147-A177-3AD203B41FA5}">
                      <a16:colId xmlns:a16="http://schemas.microsoft.com/office/drawing/2014/main" xmlns="" val="20006"/>
                    </a:ext>
                  </a:extLst>
                </a:gridCol>
                <a:gridCol w="990600">
                  <a:extLst>
                    <a:ext uri="{9D8B030D-6E8A-4147-A177-3AD203B41FA5}">
                      <a16:colId xmlns:a16="http://schemas.microsoft.com/office/drawing/2014/main" xmlns="" val="20007"/>
                    </a:ext>
                  </a:extLst>
                </a:gridCol>
                <a:gridCol w="261938">
                  <a:extLst>
                    <a:ext uri="{9D8B030D-6E8A-4147-A177-3AD203B41FA5}">
                      <a16:colId xmlns:a16="http://schemas.microsoft.com/office/drawing/2014/main" xmlns="" val="20008"/>
                    </a:ext>
                  </a:extLst>
                </a:gridCol>
                <a:gridCol w="865187">
                  <a:extLst>
                    <a:ext uri="{9D8B030D-6E8A-4147-A177-3AD203B41FA5}">
                      <a16:colId xmlns:a16="http://schemas.microsoft.com/office/drawing/2014/main" xmlns="" val="20009"/>
                    </a:ext>
                  </a:extLst>
                </a:gridCol>
              </a:tblGrid>
              <a:tr h="533600">
                <a:tc grid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时间</a:t>
                      </a:r>
                    </a:p>
                  </a:txBody>
                  <a:tcPr marT="45737" marB="45737" horzOverflow="overflow">
                    <a:lnL>
                      <a:noFill/>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0</a:t>
                      </a: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2</a:t>
                      </a: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5</a:t>
                      </a: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6</a:t>
                      </a: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10</a:t>
                      </a:r>
                    </a:p>
                  </a:txBody>
                  <a:tcPr marT="45737" marB="45737"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12</a:t>
                      </a:r>
                    </a:p>
                  </a:txBody>
                  <a:tcPr marT="45737" marB="45737"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0"/>
                  </a:ext>
                </a:extLst>
              </a:tr>
              <a:tr h="57933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0" i="0" u="none" strike="noStrike" cap="none" normalizeH="0" baseline="0">
                          <a:ln>
                            <a:noFill/>
                          </a:ln>
                          <a:solidFill>
                            <a:schemeClr val="tx1"/>
                          </a:solidFill>
                          <a:effectLst/>
                          <a:latin typeface="Times New Roman" pitchFamily="18" charset="0"/>
                          <a:ea typeface="宋体" pitchFamily="2" charset="-122"/>
                        </a:rPr>
                        <a:t>P1</a:t>
                      </a:r>
                    </a:p>
                  </a:txBody>
                  <a:tcPr marT="45737" marB="4573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a5</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rgbClr val="6666FF"/>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a1</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a3</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DnDiag">
                      <a:fgClr>
                        <a:srgbClr val="6666FF"/>
                      </a:fgClr>
                      <a:bgClr>
                        <a:schemeClr val="bg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a2</a:t>
                      </a:r>
                    </a:p>
                  </a:txBody>
                  <a:tcPr marT="45737" marB="45737"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gCheck">
                      <a:fgClr>
                        <a:srgbClr val="6666FF"/>
                      </a:fgClr>
                      <a:bgClr>
                        <a:schemeClr val="bg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3200" b="1"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gCheck">
                      <a:fgClr>
                        <a:srgbClr val="6666FF"/>
                      </a:fgClr>
                      <a:bgClr>
                        <a:schemeClr val="bg1"/>
                      </a:bgClr>
                    </a:pattFill>
                  </a:tcPr>
                </a:tc>
                <a:tc grid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a4</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shingle">
                      <a:fgClr>
                        <a:srgbClr val="6666FF"/>
                      </a:fgClr>
                      <a:bgClr>
                        <a:schemeClr val="bg1"/>
                      </a:bgClr>
                    </a:patt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933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0" i="0" u="none" strike="noStrike" cap="none" normalizeH="0" baseline="0">
                          <a:ln>
                            <a:noFill/>
                          </a:ln>
                          <a:solidFill>
                            <a:schemeClr val="tx1"/>
                          </a:solidFill>
                          <a:effectLst/>
                          <a:latin typeface="Times New Roman" pitchFamily="18" charset="0"/>
                          <a:ea typeface="宋体" pitchFamily="2" charset="-122"/>
                        </a:rPr>
                        <a:t>P2</a:t>
                      </a:r>
                    </a:p>
                  </a:txBody>
                  <a:tcPr marT="45737" marB="45737"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3200" b="0"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3200" b="0"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b5</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1"/>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3200" b="1"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b1</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3200" b="1"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b2</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gCheck">
                      <a:fgClr>
                        <a:srgbClr val="FF9933"/>
                      </a:fgClr>
                      <a:bgClr>
                        <a:schemeClr val="bg1"/>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3200" b="1" i="0" u="none" strike="noStrike" cap="none" normalizeH="0" baseline="0">
                        <a:ln>
                          <a:noFill/>
                        </a:ln>
                        <a:solidFill>
                          <a:schemeClr val="tx1"/>
                        </a:solidFill>
                        <a:effectLst/>
                        <a:latin typeface="Times New Roman" pitchFamily="18" charset="0"/>
                        <a:ea typeface="宋体" pitchFamily="2" charset="-122"/>
                      </a:endParaRP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3200" b="1" i="0" u="none" strike="noStrike" cap="none" normalizeH="0" baseline="0">
                          <a:ln>
                            <a:noFill/>
                          </a:ln>
                          <a:solidFill>
                            <a:schemeClr val="tx1"/>
                          </a:solidFill>
                          <a:effectLst/>
                          <a:latin typeface="Times New Roman" pitchFamily="18" charset="0"/>
                          <a:ea typeface="宋体" pitchFamily="2" charset="-122"/>
                        </a:rPr>
                        <a:t>b4</a:t>
                      </a:r>
                    </a:p>
                  </a:txBody>
                  <a:tcPr marT="45737" marB="457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shingle">
                      <a:fgClr>
                        <a:schemeClr val="accent1"/>
                      </a:fgClr>
                      <a:bgClr>
                        <a:schemeClr val="bg1"/>
                      </a:bgClr>
                    </a:pattFill>
                  </a:tcPr>
                </a:tc>
                <a:extLst>
                  <a:ext uri="{0D108BD9-81ED-4DB2-BD59-A6C34878D82A}">
                    <a16:rowId xmlns:a16="http://schemas.microsoft.com/office/drawing/2014/main" xmlns="" val="10002"/>
                  </a:ext>
                </a:extLst>
              </a:tr>
            </a:tbl>
          </a:graphicData>
        </a:graphic>
      </p:graphicFrame>
      <p:sp>
        <p:nvSpPr>
          <p:cNvPr id="192556" name="Text Box 110"/>
          <p:cNvSpPr txBox="1">
            <a:spLocks noChangeArrowheads="1"/>
          </p:cNvSpPr>
          <p:nvPr/>
        </p:nvSpPr>
        <p:spPr bwMode="auto">
          <a:xfrm>
            <a:off x="152400" y="3429000"/>
            <a:ext cx="8839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ea typeface="楷体_GB2312" pitchFamily="49" charset="-122"/>
              </a:rPr>
              <a:t>调度方案的好坏完全取决于作业在每台设备上被处理的排列次序。</a:t>
            </a:r>
          </a:p>
          <a:p>
            <a:pPr eaLnBrk="1" hangingPunct="1">
              <a:spcBef>
                <a:spcPct val="0"/>
              </a:spcBef>
              <a:buClrTx/>
              <a:buSzTx/>
              <a:buFontTx/>
              <a:buNone/>
            </a:pPr>
            <a:r>
              <a:rPr lang="en-US" altLang="zh-CN" sz="2800">
                <a:ea typeface="楷体_GB2312" pitchFamily="49" charset="-122"/>
              </a:rPr>
              <a:t>ai </a:t>
            </a:r>
            <a:r>
              <a:rPr lang="en-US" altLang="zh-CN" sz="2800">
                <a:sym typeface="Symbol" panose="05050102010706020507" pitchFamily="18" charset="2"/>
              </a:rPr>
              <a:t></a:t>
            </a:r>
            <a:r>
              <a:rPr lang="en-US" altLang="zh-CN" sz="2800">
                <a:cs typeface="Arial" panose="020B0604020202020204" pitchFamily="34" charset="0"/>
              </a:rPr>
              <a:t> 0</a:t>
            </a:r>
            <a:r>
              <a:rPr lang="en-US" altLang="zh-CN" sz="2800"/>
              <a:t>，1</a:t>
            </a:r>
            <a:r>
              <a:rPr lang="en-US" altLang="zh-CN" sz="2800">
                <a:sym typeface="Symbol" panose="05050102010706020507" pitchFamily="18" charset="2"/>
              </a:rPr>
              <a:t>i</a:t>
            </a:r>
            <a:r>
              <a:rPr lang="en-US" altLang="zh-CN" sz="2800"/>
              <a:t>n</a:t>
            </a:r>
          </a:p>
          <a:p>
            <a:pPr eaLnBrk="1" hangingPunct="1">
              <a:spcBef>
                <a:spcPct val="0"/>
              </a:spcBef>
              <a:buClrTx/>
              <a:buSzTx/>
              <a:buFontTx/>
              <a:buNone/>
            </a:pPr>
            <a:r>
              <a:rPr lang="en-US" altLang="zh-CN" sz="2800"/>
              <a:t>ai = 0，</a:t>
            </a:r>
            <a:r>
              <a:rPr lang="zh-CN" altLang="en-US" sz="2800"/>
              <a:t>首先对于所有</a:t>
            </a:r>
            <a:r>
              <a:rPr lang="en-US" altLang="zh-CN" sz="2800">
                <a:ea typeface="楷体_GB2312" pitchFamily="49" charset="-122"/>
              </a:rPr>
              <a:t>ai </a:t>
            </a:r>
            <a:r>
              <a:rPr lang="en-US" altLang="zh-CN" sz="2800">
                <a:sym typeface="Symbol" panose="05050102010706020507" pitchFamily="18" charset="2"/>
              </a:rPr>
              <a:t></a:t>
            </a:r>
            <a:r>
              <a:rPr lang="en-US" altLang="zh-CN" sz="2800">
                <a:cs typeface="Arial" panose="020B0604020202020204" pitchFamily="34" charset="0"/>
              </a:rPr>
              <a:t> 0</a:t>
            </a:r>
            <a:r>
              <a:rPr lang="zh-CN" altLang="en-US" sz="2800"/>
              <a:t>的作业求出一种最优调度的排列，然后把所有的</a:t>
            </a:r>
            <a:r>
              <a:rPr lang="en-US" altLang="zh-CN" sz="2800"/>
              <a:t>ai = 0</a:t>
            </a:r>
            <a:r>
              <a:rPr lang="zh-CN" altLang="en-US" sz="2800"/>
              <a:t>的作业以任意次序加到这一排列的前面。</a:t>
            </a:r>
          </a:p>
        </p:txBody>
      </p:sp>
    </p:spTree>
    <p:extLst>
      <p:ext uri="{BB962C8B-B14F-4D97-AF65-F5344CB8AC3E}">
        <p14:creationId xmlns:p14="http://schemas.microsoft.com/office/powerpoint/2010/main" val="917573259"/>
      </p:ext>
    </p:extLst>
  </p:cSld>
  <p:clrMapOvr>
    <a:masterClrMapping/>
  </p:clrMapOvr>
  <p:transition spd="slow">
    <p:random/>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BF189B-105C-4A99-AF54-4C3D30D9F0E1}" type="slidenum">
              <a:rPr lang="en-US" altLang="zh-CN">
                <a:latin typeface="Garamond" panose="02020404030301010803" pitchFamily="18" charset="0"/>
              </a:rPr>
              <a:pPr eaLnBrk="1" hangingPunct="1"/>
              <a:t>101</a:t>
            </a:fld>
            <a:endParaRPr lang="en-US" altLang="zh-CN">
              <a:latin typeface="Garamond" panose="02020404030301010803" pitchFamily="18" charset="0"/>
            </a:endParaRPr>
          </a:p>
        </p:txBody>
      </p:sp>
      <p:sp>
        <p:nvSpPr>
          <p:cNvPr id="443394"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3540" name="Text Box 59"/>
          <p:cNvSpPr txBox="1">
            <a:spLocks noChangeArrowheads="1"/>
          </p:cNvSpPr>
          <p:nvPr/>
        </p:nvSpPr>
        <p:spPr bwMode="auto">
          <a:xfrm>
            <a:off x="152400" y="1371600"/>
            <a:ext cx="88392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ea typeface="楷体_GB2312" pitchFamily="49" charset="-122"/>
              </a:rPr>
              <a:t>最优调度的排列具有下述</a:t>
            </a:r>
            <a:r>
              <a:rPr lang="zh-CN" altLang="en-US" sz="2800">
                <a:solidFill>
                  <a:srgbClr val="FF0000"/>
                </a:solidFill>
                <a:ea typeface="楷体_GB2312" pitchFamily="49" charset="-122"/>
              </a:rPr>
              <a:t>性质</a:t>
            </a:r>
            <a:r>
              <a:rPr lang="zh-CN" altLang="en-US" sz="2800">
                <a:ea typeface="楷体_GB2312" pitchFamily="49" charset="-122"/>
              </a:rPr>
              <a:t>：</a:t>
            </a:r>
          </a:p>
          <a:p>
            <a:pPr eaLnBrk="1" hangingPunct="1">
              <a:lnSpc>
                <a:spcPct val="110000"/>
              </a:lnSpc>
              <a:spcBef>
                <a:spcPct val="0"/>
              </a:spcBef>
              <a:buClrTx/>
              <a:buSzTx/>
              <a:buFontTx/>
              <a:buNone/>
            </a:pPr>
            <a:r>
              <a:rPr lang="zh-CN" altLang="en-US" sz="2800">
                <a:ea typeface="楷体_GB2312" pitchFamily="49" charset="-122"/>
              </a:rPr>
              <a:t>给出了这个排列的第一个作业后，剩下的排列相对于这两台设备在完成第一个作业时所处的状态而言是最优的。</a:t>
            </a:r>
          </a:p>
          <a:p>
            <a:pPr eaLnBrk="1" hangingPunct="1">
              <a:lnSpc>
                <a:spcPct val="110000"/>
              </a:lnSpc>
              <a:spcBef>
                <a:spcPct val="0"/>
              </a:spcBef>
              <a:buClrTx/>
              <a:buSzTx/>
              <a:buFontTx/>
              <a:buNone/>
            </a:pPr>
            <a:r>
              <a:rPr lang="zh-CN" altLang="en-US" sz="2800">
                <a:ea typeface="楷体_GB2312" pitchFamily="49" charset="-122"/>
              </a:rPr>
              <a:t>设作业1，2，…, </a:t>
            </a:r>
            <a:r>
              <a:rPr lang="en-US" altLang="zh-CN" sz="2800">
                <a:ea typeface="楷体_GB2312" pitchFamily="49" charset="-122"/>
              </a:rPr>
              <a:t>k </a:t>
            </a:r>
            <a:r>
              <a:rPr lang="zh-CN" altLang="en-US" sz="2800">
                <a:ea typeface="楷体_GB2312" pitchFamily="49" charset="-122"/>
              </a:rPr>
              <a:t>的一种调度排列为</a:t>
            </a:r>
            <a:r>
              <a:rPr lang="zh-CN" altLang="en-US" sz="2800">
                <a:ea typeface="楷体_GB2312" pitchFamily="49" charset="-122"/>
                <a:sym typeface="Symbol" panose="05050102010706020507" pitchFamily="18" charset="2"/>
              </a:rPr>
              <a:t>1， 2，…, </a:t>
            </a:r>
            <a:r>
              <a:rPr lang="en-US" altLang="zh-CN" sz="2800">
                <a:ea typeface="楷体_GB2312" pitchFamily="49" charset="-122"/>
                <a:sym typeface="Symbol" panose="05050102010706020507" pitchFamily="18" charset="2"/>
              </a:rPr>
              <a:t>k，</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对于这种调度，</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设</a:t>
            </a:r>
            <a:r>
              <a:rPr lang="en-US" altLang="zh-CN" sz="2800">
                <a:solidFill>
                  <a:srgbClr val="0000FF"/>
                </a:solidFill>
                <a:ea typeface="楷体_GB2312" pitchFamily="49" charset="-122"/>
                <a:sym typeface="Symbol" panose="05050102010706020507" pitchFamily="18" charset="2"/>
              </a:rPr>
              <a:t>h1</a:t>
            </a:r>
            <a:r>
              <a:rPr lang="zh-CN" altLang="en-US" sz="2800">
                <a:ea typeface="楷体_GB2312" pitchFamily="49" charset="-122"/>
                <a:sym typeface="Symbol" panose="05050102010706020507" pitchFamily="18" charset="2"/>
              </a:rPr>
              <a:t>表示在设备</a:t>
            </a:r>
            <a:r>
              <a:rPr lang="en-US" altLang="zh-CN" sz="2800">
                <a:ea typeface="楷体_GB2312" pitchFamily="49" charset="-122"/>
                <a:sym typeface="Symbol" panose="05050102010706020507" pitchFamily="18" charset="2"/>
              </a:rPr>
              <a:t>P1</a:t>
            </a:r>
            <a:r>
              <a:rPr lang="zh-CN" altLang="en-US" sz="2800">
                <a:ea typeface="楷体_GB2312" pitchFamily="49" charset="-122"/>
                <a:sym typeface="Symbol" panose="05050102010706020507" pitchFamily="18" charset="2"/>
              </a:rPr>
              <a:t>上完成任务(</a:t>
            </a:r>
            <a:r>
              <a:rPr lang="en-US" altLang="zh-CN" sz="2800">
                <a:ea typeface="楷体_GB2312" pitchFamily="49" charset="-122"/>
                <a:sym typeface="Symbol" panose="05050102010706020507" pitchFamily="18" charset="2"/>
              </a:rPr>
              <a:t>T</a:t>
            </a:r>
            <a:r>
              <a:rPr lang="en-US" altLang="zh-CN" sz="2800" baseline="-20000">
                <a:ea typeface="楷体_GB2312" pitchFamily="49" charset="-122"/>
                <a:sym typeface="Symbol" panose="05050102010706020507" pitchFamily="18" charset="2"/>
              </a:rPr>
              <a:t>11</a:t>
            </a:r>
            <a:r>
              <a:rPr lang="en-US" altLang="zh-CN" sz="2800">
                <a:ea typeface="楷体_GB2312" pitchFamily="49" charset="-122"/>
                <a:sym typeface="Symbol" panose="05050102010706020507" pitchFamily="18" charset="2"/>
              </a:rPr>
              <a:t>,T</a:t>
            </a:r>
            <a:r>
              <a:rPr lang="en-US" altLang="zh-CN" sz="2800" baseline="-20000">
                <a:ea typeface="楷体_GB2312" pitchFamily="49" charset="-122"/>
                <a:sym typeface="Symbol" panose="05050102010706020507" pitchFamily="18" charset="2"/>
              </a:rPr>
              <a:t>12</a:t>
            </a:r>
            <a:r>
              <a:rPr lang="en-US" altLang="zh-CN" sz="2800">
                <a:ea typeface="楷体_GB2312" pitchFamily="49" charset="-122"/>
                <a:sym typeface="Symbol" panose="05050102010706020507" pitchFamily="18" charset="2"/>
              </a:rPr>
              <a:t>, …, T</a:t>
            </a:r>
            <a:r>
              <a:rPr lang="en-US" altLang="zh-CN" sz="2800" baseline="-20000">
                <a:ea typeface="楷体_GB2312" pitchFamily="49" charset="-122"/>
                <a:sym typeface="Symbol" panose="05050102010706020507" pitchFamily="18" charset="2"/>
              </a:rPr>
              <a:t>1K</a:t>
            </a:r>
            <a:r>
              <a:rPr lang="en-US" altLang="zh-CN" sz="2800">
                <a:ea typeface="楷体_GB2312" pitchFamily="49" charset="-122"/>
                <a:sym typeface="Symbol" panose="05050102010706020507" pitchFamily="18" charset="2"/>
              </a:rPr>
              <a:t>)</a:t>
            </a:r>
            <a:r>
              <a:rPr lang="zh-CN" altLang="en-US" sz="2800">
                <a:ea typeface="楷体_GB2312" pitchFamily="49" charset="-122"/>
                <a:sym typeface="Symbol" panose="05050102010706020507" pitchFamily="18" charset="2"/>
              </a:rPr>
              <a:t>的时间.</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设</a:t>
            </a:r>
            <a:r>
              <a:rPr lang="en-US" altLang="zh-CN" sz="2800">
                <a:solidFill>
                  <a:srgbClr val="0000FF"/>
                </a:solidFill>
                <a:ea typeface="楷体_GB2312" pitchFamily="49" charset="-122"/>
                <a:sym typeface="Symbol" panose="05050102010706020507" pitchFamily="18" charset="2"/>
              </a:rPr>
              <a:t>h2</a:t>
            </a:r>
            <a:r>
              <a:rPr lang="zh-CN" altLang="en-US" sz="2800">
                <a:ea typeface="楷体_GB2312" pitchFamily="49" charset="-122"/>
                <a:sym typeface="Symbol" panose="05050102010706020507" pitchFamily="18" charset="2"/>
              </a:rPr>
              <a:t>表示在设备</a:t>
            </a:r>
            <a:r>
              <a:rPr lang="en-US" altLang="zh-CN" sz="2800">
                <a:ea typeface="楷体_GB2312" pitchFamily="49" charset="-122"/>
                <a:sym typeface="Symbol" panose="05050102010706020507" pitchFamily="18" charset="2"/>
              </a:rPr>
              <a:t>P2</a:t>
            </a:r>
            <a:r>
              <a:rPr lang="zh-CN" altLang="en-US" sz="2800">
                <a:ea typeface="楷体_GB2312" pitchFamily="49" charset="-122"/>
                <a:sym typeface="Symbol" panose="05050102010706020507" pitchFamily="18" charset="2"/>
              </a:rPr>
              <a:t>上完成任务(</a:t>
            </a:r>
            <a:r>
              <a:rPr lang="en-US" altLang="zh-CN" sz="2800">
                <a:ea typeface="楷体_GB2312" pitchFamily="49" charset="-122"/>
                <a:sym typeface="Symbol" panose="05050102010706020507" pitchFamily="18" charset="2"/>
              </a:rPr>
              <a:t>T</a:t>
            </a:r>
            <a:r>
              <a:rPr lang="en-US" altLang="zh-CN" sz="2800" baseline="-20000">
                <a:ea typeface="楷体_GB2312" pitchFamily="49" charset="-122"/>
                <a:sym typeface="Symbol" panose="05050102010706020507" pitchFamily="18" charset="2"/>
              </a:rPr>
              <a:t>21</a:t>
            </a:r>
            <a:r>
              <a:rPr lang="en-US" altLang="zh-CN" sz="2800">
                <a:ea typeface="楷体_GB2312" pitchFamily="49" charset="-122"/>
                <a:sym typeface="Symbol" panose="05050102010706020507" pitchFamily="18" charset="2"/>
              </a:rPr>
              <a:t>,T</a:t>
            </a:r>
            <a:r>
              <a:rPr lang="en-US" altLang="zh-CN" sz="2800" baseline="-20000">
                <a:ea typeface="楷体_GB2312" pitchFamily="49" charset="-122"/>
                <a:sym typeface="Symbol" panose="05050102010706020507" pitchFamily="18" charset="2"/>
              </a:rPr>
              <a:t>22</a:t>
            </a:r>
            <a:r>
              <a:rPr lang="en-US" altLang="zh-CN" sz="2800">
                <a:ea typeface="楷体_GB2312" pitchFamily="49" charset="-122"/>
                <a:sym typeface="Symbol" panose="05050102010706020507" pitchFamily="18" charset="2"/>
              </a:rPr>
              <a:t>, …, T</a:t>
            </a:r>
            <a:r>
              <a:rPr lang="en-US" altLang="zh-CN" sz="2800" baseline="-20000">
                <a:ea typeface="楷体_GB2312" pitchFamily="49" charset="-122"/>
                <a:sym typeface="Symbol" panose="05050102010706020507" pitchFamily="18" charset="2"/>
              </a:rPr>
              <a:t>2K</a:t>
            </a:r>
            <a:r>
              <a:rPr lang="en-US" altLang="zh-CN" sz="2800">
                <a:ea typeface="楷体_GB2312" pitchFamily="49" charset="-122"/>
                <a:sym typeface="Symbol" panose="05050102010706020507" pitchFamily="18" charset="2"/>
              </a:rPr>
              <a:t>)</a:t>
            </a:r>
            <a:r>
              <a:rPr lang="zh-CN" altLang="en-US" sz="2800">
                <a:ea typeface="楷体_GB2312" pitchFamily="49" charset="-122"/>
                <a:sym typeface="Symbol" panose="05050102010706020507" pitchFamily="18" charset="2"/>
              </a:rPr>
              <a:t>的时间.</a:t>
            </a:r>
          </a:p>
        </p:txBody>
      </p:sp>
    </p:spTree>
    <p:extLst>
      <p:ext uri="{BB962C8B-B14F-4D97-AF65-F5344CB8AC3E}">
        <p14:creationId xmlns:p14="http://schemas.microsoft.com/office/powerpoint/2010/main" val="4180906789"/>
      </p:ext>
    </p:extLst>
  </p:cSld>
  <p:clrMapOvr>
    <a:masterClrMapping/>
  </p:clrMapOvr>
  <p:transition spd="slow">
    <p:random/>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2E1E304-3ADD-4EE2-A030-7F733899DC9A}" type="slidenum">
              <a:rPr lang="en-US" altLang="zh-CN">
                <a:latin typeface="Garamond" panose="02020404030301010803" pitchFamily="18" charset="0"/>
              </a:rPr>
              <a:pPr eaLnBrk="1" hangingPunct="1"/>
              <a:t>102</a:t>
            </a:fld>
            <a:endParaRPr lang="en-US" altLang="zh-CN">
              <a:latin typeface="Garamond" panose="02020404030301010803" pitchFamily="18" charset="0"/>
            </a:endParaRPr>
          </a:p>
        </p:txBody>
      </p:sp>
      <p:sp>
        <p:nvSpPr>
          <p:cNvPr id="444418"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4564" name="Text Box 3"/>
          <p:cNvSpPr txBox="1">
            <a:spLocks noChangeArrowheads="1"/>
          </p:cNvSpPr>
          <p:nvPr/>
        </p:nvSpPr>
        <p:spPr bwMode="auto">
          <a:xfrm>
            <a:off x="152400" y="1371600"/>
            <a:ext cx="88392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设 </a:t>
            </a:r>
            <a:r>
              <a:rPr lang="en-US" altLang="zh-CN" sz="2800">
                <a:solidFill>
                  <a:srgbClr val="FF0000"/>
                </a:solidFill>
                <a:ea typeface="楷体_GB2312" pitchFamily="49" charset="-122"/>
                <a:sym typeface="Symbol" panose="05050102010706020507" pitchFamily="18" charset="2"/>
              </a:rPr>
              <a:t>t</a:t>
            </a:r>
            <a:r>
              <a:rPr lang="en-US" altLang="zh-CN" sz="2800">
                <a:solidFill>
                  <a:srgbClr val="0000FF"/>
                </a:solidFill>
                <a:ea typeface="楷体_GB2312" pitchFamily="49" charset="-122"/>
                <a:sym typeface="Symbol" panose="05050102010706020507" pitchFamily="18" charset="2"/>
              </a:rPr>
              <a:t> = h2-h1</a:t>
            </a:r>
          </a:p>
          <a:p>
            <a:pPr eaLnBrk="1" hangingPunct="1">
              <a:lnSpc>
                <a:spcPct val="110000"/>
              </a:lnSpc>
              <a:spcBef>
                <a:spcPct val="0"/>
              </a:spcBef>
              <a:buClrTx/>
              <a:buSzTx/>
              <a:buFontTx/>
              <a:buNone/>
            </a:pPr>
            <a:r>
              <a:rPr lang="en-US" altLang="zh-CN" sz="2800">
                <a:solidFill>
                  <a:srgbClr val="FF0000"/>
                </a:solidFill>
                <a:ea typeface="楷体_GB2312" pitchFamily="49" charset="-122"/>
                <a:sym typeface="Symbol" panose="05050102010706020507" pitchFamily="18" charset="2"/>
              </a:rPr>
              <a:t>t</a:t>
            </a:r>
            <a:r>
              <a:rPr lang="en-US" altLang="zh-CN" sz="2800">
                <a:ea typeface="楷体_GB2312" pitchFamily="49" charset="-122"/>
                <a:sym typeface="Symbol" panose="05050102010706020507" pitchFamily="18" charset="2"/>
              </a:rPr>
              <a:t> </a:t>
            </a:r>
            <a:r>
              <a:rPr lang="zh-CN" altLang="en-US" sz="2800">
                <a:ea typeface="楷体_GB2312" pitchFamily="49" charset="-122"/>
                <a:sym typeface="Symbol" panose="05050102010706020507" pitchFamily="18" charset="2"/>
              </a:rPr>
              <a:t>表示如果要在设备 </a:t>
            </a:r>
            <a:r>
              <a:rPr lang="en-US" altLang="zh-CN" sz="2800">
                <a:ea typeface="楷体_GB2312" pitchFamily="49" charset="-122"/>
                <a:sym typeface="Symbol" panose="05050102010706020507" pitchFamily="18" charset="2"/>
              </a:rPr>
              <a:t>P1</a:t>
            </a:r>
            <a:r>
              <a:rPr lang="zh-CN" altLang="en-US" sz="2800">
                <a:ea typeface="楷体_GB2312" pitchFamily="49" charset="-122"/>
                <a:sym typeface="Symbol" panose="05050102010706020507" pitchFamily="18" charset="2"/>
              </a:rPr>
              <a:t>和</a:t>
            </a:r>
            <a:r>
              <a:rPr lang="en-US" altLang="zh-CN" sz="2800">
                <a:ea typeface="楷体_GB2312" pitchFamily="49" charset="-122"/>
                <a:sym typeface="Symbol" panose="05050102010706020507" pitchFamily="18" charset="2"/>
              </a:rPr>
              <a:t>P2 </a:t>
            </a:r>
            <a:r>
              <a:rPr lang="zh-CN" altLang="en-US" sz="2800">
                <a:ea typeface="楷体_GB2312" pitchFamily="49" charset="-122"/>
                <a:sym typeface="Symbol" panose="05050102010706020507" pitchFamily="18" charset="2"/>
              </a:rPr>
              <a:t>上处理其他作业，则必须在这两台设备同时处理前 </a:t>
            </a:r>
            <a:r>
              <a:rPr lang="en-US" altLang="zh-CN" sz="2800">
                <a:ea typeface="楷体_GB2312" pitchFamily="49" charset="-122"/>
                <a:sym typeface="Symbol" panose="05050102010706020507" pitchFamily="18" charset="2"/>
              </a:rPr>
              <a:t>k </a:t>
            </a:r>
            <a:r>
              <a:rPr lang="zh-CN" altLang="en-US" sz="2800">
                <a:ea typeface="楷体_GB2312" pitchFamily="49" charset="-122"/>
                <a:sym typeface="Symbol" panose="05050102010706020507" pitchFamily="18" charset="2"/>
              </a:rPr>
              <a:t>个作业的不同任务后，设备</a:t>
            </a:r>
            <a:r>
              <a:rPr lang="en-US" altLang="zh-CN" sz="2800">
                <a:ea typeface="楷体_GB2312" pitchFamily="49" charset="-122"/>
                <a:sym typeface="Symbol" panose="05050102010706020507" pitchFamily="18" charset="2"/>
              </a:rPr>
              <a:t>P2</a:t>
            </a:r>
            <a:r>
              <a:rPr lang="zh-CN" altLang="en-US" sz="2800">
                <a:ea typeface="楷体_GB2312" pitchFamily="49" charset="-122"/>
                <a:sym typeface="Symbol" panose="05050102010706020507" pitchFamily="18" charset="2"/>
              </a:rPr>
              <a:t>还要用大小为</a:t>
            </a:r>
            <a:r>
              <a:rPr lang="zh-CN" altLang="en-US" sz="2800">
                <a:solidFill>
                  <a:srgbClr val="FF0000"/>
                </a:solidFill>
                <a:ea typeface="楷体_GB2312" pitchFamily="49" charset="-122"/>
                <a:sym typeface="Symbol" panose="05050102010706020507" pitchFamily="18" charset="2"/>
              </a:rPr>
              <a:t> </a:t>
            </a:r>
            <a:r>
              <a:rPr lang="en-US" altLang="zh-CN" sz="2800">
                <a:solidFill>
                  <a:srgbClr val="FF0000"/>
                </a:solidFill>
                <a:ea typeface="楷体_GB2312" pitchFamily="49" charset="-122"/>
                <a:sym typeface="Symbol" panose="05050102010706020507" pitchFamily="18" charset="2"/>
              </a:rPr>
              <a:t>t </a:t>
            </a:r>
            <a:r>
              <a:rPr lang="zh-CN" altLang="en-US" sz="2800">
                <a:ea typeface="楷体_GB2312" pitchFamily="49" charset="-122"/>
                <a:sym typeface="Symbol" panose="05050102010706020507" pitchFamily="18" charset="2"/>
              </a:rPr>
              <a:t>的时间段处理前</a:t>
            </a:r>
            <a:r>
              <a:rPr lang="en-US" altLang="zh-CN" sz="2800">
                <a:ea typeface="楷体_GB2312" pitchFamily="49" charset="-122"/>
                <a:sym typeface="Symbol" panose="05050102010706020507" pitchFamily="18" charset="2"/>
              </a:rPr>
              <a:t>k</a:t>
            </a:r>
            <a:r>
              <a:rPr lang="zh-CN" altLang="en-US" sz="2800">
                <a:ea typeface="楷体_GB2312" pitchFamily="49" charset="-122"/>
                <a:sym typeface="Symbol" panose="05050102010706020507" pitchFamily="18" charset="2"/>
              </a:rPr>
              <a:t>个作业中未处理完的任务 。</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设</a:t>
            </a:r>
            <a:r>
              <a:rPr lang="en-US" altLang="zh-CN" sz="2800">
                <a:solidFill>
                  <a:srgbClr val="0000FF"/>
                </a:solidFill>
                <a:ea typeface="楷体_GB2312" pitchFamily="49" charset="-122"/>
                <a:sym typeface="Symbol" panose="05050102010706020507" pitchFamily="18" charset="2"/>
              </a:rPr>
              <a:t>S</a:t>
            </a:r>
            <a:r>
              <a:rPr lang="zh-CN" altLang="en-US" sz="2800">
                <a:ea typeface="楷体_GB2312" pitchFamily="49" charset="-122"/>
                <a:sym typeface="Symbol" panose="05050102010706020507" pitchFamily="18" charset="2"/>
              </a:rPr>
              <a:t>为其他作业的集合。</a:t>
            </a:r>
          </a:p>
          <a:p>
            <a:pPr eaLnBrk="1" hangingPunct="1">
              <a:lnSpc>
                <a:spcPct val="110000"/>
              </a:lnSpc>
              <a:spcBef>
                <a:spcPct val="0"/>
              </a:spcBef>
              <a:buClrTx/>
              <a:buSzTx/>
              <a:buFontTx/>
              <a:buNone/>
            </a:pPr>
            <a:r>
              <a:rPr lang="en-US" altLang="zh-CN"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g（S，t）</a:t>
            </a:r>
            <a:r>
              <a:rPr lang="zh-CN" altLang="en-US" sz="2800">
                <a:ea typeface="楷体_GB2312" pitchFamily="49" charset="-122"/>
                <a:sym typeface="Symbol" panose="05050102010706020507" pitchFamily="18" charset="2"/>
              </a:rPr>
              <a:t>是上述 </a:t>
            </a:r>
            <a:r>
              <a:rPr lang="en-US" altLang="zh-CN" sz="2800">
                <a:solidFill>
                  <a:srgbClr val="FF0000"/>
                </a:solidFill>
                <a:ea typeface="楷体_GB2312" pitchFamily="49" charset="-122"/>
                <a:sym typeface="Symbol" panose="05050102010706020507" pitchFamily="18" charset="2"/>
              </a:rPr>
              <a:t>t </a:t>
            </a:r>
            <a:r>
              <a:rPr lang="zh-CN" altLang="en-US" sz="2800">
                <a:ea typeface="楷体_GB2312" pitchFamily="49" charset="-122"/>
                <a:sym typeface="Symbol" panose="05050102010706020507" pitchFamily="18" charset="2"/>
              </a:rPr>
              <a:t>下 </a:t>
            </a:r>
            <a:r>
              <a:rPr lang="en-US" altLang="zh-CN" sz="2800">
                <a:solidFill>
                  <a:srgbClr val="0000FF"/>
                </a:solidFill>
                <a:ea typeface="楷体_GB2312" pitchFamily="49" charset="-122"/>
                <a:sym typeface="Symbol" panose="05050102010706020507" pitchFamily="18" charset="2"/>
              </a:rPr>
              <a:t>S </a:t>
            </a:r>
            <a:r>
              <a:rPr lang="zh-CN" altLang="en-US" sz="2800">
                <a:ea typeface="楷体_GB2312" pitchFamily="49" charset="-122"/>
                <a:sym typeface="Symbol" panose="05050102010706020507" pitchFamily="18" charset="2"/>
              </a:rPr>
              <a:t>的最优调度长度。</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则作业集 {1，2，…,</a:t>
            </a:r>
            <a:r>
              <a:rPr lang="en-US" altLang="zh-CN" sz="2800">
                <a:ea typeface="楷体_GB2312" pitchFamily="49" charset="-122"/>
                <a:sym typeface="Symbol" panose="05050102010706020507" pitchFamily="18" charset="2"/>
              </a:rPr>
              <a:t>n} </a:t>
            </a:r>
            <a:r>
              <a:rPr lang="zh-CN" altLang="en-US" sz="2800">
                <a:ea typeface="楷体_GB2312" pitchFamily="49" charset="-122"/>
                <a:sym typeface="Symbol" panose="05050102010706020507" pitchFamily="18" charset="2"/>
              </a:rPr>
              <a:t>的最优长度是 </a:t>
            </a:r>
            <a:r>
              <a:rPr lang="en-US" altLang="zh-CN" sz="2800">
                <a:solidFill>
                  <a:srgbClr val="0000FF"/>
                </a:solidFill>
                <a:ea typeface="楷体_GB2312" pitchFamily="49" charset="-122"/>
                <a:sym typeface="Symbol" panose="05050102010706020507" pitchFamily="18" charset="2"/>
              </a:rPr>
              <a:t>g({1,2,…, n}，0)</a:t>
            </a:r>
            <a:endParaRPr lang="zh-CN" altLang="en-US" sz="2800">
              <a:solidFill>
                <a:srgbClr val="0000FF"/>
              </a:solidFill>
              <a:ea typeface="楷体_GB2312" pitchFamily="49" charset="-122"/>
              <a:sym typeface="Symbol" panose="05050102010706020507" pitchFamily="18" charset="2"/>
            </a:endParaRPr>
          </a:p>
        </p:txBody>
      </p:sp>
    </p:spTree>
    <p:extLst>
      <p:ext uri="{BB962C8B-B14F-4D97-AF65-F5344CB8AC3E}">
        <p14:creationId xmlns:p14="http://schemas.microsoft.com/office/powerpoint/2010/main" val="2351745099"/>
      </p:ext>
    </p:extLst>
  </p:cSld>
  <p:clrMapOvr>
    <a:masterClrMapping/>
  </p:clrMapOvr>
  <p:transition spd="slow">
    <p:random/>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C706BDA-C20F-4E9F-AAA4-94EFC092A941}" type="slidenum">
              <a:rPr lang="en-US" altLang="zh-CN">
                <a:latin typeface="Garamond" panose="02020404030301010803" pitchFamily="18" charset="0"/>
              </a:rPr>
              <a:pPr eaLnBrk="1" hangingPunct="1"/>
              <a:t>103</a:t>
            </a:fld>
            <a:endParaRPr lang="en-US" altLang="zh-CN">
              <a:latin typeface="Garamond" panose="02020404030301010803" pitchFamily="18" charset="0"/>
            </a:endParaRPr>
          </a:p>
        </p:txBody>
      </p:sp>
      <p:sp>
        <p:nvSpPr>
          <p:cNvPr id="445442"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5588" name="Text Box 3"/>
          <p:cNvSpPr txBox="1">
            <a:spLocks noChangeArrowheads="1"/>
          </p:cNvSpPr>
          <p:nvPr/>
        </p:nvSpPr>
        <p:spPr bwMode="auto">
          <a:xfrm>
            <a:off x="152400" y="1371600"/>
            <a:ext cx="88392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由最优调度排列的</a:t>
            </a:r>
            <a:r>
              <a:rPr lang="zh-CN" altLang="en-US" sz="2800">
                <a:solidFill>
                  <a:srgbClr val="FF0000"/>
                </a:solidFill>
                <a:ea typeface="楷体_GB2312" pitchFamily="49" charset="-122"/>
                <a:sym typeface="Symbol" panose="05050102010706020507" pitchFamily="18" charset="2"/>
              </a:rPr>
              <a:t>性质</a:t>
            </a:r>
            <a:r>
              <a:rPr lang="zh-CN" altLang="en-US" sz="2800">
                <a:ea typeface="楷体_GB2312" pitchFamily="49" charset="-122"/>
                <a:sym typeface="Symbol" panose="05050102010706020507" pitchFamily="18" charset="2"/>
              </a:rPr>
              <a:t>，可得：</a:t>
            </a:r>
            <a:br>
              <a:rPr lang="zh-CN" altLang="en-US" sz="2800">
                <a:ea typeface="楷体_GB2312" pitchFamily="49" charset="-122"/>
                <a:sym typeface="Symbol" panose="05050102010706020507" pitchFamily="18" charset="2"/>
              </a:rPr>
            </a:br>
            <a:r>
              <a:rPr lang="en-US" altLang="zh-CN" sz="2800">
                <a:solidFill>
                  <a:srgbClr val="0000FF"/>
                </a:solidFill>
                <a:ea typeface="楷体_GB2312" pitchFamily="49" charset="-122"/>
                <a:sym typeface="Symbol" panose="05050102010706020507" pitchFamily="18" charset="2"/>
              </a:rPr>
              <a:t>g({1,2,…, n}，0) = min</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ai + g( {1,2,…, n}-{i}，bi ) </a:t>
            </a:r>
            <a:r>
              <a:rPr lang="en-US" altLang="zh-CN" sz="2800">
                <a:ea typeface="楷体_GB2312" pitchFamily="49" charset="-122"/>
                <a:sym typeface="Symbol" panose="05050102010706020507" pitchFamily="18" charset="2"/>
              </a:rPr>
              <a:t>}</a:t>
            </a:r>
          </a:p>
          <a:p>
            <a:pPr eaLnBrk="1" hangingPunct="1">
              <a:lnSpc>
                <a:spcPct val="110000"/>
              </a:lnSpc>
              <a:spcBef>
                <a:spcPct val="0"/>
              </a:spcBef>
              <a:buClrTx/>
              <a:buSzTx/>
              <a:buFontTx/>
              <a:buNone/>
            </a:pPr>
            <a:r>
              <a:rPr lang="zh-CN" altLang="en-US" sz="2800">
                <a:solidFill>
                  <a:srgbClr val="0000FF"/>
                </a:solidFill>
                <a:ea typeface="楷体_GB2312" pitchFamily="49" charset="-122"/>
                <a:sym typeface="Symbol" panose="05050102010706020507" pitchFamily="18" charset="2"/>
              </a:rPr>
              <a:t>                             1</a:t>
            </a:r>
            <a:r>
              <a:rPr lang="en-US" altLang="zh-CN" sz="2800">
                <a:solidFill>
                  <a:srgbClr val="0000FF"/>
                </a:solidFill>
                <a:ea typeface="楷体_GB2312" pitchFamily="49" charset="-122"/>
                <a:sym typeface="Symbol" panose="05050102010706020507" pitchFamily="18" charset="2"/>
              </a:rPr>
              <a:t>in</a:t>
            </a:r>
            <a:endParaRPr lang="zh-CN" altLang="en-US" sz="2800">
              <a:solidFill>
                <a:srgbClr val="0000FF"/>
              </a:solidFill>
              <a:ea typeface="楷体_GB2312" pitchFamily="49" charset="-122"/>
              <a:sym typeface="Symbol" panose="05050102010706020507" pitchFamily="18" charset="2"/>
            </a:endParaRPr>
          </a:p>
        </p:txBody>
      </p:sp>
      <p:grpSp>
        <p:nvGrpSpPr>
          <p:cNvPr id="195589" name="Group 13"/>
          <p:cNvGrpSpPr>
            <a:grpSpLocks/>
          </p:cNvGrpSpPr>
          <p:nvPr/>
        </p:nvGrpSpPr>
        <p:grpSpPr bwMode="auto">
          <a:xfrm>
            <a:off x="990600" y="3429000"/>
            <a:ext cx="6553200" cy="1160463"/>
            <a:chOff x="624" y="2160"/>
            <a:chExt cx="4128" cy="731"/>
          </a:xfrm>
        </p:grpSpPr>
        <p:sp>
          <p:nvSpPr>
            <p:cNvPr id="195592" name="Text Box 4"/>
            <p:cNvSpPr txBox="1">
              <a:spLocks noChangeArrowheads="1"/>
            </p:cNvSpPr>
            <p:nvPr/>
          </p:nvSpPr>
          <p:spPr bwMode="auto">
            <a:xfrm>
              <a:off x="1392" y="2160"/>
              <a:ext cx="624"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ai</a:t>
              </a:r>
            </a:p>
          </p:txBody>
        </p:sp>
        <p:sp>
          <p:nvSpPr>
            <p:cNvPr id="195593" name="Text Box 5"/>
            <p:cNvSpPr txBox="1">
              <a:spLocks noChangeArrowheads="1"/>
            </p:cNvSpPr>
            <p:nvPr/>
          </p:nvSpPr>
          <p:spPr bwMode="auto">
            <a:xfrm>
              <a:off x="2024" y="2496"/>
              <a:ext cx="712"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bi</a:t>
              </a:r>
            </a:p>
          </p:txBody>
        </p:sp>
        <p:sp>
          <p:nvSpPr>
            <p:cNvPr id="195594" name="Text Box 6"/>
            <p:cNvSpPr txBox="1">
              <a:spLocks noChangeArrowheads="1"/>
            </p:cNvSpPr>
            <p:nvPr/>
          </p:nvSpPr>
          <p:spPr bwMode="auto">
            <a:xfrm>
              <a:off x="624" y="2160"/>
              <a:ext cx="57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P1</a:t>
              </a:r>
            </a:p>
            <a:p>
              <a:pPr eaLnBrk="1" hangingPunct="1">
                <a:spcBef>
                  <a:spcPct val="50000"/>
                </a:spcBef>
                <a:buClrTx/>
                <a:buSzTx/>
                <a:buFontTx/>
                <a:buNone/>
              </a:pPr>
              <a:r>
                <a:rPr lang="en-US" altLang="zh-CN" sz="2800"/>
                <a:t>P2 </a:t>
              </a:r>
            </a:p>
          </p:txBody>
        </p:sp>
        <p:sp>
          <p:nvSpPr>
            <p:cNvPr id="195595" name="Text Box 11" descr="再生纸"/>
            <p:cNvSpPr txBox="1">
              <a:spLocks noChangeArrowheads="1"/>
            </p:cNvSpPr>
            <p:nvPr/>
          </p:nvSpPr>
          <p:spPr bwMode="auto">
            <a:xfrm>
              <a:off x="2016" y="2160"/>
              <a:ext cx="1680"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a{1,2,…, n}-a{i}</a:t>
              </a:r>
            </a:p>
          </p:txBody>
        </p:sp>
        <p:sp>
          <p:nvSpPr>
            <p:cNvPr id="195596" name="Text Box 12" descr="再生纸"/>
            <p:cNvSpPr txBox="1">
              <a:spLocks noChangeArrowheads="1"/>
            </p:cNvSpPr>
            <p:nvPr/>
          </p:nvSpPr>
          <p:spPr bwMode="auto">
            <a:xfrm>
              <a:off x="2736" y="2493"/>
              <a:ext cx="2016"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b{1,2,…, n}-b{i}</a:t>
              </a:r>
            </a:p>
          </p:txBody>
        </p:sp>
      </p:grpSp>
      <p:sp>
        <p:nvSpPr>
          <p:cNvPr id="195590" name="Line 14"/>
          <p:cNvSpPr>
            <a:spLocks noChangeShapeType="1"/>
          </p:cNvSpPr>
          <p:nvPr/>
        </p:nvSpPr>
        <p:spPr bwMode="auto">
          <a:xfrm>
            <a:off x="2209800" y="3429000"/>
            <a:ext cx="0" cy="15240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5591" name="Text Box 15"/>
          <p:cNvSpPr txBox="1">
            <a:spLocks noChangeArrowheads="1"/>
          </p:cNvSpPr>
          <p:nvPr/>
        </p:nvSpPr>
        <p:spPr bwMode="auto">
          <a:xfrm>
            <a:off x="2044700" y="49022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0</a:t>
            </a:r>
          </a:p>
        </p:txBody>
      </p:sp>
    </p:spTree>
    <p:extLst>
      <p:ext uri="{BB962C8B-B14F-4D97-AF65-F5344CB8AC3E}">
        <p14:creationId xmlns:p14="http://schemas.microsoft.com/office/powerpoint/2010/main" val="1036735369"/>
      </p:ext>
    </p:extLst>
  </p:cSld>
  <p:clrMapOvr>
    <a:masterClrMapping/>
  </p:clrMapOvr>
  <p:transition spd="slow">
    <p:random/>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9356ED2-2048-462E-BB6F-B404FE4A2C3E}" type="slidenum">
              <a:rPr lang="en-US" altLang="zh-CN">
                <a:latin typeface="Garamond" panose="02020404030301010803" pitchFamily="18" charset="0"/>
              </a:rPr>
              <a:pPr eaLnBrk="1" hangingPunct="1"/>
              <a:t>104</a:t>
            </a:fld>
            <a:endParaRPr lang="en-US" altLang="zh-CN">
              <a:latin typeface="Garamond" panose="02020404030301010803" pitchFamily="18" charset="0"/>
            </a:endParaRPr>
          </a:p>
        </p:txBody>
      </p:sp>
      <p:sp>
        <p:nvSpPr>
          <p:cNvPr id="609282"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6612" name="Text Box 3"/>
          <p:cNvSpPr txBox="1">
            <a:spLocks noChangeArrowheads="1"/>
          </p:cNvSpPr>
          <p:nvPr/>
        </p:nvSpPr>
        <p:spPr bwMode="auto">
          <a:xfrm>
            <a:off x="152400" y="1371600"/>
            <a:ext cx="8839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推而广之，对于任意的 </a:t>
            </a:r>
            <a:r>
              <a:rPr lang="en-US" altLang="zh-CN" sz="2800">
                <a:solidFill>
                  <a:srgbClr val="0000FF"/>
                </a:solidFill>
                <a:ea typeface="楷体_GB2312" pitchFamily="49" charset="-122"/>
                <a:sym typeface="Symbol" panose="05050102010706020507" pitchFamily="18" charset="2"/>
              </a:rPr>
              <a:t>S </a:t>
            </a:r>
            <a:r>
              <a:rPr lang="zh-CN" altLang="en-US" sz="2800">
                <a:ea typeface="楷体_GB2312" pitchFamily="49" charset="-122"/>
                <a:sym typeface="Symbol" panose="05050102010706020507" pitchFamily="18" charset="2"/>
              </a:rPr>
              <a:t>和 </a:t>
            </a:r>
            <a:r>
              <a:rPr lang="en-US" altLang="zh-CN" sz="2800">
                <a:solidFill>
                  <a:srgbClr val="0000FF"/>
                </a:solidFill>
                <a:ea typeface="楷体_GB2312" pitchFamily="49" charset="-122"/>
                <a:sym typeface="Symbol" panose="05050102010706020507" pitchFamily="18" charset="2"/>
              </a:rPr>
              <a:t>i </a:t>
            </a:r>
            <a:r>
              <a:rPr lang="en-US" altLang="zh-CN" sz="2800">
                <a:ea typeface="楷体_GB2312" pitchFamily="49" charset="-122"/>
                <a:sym typeface="Symbol" panose="05050102010706020507" pitchFamily="18" charset="2"/>
              </a:rPr>
              <a:t>,</a:t>
            </a:r>
            <a:r>
              <a:rPr lang="zh-CN" altLang="en-US" sz="2800">
                <a:ea typeface="楷体_GB2312" pitchFamily="49" charset="-122"/>
                <a:sym typeface="Symbol" panose="05050102010706020507" pitchFamily="18" charset="2"/>
              </a:rPr>
              <a:t>在条件 </a:t>
            </a:r>
            <a:r>
              <a:rPr lang="en-US" altLang="zh-CN" sz="2800">
                <a:ea typeface="楷体_GB2312" pitchFamily="49" charset="-122"/>
                <a:sym typeface="Symbol" panose="05050102010706020507" pitchFamily="18" charset="2"/>
              </a:rPr>
              <a:t>g(, t)=max{ t,0} , </a:t>
            </a:r>
            <a:r>
              <a:rPr lang="zh-CN" altLang="en-US" sz="2800">
                <a:ea typeface="楷体_GB2312" pitchFamily="49" charset="-122"/>
                <a:sym typeface="Symbol" panose="05050102010706020507" pitchFamily="18" charset="2"/>
              </a:rPr>
              <a:t>且</a:t>
            </a:r>
            <a:r>
              <a:rPr lang="en-US" altLang="zh-CN" sz="2800">
                <a:ea typeface="楷体_GB2312" pitchFamily="49" charset="-122"/>
              </a:rPr>
              <a:t>ai </a:t>
            </a:r>
            <a:r>
              <a:rPr lang="en-US" altLang="zh-CN" sz="2800">
                <a:sym typeface="Symbol" panose="05050102010706020507" pitchFamily="18" charset="2"/>
              </a:rPr>
              <a:t></a:t>
            </a:r>
            <a:r>
              <a:rPr lang="en-US" altLang="zh-CN" sz="2800">
                <a:cs typeface="Arial" panose="020B0604020202020204" pitchFamily="34" charset="0"/>
              </a:rPr>
              <a:t> 0</a:t>
            </a:r>
            <a:r>
              <a:rPr lang="en-US" altLang="zh-CN" sz="2800"/>
              <a:t>，1</a:t>
            </a:r>
            <a:r>
              <a:rPr lang="en-US" altLang="zh-CN" sz="2800">
                <a:sym typeface="Symbol" panose="05050102010706020507" pitchFamily="18" charset="2"/>
              </a:rPr>
              <a:t>i</a:t>
            </a:r>
            <a:r>
              <a:rPr lang="en-US" altLang="zh-CN" sz="2800"/>
              <a:t>n </a:t>
            </a:r>
            <a:r>
              <a:rPr lang="zh-CN" altLang="en-US" sz="2800"/>
              <a:t>下</a:t>
            </a:r>
            <a:r>
              <a:rPr lang="zh-CN" altLang="en-US" sz="2800">
                <a:ea typeface="楷体_GB2312" pitchFamily="49" charset="-122"/>
                <a:sym typeface="Symbol" panose="05050102010706020507" pitchFamily="18" charset="2"/>
              </a:rPr>
              <a:t>：</a:t>
            </a:r>
            <a:endParaRPr lang="zh-CN" altLang="en-US" sz="2800"/>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g(S，t ) = min</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ai + g( S-{i}，bi+max{t-ai，0} ) </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a:t>
            </a:r>
            <a:r>
              <a:rPr lang="en-US" altLang="zh-CN" sz="2800">
                <a:solidFill>
                  <a:schemeClr val="tx2"/>
                </a:solidFill>
                <a:ea typeface="楷体_GB2312" pitchFamily="49" charset="-122"/>
                <a:sym typeface="Symbol" panose="05050102010706020507" pitchFamily="18" charset="2"/>
              </a:rPr>
              <a:t>(1)</a:t>
            </a:r>
          </a:p>
          <a:p>
            <a:pPr eaLnBrk="1" hangingPunct="1">
              <a:lnSpc>
                <a:spcPct val="110000"/>
              </a:lnSpc>
              <a:spcBef>
                <a:spcPct val="0"/>
              </a:spcBef>
              <a:buClrTx/>
              <a:buSzTx/>
              <a:buFontTx/>
              <a:buNone/>
            </a:pPr>
            <a:r>
              <a:rPr lang="zh-CN" altLang="en-US" sz="2800">
                <a:solidFill>
                  <a:srgbClr val="0000FF"/>
                </a:solidFill>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iS</a:t>
            </a:r>
            <a:endParaRPr lang="zh-CN" altLang="en-US" sz="2800">
              <a:solidFill>
                <a:srgbClr val="0000FF"/>
              </a:solidFill>
              <a:ea typeface="楷体_GB2312" pitchFamily="49" charset="-122"/>
              <a:sym typeface="Symbol" panose="05050102010706020507" pitchFamily="18" charset="2"/>
            </a:endParaRPr>
          </a:p>
        </p:txBody>
      </p:sp>
      <p:grpSp>
        <p:nvGrpSpPr>
          <p:cNvPr id="196613" name="Group 17"/>
          <p:cNvGrpSpPr>
            <a:grpSpLocks/>
          </p:cNvGrpSpPr>
          <p:nvPr/>
        </p:nvGrpSpPr>
        <p:grpSpPr bwMode="auto">
          <a:xfrm>
            <a:off x="990600" y="3581400"/>
            <a:ext cx="6553200" cy="1160463"/>
            <a:chOff x="624" y="3349"/>
            <a:chExt cx="4128" cy="731"/>
          </a:xfrm>
        </p:grpSpPr>
        <p:sp>
          <p:nvSpPr>
            <p:cNvPr id="196621" name="Text Box 9"/>
            <p:cNvSpPr txBox="1">
              <a:spLocks noChangeArrowheads="1"/>
            </p:cNvSpPr>
            <p:nvPr/>
          </p:nvSpPr>
          <p:spPr bwMode="auto">
            <a:xfrm>
              <a:off x="1392" y="3688"/>
              <a:ext cx="384" cy="331"/>
            </a:xfrm>
            <a:prstGeom prst="rect">
              <a:avLst/>
            </a:prstGeom>
            <a:solidFill>
              <a:srgbClr val="808080"/>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t</a:t>
              </a:r>
            </a:p>
          </p:txBody>
        </p:sp>
        <p:grpSp>
          <p:nvGrpSpPr>
            <p:cNvPr id="196622" name="Group 11"/>
            <p:cNvGrpSpPr>
              <a:grpSpLocks/>
            </p:cNvGrpSpPr>
            <p:nvPr/>
          </p:nvGrpSpPr>
          <p:grpSpPr bwMode="auto">
            <a:xfrm>
              <a:off x="624" y="3349"/>
              <a:ext cx="4128" cy="731"/>
              <a:chOff x="624" y="2160"/>
              <a:chExt cx="4128" cy="731"/>
            </a:xfrm>
          </p:grpSpPr>
          <p:sp>
            <p:nvSpPr>
              <p:cNvPr id="196623" name="Text Box 12"/>
              <p:cNvSpPr txBox="1">
                <a:spLocks noChangeArrowheads="1"/>
              </p:cNvSpPr>
              <p:nvPr/>
            </p:nvSpPr>
            <p:spPr bwMode="auto">
              <a:xfrm>
                <a:off x="1392" y="2160"/>
                <a:ext cx="624"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ai</a:t>
                </a:r>
              </a:p>
            </p:txBody>
          </p:sp>
          <p:sp>
            <p:nvSpPr>
              <p:cNvPr id="196624" name="Text Box 13"/>
              <p:cNvSpPr txBox="1">
                <a:spLocks noChangeArrowheads="1"/>
              </p:cNvSpPr>
              <p:nvPr/>
            </p:nvSpPr>
            <p:spPr bwMode="auto">
              <a:xfrm>
                <a:off x="2024" y="2496"/>
                <a:ext cx="712"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bi</a:t>
                </a:r>
              </a:p>
            </p:txBody>
          </p:sp>
          <p:sp>
            <p:nvSpPr>
              <p:cNvPr id="196625" name="Text Box 14"/>
              <p:cNvSpPr txBox="1">
                <a:spLocks noChangeArrowheads="1"/>
              </p:cNvSpPr>
              <p:nvPr/>
            </p:nvSpPr>
            <p:spPr bwMode="auto">
              <a:xfrm>
                <a:off x="624" y="2160"/>
                <a:ext cx="57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P1</a:t>
                </a:r>
              </a:p>
              <a:p>
                <a:pPr eaLnBrk="1" hangingPunct="1">
                  <a:spcBef>
                    <a:spcPct val="50000"/>
                  </a:spcBef>
                  <a:buClrTx/>
                  <a:buSzTx/>
                  <a:buFontTx/>
                  <a:buNone/>
                </a:pPr>
                <a:r>
                  <a:rPr lang="en-US" altLang="zh-CN" sz="2800"/>
                  <a:t>P2 </a:t>
                </a:r>
              </a:p>
            </p:txBody>
          </p:sp>
          <p:sp>
            <p:nvSpPr>
              <p:cNvPr id="196626" name="Text Box 15" descr="再生纸"/>
              <p:cNvSpPr txBox="1">
                <a:spLocks noChangeArrowheads="1"/>
              </p:cNvSpPr>
              <p:nvPr/>
            </p:nvSpPr>
            <p:spPr bwMode="auto">
              <a:xfrm>
                <a:off x="2016" y="2160"/>
                <a:ext cx="1680"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a{1,2,…, n}-a{i}</a:t>
                </a:r>
              </a:p>
            </p:txBody>
          </p:sp>
          <p:sp>
            <p:nvSpPr>
              <p:cNvPr id="196627" name="Text Box 16" descr="再生纸"/>
              <p:cNvSpPr txBox="1">
                <a:spLocks noChangeArrowheads="1"/>
              </p:cNvSpPr>
              <p:nvPr/>
            </p:nvSpPr>
            <p:spPr bwMode="auto">
              <a:xfrm>
                <a:off x="2736" y="2493"/>
                <a:ext cx="2016"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b{1,2,…, n}-b{i}</a:t>
                </a:r>
              </a:p>
            </p:txBody>
          </p:sp>
        </p:grpSp>
      </p:grpSp>
      <p:grpSp>
        <p:nvGrpSpPr>
          <p:cNvPr id="196614" name="Group 26"/>
          <p:cNvGrpSpPr>
            <a:grpSpLocks/>
          </p:cNvGrpSpPr>
          <p:nvPr/>
        </p:nvGrpSpPr>
        <p:grpSpPr bwMode="auto">
          <a:xfrm>
            <a:off x="990600" y="5087938"/>
            <a:ext cx="7086600" cy="1160462"/>
            <a:chOff x="624" y="3205"/>
            <a:chExt cx="4464" cy="731"/>
          </a:xfrm>
        </p:grpSpPr>
        <p:sp>
          <p:nvSpPr>
            <p:cNvPr id="196615" name="Text Box 19"/>
            <p:cNvSpPr txBox="1">
              <a:spLocks noChangeArrowheads="1"/>
            </p:cNvSpPr>
            <p:nvPr/>
          </p:nvSpPr>
          <p:spPr bwMode="auto">
            <a:xfrm>
              <a:off x="1392" y="3544"/>
              <a:ext cx="960" cy="331"/>
            </a:xfrm>
            <a:prstGeom prst="rect">
              <a:avLst/>
            </a:prstGeom>
            <a:solidFill>
              <a:srgbClr val="808080"/>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t</a:t>
              </a:r>
            </a:p>
          </p:txBody>
        </p:sp>
        <p:sp>
          <p:nvSpPr>
            <p:cNvPr id="196616" name="Text Box 21"/>
            <p:cNvSpPr txBox="1">
              <a:spLocks noChangeArrowheads="1"/>
            </p:cNvSpPr>
            <p:nvPr/>
          </p:nvSpPr>
          <p:spPr bwMode="auto">
            <a:xfrm>
              <a:off x="1392" y="3205"/>
              <a:ext cx="624"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ai</a:t>
              </a:r>
            </a:p>
          </p:txBody>
        </p:sp>
        <p:sp>
          <p:nvSpPr>
            <p:cNvPr id="196617" name="Text Box 22"/>
            <p:cNvSpPr txBox="1">
              <a:spLocks noChangeArrowheads="1"/>
            </p:cNvSpPr>
            <p:nvPr/>
          </p:nvSpPr>
          <p:spPr bwMode="auto">
            <a:xfrm>
              <a:off x="2360" y="3541"/>
              <a:ext cx="712"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bi</a:t>
              </a:r>
            </a:p>
          </p:txBody>
        </p:sp>
        <p:sp>
          <p:nvSpPr>
            <p:cNvPr id="196618" name="Text Box 23"/>
            <p:cNvSpPr txBox="1">
              <a:spLocks noChangeArrowheads="1"/>
            </p:cNvSpPr>
            <p:nvPr/>
          </p:nvSpPr>
          <p:spPr bwMode="auto">
            <a:xfrm>
              <a:off x="624" y="3205"/>
              <a:ext cx="57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P1</a:t>
              </a:r>
            </a:p>
            <a:p>
              <a:pPr eaLnBrk="1" hangingPunct="1">
                <a:spcBef>
                  <a:spcPct val="50000"/>
                </a:spcBef>
                <a:buClrTx/>
                <a:buSzTx/>
                <a:buFontTx/>
                <a:buNone/>
              </a:pPr>
              <a:r>
                <a:rPr lang="en-US" altLang="zh-CN" sz="2800"/>
                <a:t>P2 </a:t>
              </a:r>
            </a:p>
          </p:txBody>
        </p:sp>
        <p:sp>
          <p:nvSpPr>
            <p:cNvPr id="196619" name="Text Box 24" descr="再生纸"/>
            <p:cNvSpPr txBox="1">
              <a:spLocks noChangeArrowheads="1"/>
            </p:cNvSpPr>
            <p:nvPr/>
          </p:nvSpPr>
          <p:spPr bwMode="auto">
            <a:xfrm>
              <a:off x="2016" y="3205"/>
              <a:ext cx="1680"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a{1,2,…, n}-a{i}</a:t>
              </a:r>
            </a:p>
          </p:txBody>
        </p:sp>
        <p:sp>
          <p:nvSpPr>
            <p:cNvPr id="196620" name="Text Box 25" descr="再生纸"/>
            <p:cNvSpPr txBox="1">
              <a:spLocks noChangeArrowheads="1"/>
            </p:cNvSpPr>
            <p:nvPr/>
          </p:nvSpPr>
          <p:spPr bwMode="auto">
            <a:xfrm>
              <a:off x="3072" y="3538"/>
              <a:ext cx="2016"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b{1,2,…, n}-b{i}</a:t>
              </a:r>
            </a:p>
          </p:txBody>
        </p:sp>
      </p:grpSp>
    </p:spTree>
    <p:extLst>
      <p:ext uri="{BB962C8B-B14F-4D97-AF65-F5344CB8AC3E}">
        <p14:creationId xmlns:p14="http://schemas.microsoft.com/office/powerpoint/2010/main" val="2139180168"/>
      </p:ext>
    </p:extLst>
  </p:cSld>
  <p:clrMapOvr>
    <a:masterClrMapping/>
  </p:clrMapOvr>
  <p:transition spd="slow">
    <p:random/>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1E87D0-E429-404A-A871-B53DC984B9CB}" type="slidenum">
              <a:rPr lang="en-US" altLang="zh-CN">
                <a:latin typeface="Garamond" panose="02020404030301010803" pitchFamily="18" charset="0"/>
              </a:rPr>
              <a:pPr eaLnBrk="1" hangingPunct="1"/>
              <a:t>105</a:t>
            </a:fld>
            <a:endParaRPr lang="en-US" altLang="zh-CN">
              <a:latin typeface="Garamond" panose="02020404030301010803" pitchFamily="18" charset="0"/>
            </a:endParaRPr>
          </a:p>
        </p:txBody>
      </p:sp>
      <p:sp>
        <p:nvSpPr>
          <p:cNvPr id="197635" name="Text Box 3"/>
          <p:cNvSpPr txBox="1">
            <a:spLocks noChangeArrowheads="1"/>
          </p:cNvSpPr>
          <p:nvPr/>
        </p:nvSpPr>
        <p:spPr bwMode="auto">
          <a:xfrm>
            <a:off x="152400" y="692150"/>
            <a:ext cx="88392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max{t-ai，0}:</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由于任务</a:t>
            </a:r>
            <a:r>
              <a:rPr lang="en-US" altLang="zh-CN" sz="2800">
                <a:ea typeface="楷体_GB2312" pitchFamily="49" charset="-122"/>
                <a:sym typeface="Symbol" panose="05050102010706020507" pitchFamily="18" charset="2"/>
              </a:rPr>
              <a:t>T</a:t>
            </a:r>
            <a:r>
              <a:rPr lang="en-US" altLang="zh-CN" sz="2800" baseline="-10000">
                <a:ea typeface="楷体_GB2312" pitchFamily="49" charset="-122"/>
                <a:sym typeface="Symbol" panose="05050102010706020507" pitchFamily="18" charset="2"/>
              </a:rPr>
              <a:t>2i</a:t>
            </a:r>
            <a:r>
              <a:rPr lang="zh-CN" altLang="en-US" sz="2800">
                <a:ea typeface="楷体_GB2312" pitchFamily="49" charset="-122"/>
                <a:sym typeface="Symbol" panose="05050102010706020507" pitchFamily="18" charset="2"/>
              </a:rPr>
              <a:t>在</a:t>
            </a:r>
            <a:r>
              <a:rPr lang="en-US" altLang="zh-CN" sz="2800">
                <a:ea typeface="楷体_GB2312" pitchFamily="49" charset="-122"/>
                <a:sym typeface="Symbol" panose="05050102010706020507" pitchFamily="18" charset="2"/>
              </a:rPr>
              <a:t>max{ai，t} </a:t>
            </a:r>
            <a:r>
              <a:rPr lang="zh-CN" altLang="en-US" sz="2800">
                <a:ea typeface="楷体_GB2312" pitchFamily="49" charset="-122"/>
                <a:sym typeface="Symbol" panose="05050102010706020507" pitchFamily="18" charset="2"/>
              </a:rPr>
              <a:t>这段时间及以前不能使用设备</a:t>
            </a:r>
            <a:r>
              <a:rPr lang="en-US" altLang="zh-CN" sz="2800">
                <a:ea typeface="楷体_GB2312" pitchFamily="49" charset="-122"/>
                <a:sym typeface="Symbol" panose="05050102010706020507" pitchFamily="18" charset="2"/>
              </a:rPr>
              <a:t>P2，</a:t>
            </a:r>
            <a:r>
              <a:rPr lang="zh-CN" altLang="en-US" sz="2800">
                <a:ea typeface="楷体_GB2312" pitchFamily="49" charset="-122"/>
                <a:sym typeface="Symbol" panose="05050102010706020507" pitchFamily="18" charset="2"/>
              </a:rPr>
              <a:t>因此，</a:t>
            </a:r>
          </a:p>
          <a:p>
            <a:pPr eaLnBrk="1" hangingPunct="1">
              <a:lnSpc>
                <a:spcPct val="110000"/>
              </a:lnSpc>
              <a:spcBef>
                <a:spcPct val="0"/>
              </a:spcBef>
              <a:buClrTx/>
              <a:buSzTx/>
              <a:buFontTx/>
              <a:buNone/>
            </a:pPr>
            <a:r>
              <a:rPr lang="en-US" altLang="zh-CN" sz="2800">
                <a:ea typeface="楷体_GB2312" pitchFamily="49" charset="-122"/>
                <a:sym typeface="Symbol" panose="05050102010706020507" pitchFamily="18" charset="2"/>
              </a:rPr>
              <a:t>h2-h1=bi+max{ ai,t } - ai =bi+max{t-ai,0}</a:t>
            </a:r>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g({1,2,…, n}，0)</a:t>
            </a:r>
            <a:r>
              <a:rPr lang="zh-CN" altLang="en-US" sz="2800">
                <a:ea typeface="楷体_GB2312" pitchFamily="49" charset="-122"/>
                <a:sym typeface="Symbol" panose="05050102010706020507" pitchFamily="18" charset="2"/>
              </a:rPr>
              <a:t>的时间复杂度</a:t>
            </a:r>
            <a:r>
              <a:rPr lang="en-US" altLang="zh-CN" sz="2800">
                <a:ea typeface="楷体_GB2312" pitchFamily="49" charset="-122"/>
                <a:sym typeface="Symbol" panose="05050102010706020507" pitchFamily="18" charset="2"/>
              </a:rPr>
              <a:t>O(2</a:t>
            </a:r>
            <a:r>
              <a:rPr lang="en-US" altLang="zh-CN" sz="2800" baseline="40000">
                <a:ea typeface="楷体_GB2312" pitchFamily="49" charset="-122"/>
                <a:sym typeface="Symbol" panose="05050102010706020507" pitchFamily="18" charset="2"/>
              </a:rPr>
              <a:t>n</a:t>
            </a:r>
            <a:r>
              <a:rPr lang="en-US" altLang="zh-CN" sz="2800">
                <a:ea typeface="楷体_GB2312" pitchFamily="49" charset="-122"/>
                <a:sym typeface="Symbol" panose="05050102010706020507" pitchFamily="18" charset="2"/>
              </a:rPr>
              <a:t>) </a:t>
            </a:r>
            <a:r>
              <a:rPr lang="zh-CN" altLang="en-US" sz="3200" b="1">
                <a:solidFill>
                  <a:srgbClr val="FF0000"/>
                </a:solidFill>
                <a:ea typeface="楷体_GB2312" pitchFamily="49" charset="-122"/>
                <a:sym typeface="Wingdings" panose="05000000000000000000" pitchFamily="2" charset="2"/>
              </a:rPr>
              <a:t></a:t>
            </a:r>
            <a:r>
              <a:rPr lang="zh-CN" altLang="en-US" sz="2800">
                <a:solidFill>
                  <a:srgbClr val="FF0000"/>
                </a:solidFill>
                <a:ea typeface="楷体_GB2312" pitchFamily="49" charset="-122"/>
              </a:rPr>
              <a:t>效率太低 </a:t>
            </a:r>
          </a:p>
          <a:p>
            <a:pPr eaLnBrk="1" hangingPunct="1">
              <a:lnSpc>
                <a:spcPct val="110000"/>
              </a:lnSpc>
              <a:spcBef>
                <a:spcPct val="0"/>
              </a:spcBef>
              <a:buClrTx/>
              <a:buSzTx/>
              <a:buFontTx/>
              <a:buNone/>
            </a:pPr>
            <a:endParaRPr lang="en-US" altLang="zh-CN" sz="2800"/>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考虑</a:t>
            </a:r>
            <a:r>
              <a:rPr lang="en-US" altLang="zh-CN" sz="2800">
                <a:solidFill>
                  <a:srgbClr val="0000FF"/>
                </a:solidFill>
                <a:ea typeface="楷体_GB2312" pitchFamily="49" charset="-122"/>
                <a:sym typeface="Symbol" panose="05050102010706020507" pitchFamily="18" charset="2"/>
              </a:rPr>
              <a:t>S</a:t>
            </a:r>
            <a:r>
              <a:rPr lang="zh-CN" altLang="en-US" sz="2800">
                <a:ea typeface="楷体_GB2312" pitchFamily="49" charset="-122"/>
                <a:sym typeface="Symbol" panose="05050102010706020507" pitchFamily="18" charset="2"/>
              </a:rPr>
              <a:t>的任意一种调度</a:t>
            </a:r>
            <a:r>
              <a:rPr lang="en-US" altLang="zh-CN" sz="2800">
                <a:solidFill>
                  <a:srgbClr val="FF0000"/>
                </a:solidFill>
                <a:ea typeface="楷体_GB2312" pitchFamily="49" charset="-122"/>
                <a:sym typeface="Symbol" panose="05050102010706020507" pitchFamily="18" charset="2"/>
              </a:rPr>
              <a:t>R</a:t>
            </a:r>
            <a:r>
              <a:rPr lang="en-US" altLang="zh-CN" sz="2800">
                <a:ea typeface="楷体_GB2312" pitchFamily="49" charset="-122"/>
                <a:sym typeface="Symbol" panose="05050102010706020507" pitchFamily="18" charset="2"/>
              </a:rPr>
              <a:t>，</a:t>
            </a:r>
            <a:r>
              <a:rPr lang="zh-CN" altLang="en-US" sz="2800">
                <a:ea typeface="楷体_GB2312" pitchFamily="49" charset="-122"/>
                <a:sym typeface="Symbol" panose="05050102010706020507" pitchFamily="18" charset="2"/>
              </a:rPr>
              <a:t>假设直到 </a:t>
            </a:r>
            <a:r>
              <a:rPr lang="en-US" altLang="zh-CN" sz="2800">
                <a:ea typeface="楷体_GB2312" pitchFamily="49" charset="-122"/>
                <a:sym typeface="Symbol" panose="05050102010706020507" pitchFamily="18" charset="2"/>
              </a:rPr>
              <a:t>t </a:t>
            </a:r>
            <a:r>
              <a:rPr lang="zh-CN" altLang="en-US" sz="2800">
                <a:ea typeface="楷体_GB2312" pitchFamily="49" charset="-122"/>
                <a:sym typeface="Symbol" panose="05050102010706020507" pitchFamily="18" charset="2"/>
              </a:rPr>
              <a:t>这段时间</a:t>
            </a:r>
            <a:r>
              <a:rPr lang="en-US" altLang="zh-CN" sz="2800">
                <a:ea typeface="楷体_GB2312" pitchFamily="49" charset="-122"/>
                <a:sym typeface="Symbol" panose="05050102010706020507" pitchFamily="18" charset="2"/>
              </a:rPr>
              <a:t>P2</a:t>
            </a:r>
            <a:r>
              <a:rPr lang="zh-CN" altLang="en-US" sz="2800">
                <a:ea typeface="楷体_GB2312" pitchFamily="49" charset="-122"/>
                <a:sym typeface="Symbol" panose="05050102010706020507" pitchFamily="18" charset="2"/>
              </a:rPr>
              <a:t>都不能用来处理</a:t>
            </a:r>
            <a:r>
              <a:rPr lang="en-US" altLang="zh-CN" sz="2800">
                <a:solidFill>
                  <a:srgbClr val="0000FF"/>
                </a:solidFill>
                <a:ea typeface="楷体_GB2312" pitchFamily="49" charset="-122"/>
                <a:sym typeface="Symbol" panose="05050102010706020507" pitchFamily="18" charset="2"/>
              </a:rPr>
              <a:t>S</a:t>
            </a:r>
            <a:r>
              <a:rPr lang="zh-CN" altLang="en-US" sz="2800">
                <a:ea typeface="楷体_GB2312" pitchFamily="49" charset="-122"/>
                <a:sym typeface="Symbol" panose="05050102010706020507" pitchFamily="18" charset="2"/>
              </a:rPr>
              <a:t>中的作业，如果 </a:t>
            </a:r>
            <a:r>
              <a:rPr lang="en-US" altLang="zh-CN" sz="2800">
                <a:ea typeface="楷体_GB2312" pitchFamily="49" charset="-122"/>
                <a:sym typeface="Symbol" panose="05050102010706020507" pitchFamily="18" charset="2"/>
              </a:rPr>
              <a:t>i </a:t>
            </a:r>
            <a:r>
              <a:rPr lang="zh-CN" altLang="en-US" sz="2800">
                <a:ea typeface="楷体_GB2312" pitchFamily="49" charset="-122"/>
                <a:sym typeface="Symbol" panose="05050102010706020507" pitchFamily="18" charset="2"/>
              </a:rPr>
              <a:t>和 </a:t>
            </a:r>
            <a:r>
              <a:rPr lang="en-US" altLang="zh-CN" sz="2800">
                <a:ea typeface="楷体_GB2312" pitchFamily="49" charset="-122"/>
                <a:sym typeface="Symbol" panose="05050102010706020507" pitchFamily="18" charset="2"/>
              </a:rPr>
              <a:t>j </a:t>
            </a:r>
            <a:r>
              <a:rPr lang="zh-CN" altLang="en-US" sz="2800">
                <a:ea typeface="楷体_GB2312" pitchFamily="49" charset="-122"/>
                <a:sym typeface="Symbol" panose="05050102010706020507" pitchFamily="18" charset="2"/>
              </a:rPr>
              <a:t>是这种调度中排在前面的两个作业，则由公式 </a:t>
            </a:r>
            <a:r>
              <a:rPr lang="en-US" altLang="zh-CN" sz="2800">
                <a:solidFill>
                  <a:schemeClr val="tx2"/>
                </a:solidFill>
                <a:ea typeface="楷体_GB2312" pitchFamily="49" charset="-122"/>
                <a:sym typeface="Symbol" panose="05050102010706020507" pitchFamily="18" charset="2"/>
              </a:rPr>
              <a:t>(1) </a:t>
            </a:r>
            <a:r>
              <a:rPr lang="zh-CN" altLang="en-US" sz="2800">
                <a:ea typeface="楷体_GB2312" pitchFamily="49" charset="-122"/>
                <a:sym typeface="Symbol" panose="05050102010706020507" pitchFamily="18" charset="2"/>
              </a:rPr>
              <a:t>可得：</a:t>
            </a:r>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g(S，t ) = ai + g(S-{i}，bi+max</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t-ai，0</a:t>
            </a:r>
            <a:r>
              <a:rPr lang="en-US" altLang="zh-CN"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a:t>
            </a:r>
          </a:p>
          <a:p>
            <a:pPr eaLnBrk="1" hangingPunct="1">
              <a:lnSpc>
                <a:spcPct val="110000"/>
              </a:lnSpc>
              <a:spcBef>
                <a:spcPct val="0"/>
              </a:spcBef>
              <a:buClrTx/>
              <a:buSzTx/>
              <a:buFontTx/>
              <a:buNone/>
            </a:pPr>
            <a:r>
              <a:rPr lang="zh-CN" altLang="en-US" sz="2800">
                <a:solidFill>
                  <a:srgbClr val="0000FF"/>
                </a:solidFill>
                <a:ea typeface="楷体_GB2312" pitchFamily="49" charset="-122"/>
                <a:sym typeface="Symbol" panose="05050102010706020507" pitchFamily="18" charset="2"/>
              </a:rPr>
              <a:t>        = </a:t>
            </a:r>
            <a:r>
              <a:rPr lang="en-US" altLang="zh-CN" sz="2800">
                <a:solidFill>
                  <a:srgbClr val="0000FF"/>
                </a:solidFill>
                <a:ea typeface="楷体_GB2312" pitchFamily="49" charset="-122"/>
                <a:sym typeface="Symbol" panose="05050102010706020507" pitchFamily="18" charset="2"/>
              </a:rPr>
              <a:t>ai + aj + g(S-{i,j}，bj+max</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bi+max{t-ai，0}-aj,0</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a:t>
            </a:r>
          </a:p>
        </p:txBody>
      </p:sp>
    </p:spTree>
    <p:extLst>
      <p:ext uri="{BB962C8B-B14F-4D97-AF65-F5344CB8AC3E}">
        <p14:creationId xmlns:p14="http://schemas.microsoft.com/office/powerpoint/2010/main" val="532844997"/>
      </p:ext>
    </p:extLst>
  </p:cSld>
  <p:clrMapOvr>
    <a:masterClrMapping/>
  </p:clrMapOvr>
  <p:transition spd="slow">
    <p:random/>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541E99F-37E7-463F-A8F6-2597CE15E0CF}" type="slidenum">
              <a:rPr lang="en-US" altLang="zh-CN">
                <a:latin typeface="Garamond" panose="02020404030301010803" pitchFamily="18" charset="0"/>
              </a:rPr>
              <a:pPr eaLnBrk="1" hangingPunct="1"/>
              <a:t>106</a:t>
            </a:fld>
            <a:endParaRPr lang="en-US" altLang="zh-CN">
              <a:latin typeface="Garamond" panose="02020404030301010803" pitchFamily="18" charset="0"/>
            </a:endParaRPr>
          </a:p>
        </p:txBody>
      </p:sp>
      <p:sp>
        <p:nvSpPr>
          <p:cNvPr id="198659" name="Text Box 2"/>
          <p:cNvSpPr txBox="1">
            <a:spLocks noChangeArrowheads="1"/>
          </p:cNvSpPr>
          <p:nvPr/>
        </p:nvSpPr>
        <p:spPr bwMode="auto">
          <a:xfrm>
            <a:off x="152400" y="820738"/>
            <a:ext cx="8839200"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ea typeface="楷体_GB2312" pitchFamily="49" charset="-122"/>
                <a:sym typeface="Symbol" panose="05050102010706020507" pitchFamily="18" charset="2"/>
              </a:rPr>
              <a:t>令    </a:t>
            </a:r>
            <a:r>
              <a:rPr lang="en-US" altLang="zh-CN" sz="2800">
                <a:solidFill>
                  <a:srgbClr val="0000FF"/>
                </a:solidFill>
                <a:ea typeface="楷体_GB2312" pitchFamily="49" charset="-122"/>
                <a:sym typeface="Symbol" panose="05050102010706020507" pitchFamily="18" charset="2"/>
              </a:rPr>
              <a:t>tij =</a:t>
            </a:r>
            <a:r>
              <a:rPr lang="en-US" altLang="zh-CN"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bj + max </a:t>
            </a:r>
            <a:r>
              <a:rPr lang="en-US" altLang="zh-CN"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bi+max{t-ai，0}-aj,0 </a:t>
            </a:r>
            <a:r>
              <a:rPr lang="en-US" altLang="zh-CN" sz="2800">
                <a:ea typeface="楷体_GB2312" pitchFamily="49" charset="-122"/>
                <a:sym typeface="Symbol" panose="05050102010706020507" pitchFamily="18" charset="2"/>
              </a:rPr>
              <a:t>}</a:t>
            </a:r>
          </a:p>
          <a:p>
            <a:pPr>
              <a:spcBef>
                <a:spcPct val="0"/>
              </a:spcBef>
              <a:buClrTx/>
              <a:buSzTx/>
              <a:buFontTx/>
              <a:buNone/>
            </a:pPr>
            <a:r>
              <a:rPr lang="en-US" altLang="zh-CN" sz="2800">
                <a:solidFill>
                  <a:srgbClr val="0000FF"/>
                </a:solidFill>
                <a:ea typeface="楷体_GB2312" pitchFamily="49" charset="-122"/>
                <a:sym typeface="Symbol" panose="05050102010706020507" pitchFamily="18" charset="2"/>
              </a:rPr>
              <a:t>           = bj + bi – aj +max</a:t>
            </a:r>
            <a:r>
              <a:rPr lang="en-US" altLang="zh-CN"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max {t-ai，0}, aj-bi </a:t>
            </a:r>
            <a:r>
              <a:rPr lang="en-US" altLang="zh-CN" sz="2800">
                <a:ea typeface="楷体_GB2312" pitchFamily="49" charset="-122"/>
                <a:sym typeface="Symbol" panose="05050102010706020507" pitchFamily="18" charset="2"/>
              </a:rPr>
              <a:t>}</a:t>
            </a:r>
          </a:p>
          <a:p>
            <a:pPr>
              <a:spcBef>
                <a:spcPct val="0"/>
              </a:spcBef>
              <a:buClrTx/>
              <a:buSzTx/>
              <a:buFontTx/>
              <a:buNone/>
            </a:pPr>
            <a:r>
              <a:rPr lang="en-US" altLang="zh-CN" sz="2800">
                <a:solidFill>
                  <a:srgbClr val="0000FF"/>
                </a:solidFill>
                <a:ea typeface="楷体_GB2312" pitchFamily="49" charset="-122"/>
                <a:sym typeface="Symbol" panose="05050102010706020507" pitchFamily="18" charset="2"/>
              </a:rPr>
              <a:t>           = bj + bi – aj +max</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t-ai, aj-bi, 0 </a:t>
            </a:r>
            <a:r>
              <a:rPr lang="en-US" altLang="zh-CN" sz="2800">
                <a:ea typeface="楷体_GB2312" pitchFamily="49" charset="-122"/>
                <a:sym typeface="Symbol" panose="05050102010706020507" pitchFamily="18" charset="2"/>
              </a:rPr>
              <a:t>}</a:t>
            </a:r>
          </a:p>
          <a:p>
            <a:pPr>
              <a:spcBef>
                <a:spcPct val="0"/>
              </a:spcBef>
              <a:buClrTx/>
              <a:buSzTx/>
              <a:buFontTx/>
              <a:buNone/>
            </a:pPr>
            <a:r>
              <a:rPr lang="en-US" altLang="zh-CN" sz="2800">
                <a:solidFill>
                  <a:srgbClr val="0000FF"/>
                </a:solidFill>
                <a:ea typeface="楷体_GB2312" pitchFamily="49" charset="-122"/>
                <a:sym typeface="Symbol" panose="05050102010706020507" pitchFamily="18" charset="2"/>
              </a:rPr>
              <a:t>           = bj + bi – aj –ai +max</a:t>
            </a:r>
            <a:r>
              <a:rPr lang="en-US" altLang="zh-CN" sz="2800">
                <a:ea typeface="楷体_GB2312" pitchFamily="49" charset="-122"/>
                <a:sym typeface="Symbol" panose="05050102010706020507" pitchFamily="18" charset="2"/>
              </a:rPr>
              <a:t>{</a:t>
            </a:r>
            <a:r>
              <a:rPr lang="en-US" altLang="zh-CN" sz="2800">
                <a:solidFill>
                  <a:srgbClr val="0000FF"/>
                </a:solidFill>
                <a:ea typeface="楷体_GB2312" pitchFamily="49" charset="-122"/>
                <a:sym typeface="Symbol" panose="05050102010706020507" pitchFamily="18" charset="2"/>
              </a:rPr>
              <a:t> t, ai+aj-bi, ai </a:t>
            </a:r>
            <a:r>
              <a:rPr lang="en-US" altLang="zh-CN" sz="2800">
                <a:ea typeface="楷体_GB2312" pitchFamily="49" charset="-122"/>
                <a:sym typeface="Symbol" panose="05050102010706020507" pitchFamily="18" charset="2"/>
              </a:rPr>
              <a:t>}</a:t>
            </a:r>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g(S，t ) </a:t>
            </a:r>
            <a:r>
              <a:rPr lang="zh-CN" altLang="en-US" sz="2800">
                <a:solidFill>
                  <a:srgbClr val="0000FF"/>
                </a:solidFill>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ai + aj + g(S-{i,j}，tij)</a:t>
            </a:r>
            <a:endParaRPr lang="zh-CN" altLang="en-US" sz="2800">
              <a:ea typeface="楷体_GB2312" pitchFamily="49" charset="-122"/>
              <a:sym typeface="Symbol" panose="05050102010706020507" pitchFamily="18" charset="2"/>
            </a:endParaRPr>
          </a:p>
          <a:p>
            <a:pPr>
              <a:spcBef>
                <a:spcPct val="0"/>
              </a:spcBef>
              <a:buClrTx/>
              <a:buSzTx/>
              <a:buFontTx/>
              <a:buNone/>
            </a:pPr>
            <a:r>
              <a:rPr lang="zh-CN" altLang="en-US" sz="2800">
                <a:ea typeface="楷体_GB2312" pitchFamily="49" charset="-122"/>
                <a:sym typeface="Symbol" panose="05050102010706020507" pitchFamily="18" charset="2"/>
              </a:rPr>
              <a:t>如果作业</a:t>
            </a:r>
            <a:r>
              <a:rPr lang="en-US" altLang="zh-CN" sz="2800">
                <a:ea typeface="楷体_GB2312" pitchFamily="49" charset="-122"/>
                <a:sym typeface="Symbol" panose="05050102010706020507" pitchFamily="18" charset="2"/>
              </a:rPr>
              <a:t>i</a:t>
            </a:r>
            <a:r>
              <a:rPr lang="zh-CN" altLang="en-US" sz="2800">
                <a:ea typeface="楷体_GB2312" pitchFamily="49" charset="-122"/>
                <a:sym typeface="Symbol" panose="05050102010706020507" pitchFamily="18" charset="2"/>
              </a:rPr>
              <a:t>和</a:t>
            </a:r>
            <a:r>
              <a:rPr lang="en-US" altLang="zh-CN" sz="2800">
                <a:ea typeface="楷体_GB2312" pitchFamily="49" charset="-122"/>
                <a:sym typeface="Symbol" panose="05050102010706020507" pitchFamily="18" charset="2"/>
              </a:rPr>
              <a:t>j</a:t>
            </a:r>
            <a:r>
              <a:rPr lang="zh-CN" altLang="en-US" sz="2800">
                <a:ea typeface="楷体_GB2312" pitchFamily="49" charset="-122"/>
                <a:sym typeface="Symbol" panose="05050102010706020507" pitchFamily="18" charset="2"/>
              </a:rPr>
              <a:t>在</a:t>
            </a:r>
            <a:r>
              <a:rPr lang="en-US" altLang="zh-CN" sz="2800">
                <a:ea typeface="楷体_GB2312" pitchFamily="49" charset="-122"/>
                <a:sym typeface="Symbol" panose="05050102010706020507" pitchFamily="18" charset="2"/>
              </a:rPr>
              <a:t>R</a:t>
            </a:r>
            <a:r>
              <a:rPr lang="zh-CN" altLang="en-US" sz="2800">
                <a:ea typeface="楷体_GB2312" pitchFamily="49" charset="-122"/>
                <a:sym typeface="Symbol" panose="05050102010706020507" pitchFamily="18" charset="2"/>
              </a:rPr>
              <a:t>中互相易位，则完成时间：</a:t>
            </a:r>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g’(S，t ) = ai + aj + g(S-{i,j}，tji)</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其中 </a:t>
            </a:r>
            <a:r>
              <a:rPr lang="en-US" altLang="zh-CN" sz="2800">
                <a:solidFill>
                  <a:srgbClr val="0000FF"/>
                </a:solidFill>
                <a:ea typeface="楷体_GB2312" pitchFamily="49" charset="-122"/>
                <a:sym typeface="Symbol" panose="05050102010706020507" pitchFamily="18" charset="2"/>
              </a:rPr>
              <a:t>tji = bj + bi – aj –ai +max{ t, ai+aj-bj, aj }</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比较</a:t>
            </a:r>
            <a:r>
              <a:rPr lang="en-US" altLang="zh-CN" sz="2800">
                <a:solidFill>
                  <a:srgbClr val="0000FF"/>
                </a:solidFill>
                <a:ea typeface="楷体_GB2312" pitchFamily="49" charset="-122"/>
                <a:sym typeface="Symbol" panose="05050102010706020507" pitchFamily="18" charset="2"/>
              </a:rPr>
              <a:t>g(S，t ) </a:t>
            </a:r>
            <a:r>
              <a:rPr lang="zh-CN" altLang="en-US" sz="2800">
                <a:ea typeface="楷体_GB2312" pitchFamily="49" charset="-122"/>
                <a:sym typeface="Symbol" panose="05050102010706020507" pitchFamily="18" charset="2"/>
              </a:rPr>
              <a:t>和</a:t>
            </a:r>
            <a:r>
              <a:rPr lang="en-US" altLang="zh-CN" sz="2800">
                <a:solidFill>
                  <a:srgbClr val="0000FF"/>
                </a:solidFill>
                <a:ea typeface="楷体_GB2312" pitchFamily="49" charset="-122"/>
                <a:sym typeface="Symbol" panose="05050102010706020507" pitchFamily="18" charset="2"/>
              </a:rPr>
              <a:t>g’(S，t )</a:t>
            </a:r>
            <a:r>
              <a:rPr lang="en-US" altLang="zh-CN" sz="2800">
                <a:ea typeface="楷体_GB2312" pitchFamily="49" charset="-122"/>
                <a:sym typeface="Symbol" panose="05050102010706020507" pitchFamily="18" charset="2"/>
              </a:rPr>
              <a:t>，</a:t>
            </a:r>
            <a:endParaRPr lang="zh-CN" altLang="en-US" sz="2800">
              <a:ea typeface="楷体_GB2312" pitchFamily="49" charset="-122"/>
              <a:sym typeface="Symbol" panose="05050102010706020507" pitchFamily="18" charset="2"/>
            </a:endParaRP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如果： </a:t>
            </a:r>
            <a:r>
              <a:rPr lang="en-US" altLang="zh-CN" sz="2800">
                <a:solidFill>
                  <a:srgbClr val="0000FF"/>
                </a:solidFill>
                <a:ea typeface="楷体_GB2312" pitchFamily="49" charset="-122"/>
                <a:sym typeface="Symbol" panose="05050102010706020507" pitchFamily="18" charset="2"/>
              </a:rPr>
              <a:t>max{ t, ai+aj-bi, ai } max{ t, ai+aj-bj, aj }</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则：     </a:t>
            </a:r>
            <a:r>
              <a:rPr lang="en-US" altLang="zh-CN" sz="2800">
                <a:solidFill>
                  <a:srgbClr val="0000FF"/>
                </a:solidFill>
                <a:ea typeface="楷体_GB2312" pitchFamily="49" charset="-122"/>
                <a:sym typeface="Symbol" panose="05050102010706020507" pitchFamily="18" charset="2"/>
              </a:rPr>
              <a:t>g(S，t )  g’(S，t ) </a:t>
            </a:r>
            <a:endParaRPr lang="zh-CN" altLang="en-US" sz="2800">
              <a:solidFill>
                <a:srgbClr val="0000FF"/>
              </a:solidFill>
              <a:ea typeface="楷体_GB2312" pitchFamily="49" charset="-122"/>
              <a:sym typeface="Symbol" panose="05050102010706020507" pitchFamily="18" charset="2"/>
            </a:endParaRPr>
          </a:p>
        </p:txBody>
      </p:sp>
    </p:spTree>
    <p:extLst>
      <p:ext uri="{BB962C8B-B14F-4D97-AF65-F5344CB8AC3E}">
        <p14:creationId xmlns:p14="http://schemas.microsoft.com/office/powerpoint/2010/main" val="153941031"/>
      </p:ext>
    </p:extLst>
  </p:cSld>
  <p:clrMapOvr>
    <a:masterClrMapping/>
  </p:clrMapOvr>
  <p:transition spd="slow">
    <p:random/>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1E25FC-FCBE-4757-8680-5CE0A59132AA}" type="slidenum">
              <a:rPr lang="en-US" altLang="zh-CN">
                <a:latin typeface="Garamond" panose="02020404030301010803" pitchFamily="18" charset="0"/>
              </a:rPr>
              <a:pPr eaLnBrk="1" hangingPunct="1"/>
              <a:t>107</a:t>
            </a:fld>
            <a:endParaRPr lang="en-US" altLang="zh-CN">
              <a:latin typeface="Garamond" panose="02020404030301010803" pitchFamily="18" charset="0"/>
            </a:endParaRPr>
          </a:p>
        </p:txBody>
      </p:sp>
      <p:sp>
        <p:nvSpPr>
          <p:cNvPr id="199683" name="Text Box 1026"/>
          <p:cNvSpPr txBox="1">
            <a:spLocks noChangeArrowheads="1"/>
          </p:cNvSpPr>
          <p:nvPr/>
        </p:nvSpPr>
        <p:spPr bwMode="auto">
          <a:xfrm>
            <a:off x="152400" y="609600"/>
            <a:ext cx="88392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为使其对</a:t>
            </a:r>
            <a:r>
              <a:rPr lang="en-US" altLang="zh-CN" sz="2800">
                <a:ea typeface="楷体_GB2312" pitchFamily="49" charset="-122"/>
                <a:sym typeface="Symbol" panose="05050102010706020507" pitchFamily="18" charset="2"/>
              </a:rPr>
              <a:t>t</a:t>
            </a:r>
            <a:r>
              <a:rPr lang="zh-CN" altLang="en-US" sz="2800">
                <a:ea typeface="楷体_GB2312" pitchFamily="49" charset="-122"/>
                <a:sym typeface="Symbol" panose="05050102010706020507" pitchFamily="18" charset="2"/>
              </a:rPr>
              <a:t>的所有取值都成立，则需要：</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     </a:t>
            </a:r>
            <a:r>
              <a:rPr lang="en-US" altLang="zh-CN" sz="2800">
                <a:solidFill>
                  <a:srgbClr val="0000FF"/>
                </a:solidFill>
                <a:ea typeface="楷体_GB2312" pitchFamily="49" charset="-122"/>
                <a:sym typeface="Symbol" panose="05050102010706020507" pitchFamily="18" charset="2"/>
              </a:rPr>
              <a:t>max{ ai+aj-bi, ai } max{ ai+aj-bj, aj }</a:t>
            </a:r>
          </a:p>
          <a:p>
            <a:pPr eaLnBrk="1" hangingPunct="1">
              <a:lnSpc>
                <a:spcPct val="110000"/>
              </a:lnSpc>
              <a:spcBef>
                <a:spcPct val="0"/>
              </a:spcBef>
              <a:buClrTx/>
              <a:buSzTx/>
              <a:buFontTx/>
              <a:buNone/>
            </a:pPr>
            <a:r>
              <a:rPr lang="en-US" altLang="zh-CN" sz="2800">
                <a:solidFill>
                  <a:srgbClr val="0000FF"/>
                </a:solidFill>
                <a:ea typeface="楷体_GB2312" pitchFamily="49" charset="-122"/>
                <a:sym typeface="Symbol" panose="05050102010706020507" pitchFamily="18" charset="2"/>
              </a:rPr>
              <a:t>     ai+aj+ max {-bi, -aj } ai+aj +max{ -bj, -ai }</a:t>
            </a:r>
          </a:p>
          <a:p>
            <a:pPr eaLnBrk="1" hangingPunct="1">
              <a:lnSpc>
                <a:spcPct val="110000"/>
              </a:lnSpc>
              <a:spcBef>
                <a:spcPct val="0"/>
              </a:spcBef>
              <a:buClrTx/>
              <a:buSzTx/>
              <a:buFontTx/>
              <a:buNone/>
            </a:pPr>
            <a:r>
              <a:rPr lang="zh-CN" altLang="en-US" sz="2800">
                <a:ea typeface="楷体_GB2312" pitchFamily="49" charset="-122"/>
                <a:sym typeface="Symbol" panose="05050102010706020507" pitchFamily="18" charset="2"/>
              </a:rPr>
              <a:t>或  </a:t>
            </a:r>
            <a:r>
              <a:rPr lang="en-US" altLang="zh-CN" sz="2800">
                <a:solidFill>
                  <a:srgbClr val="0000FF"/>
                </a:solidFill>
                <a:ea typeface="楷体_GB2312" pitchFamily="49" charset="-122"/>
                <a:sym typeface="Symbol" panose="05050102010706020507" pitchFamily="18" charset="2"/>
              </a:rPr>
              <a:t>min{bi, aj} min{bj,ai}</a:t>
            </a:r>
          </a:p>
          <a:p>
            <a:pPr eaLnBrk="1" hangingPunct="1">
              <a:lnSpc>
                <a:spcPct val="110000"/>
              </a:lnSpc>
              <a:spcBef>
                <a:spcPct val="0"/>
              </a:spcBef>
              <a:buClrTx/>
              <a:buSzTx/>
              <a:buFontTx/>
              <a:buNone/>
            </a:pPr>
            <a:endParaRPr lang="en-US" altLang="zh-CN" sz="2800">
              <a:solidFill>
                <a:srgbClr val="0000FF"/>
              </a:solidFill>
              <a:ea typeface="楷体_GB2312" pitchFamily="49" charset="-122"/>
              <a:sym typeface="Symbol" panose="05050102010706020507" pitchFamily="18" charset="2"/>
            </a:endParaRPr>
          </a:p>
        </p:txBody>
      </p:sp>
      <p:grpSp>
        <p:nvGrpSpPr>
          <p:cNvPr id="199684" name="Group 1042"/>
          <p:cNvGrpSpPr>
            <a:grpSpLocks/>
          </p:cNvGrpSpPr>
          <p:nvPr/>
        </p:nvGrpSpPr>
        <p:grpSpPr bwMode="auto">
          <a:xfrm>
            <a:off x="990600" y="3048000"/>
            <a:ext cx="5791200" cy="2590800"/>
            <a:chOff x="624" y="1920"/>
            <a:chExt cx="3648" cy="1632"/>
          </a:xfrm>
        </p:grpSpPr>
        <p:sp>
          <p:nvSpPr>
            <p:cNvPr id="199685" name="Text Box 1031"/>
            <p:cNvSpPr txBox="1">
              <a:spLocks noChangeArrowheads="1"/>
            </p:cNvSpPr>
            <p:nvPr/>
          </p:nvSpPr>
          <p:spPr bwMode="auto">
            <a:xfrm>
              <a:off x="1392" y="1920"/>
              <a:ext cx="624"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ai</a:t>
              </a:r>
            </a:p>
          </p:txBody>
        </p:sp>
        <p:sp>
          <p:nvSpPr>
            <p:cNvPr id="199686" name="Text Box 1032"/>
            <p:cNvSpPr txBox="1">
              <a:spLocks noChangeArrowheads="1"/>
            </p:cNvSpPr>
            <p:nvPr/>
          </p:nvSpPr>
          <p:spPr bwMode="auto">
            <a:xfrm>
              <a:off x="2024" y="2256"/>
              <a:ext cx="712"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bi</a:t>
              </a:r>
            </a:p>
          </p:txBody>
        </p:sp>
        <p:sp>
          <p:nvSpPr>
            <p:cNvPr id="199687" name="Text Box 1033"/>
            <p:cNvSpPr txBox="1">
              <a:spLocks noChangeArrowheads="1"/>
            </p:cNvSpPr>
            <p:nvPr/>
          </p:nvSpPr>
          <p:spPr bwMode="auto">
            <a:xfrm>
              <a:off x="624" y="1920"/>
              <a:ext cx="57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P1</a:t>
              </a:r>
            </a:p>
            <a:p>
              <a:pPr eaLnBrk="1" hangingPunct="1">
                <a:spcBef>
                  <a:spcPct val="50000"/>
                </a:spcBef>
                <a:buClrTx/>
                <a:buSzTx/>
                <a:buFontTx/>
                <a:buNone/>
              </a:pPr>
              <a:r>
                <a:rPr lang="en-US" altLang="zh-CN" sz="2800"/>
                <a:t>P2 </a:t>
              </a:r>
            </a:p>
          </p:txBody>
        </p:sp>
        <p:sp>
          <p:nvSpPr>
            <p:cNvPr id="199688" name="Text Box 1034" descr="再生纸"/>
            <p:cNvSpPr txBox="1">
              <a:spLocks noChangeArrowheads="1"/>
            </p:cNvSpPr>
            <p:nvPr/>
          </p:nvSpPr>
          <p:spPr bwMode="auto">
            <a:xfrm>
              <a:off x="2016" y="1920"/>
              <a:ext cx="1008"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aj</a:t>
              </a:r>
            </a:p>
          </p:txBody>
        </p:sp>
        <p:sp>
          <p:nvSpPr>
            <p:cNvPr id="199689" name="Text Box 1035" descr="再生纸"/>
            <p:cNvSpPr txBox="1">
              <a:spLocks noChangeArrowheads="1"/>
            </p:cNvSpPr>
            <p:nvPr/>
          </p:nvSpPr>
          <p:spPr bwMode="auto">
            <a:xfrm>
              <a:off x="2736" y="2253"/>
              <a:ext cx="1152"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bj</a:t>
              </a:r>
            </a:p>
          </p:txBody>
        </p:sp>
        <p:sp>
          <p:nvSpPr>
            <p:cNvPr id="199690" name="Line 1036"/>
            <p:cNvSpPr>
              <a:spLocks noChangeShapeType="1"/>
            </p:cNvSpPr>
            <p:nvPr/>
          </p:nvSpPr>
          <p:spPr bwMode="auto">
            <a:xfrm>
              <a:off x="3888" y="2592"/>
              <a:ext cx="0" cy="96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99691" name="Text Box 1037"/>
            <p:cNvSpPr txBox="1">
              <a:spLocks noChangeArrowheads="1"/>
            </p:cNvSpPr>
            <p:nvPr/>
          </p:nvSpPr>
          <p:spPr bwMode="auto">
            <a:xfrm>
              <a:off x="2408" y="2824"/>
              <a:ext cx="624"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ai</a:t>
              </a:r>
            </a:p>
          </p:txBody>
        </p:sp>
        <p:sp>
          <p:nvSpPr>
            <p:cNvPr id="199692" name="Text Box 1038"/>
            <p:cNvSpPr txBox="1">
              <a:spLocks noChangeArrowheads="1"/>
            </p:cNvSpPr>
            <p:nvPr/>
          </p:nvSpPr>
          <p:spPr bwMode="auto">
            <a:xfrm>
              <a:off x="3560" y="3149"/>
              <a:ext cx="712" cy="331"/>
            </a:xfrm>
            <a:prstGeom prst="rect">
              <a:avLst/>
            </a:prstGeom>
            <a:solidFill>
              <a:srgbClr val="00FFFF"/>
            </a:solid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t>bi</a:t>
              </a:r>
            </a:p>
          </p:txBody>
        </p:sp>
        <p:sp>
          <p:nvSpPr>
            <p:cNvPr id="199693" name="Text Box 1039"/>
            <p:cNvSpPr txBox="1">
              <a:spLocks noChangeArrowheads="1"/>
            </p:cNvSpPr>
            <p:nvPr/>
          </p:nvSpPr>
          <p:spPr bwMode="auto">
            <a:xfrm>
              <a:off x="624" y="2821"/>
              <a:ext cx="57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a:t>P1</a:t>
              </a:r>
            </a:p>
            <a:p>
              <a:pPr eaLnBrk="1" hangingPunct="1">
                <a:spcBef>
                  <a:spcPct val="50000"/>
                </a:spcBef>
                <a:buClrTx/>
                <a:buSzTx/>
                <a:buFontTx/>
                <a:buNone/>
              </a:pPr>
              <a:r>
                <a:rPr lang="en-US" altLang="zh-CN" sz="2800"/>
                <a:t>P2 </a:t>
              </a:r>
            </a:p>
          </p:txBody>
        </p:sp>
        <p:sp>
          <p:nvSpPr>
            <p:cNvPr id="199694" name="Text Box 1040" descr="再生纸"/>
            <p:cNvSpPr txBox="1">
              <a:spLocks noChangeArrowheads="1"/>
            </p:cNvSpPr>
            <p:nvPr/>
          </p:nvSpPr>
          <p:spPr bwMode="auto">
            <a:xfrm>
              <a:off x="1392" y="2821"/>
              <a:ext cx="1008"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aj</a:t>
              </a:r>
            </a:p>
          </p:txBody>
        </p:sp>
        <p:sp>
          <p:nvSpPr>
            <p:cNvPr id="199695" name="Text Box 1041" descr="再生纸"/>
            <p:cNvSpPr txBox="1">
              <a:spLocks noChangeArrowheads="1"/>
            </p:cNvSpPr>
            <p:nvPr/>
          </p:nvSpPr>
          <p:spPr bwMode="auto">
            <a:xfrm>
              <a:off x="2408" y="3154"/>
              <a:ext cx="1152" cy="331"/>
            </a:xfrm>
            <a:prstGeom prst="rect">
              <a:avLst/>
            </a:prstGeom>
            <a:blipFill dpi="0" rotWithShape="0">
              <a:blip r:embed="rId2"/>
              <a:srcRect/>
              <a:tile tx="0" ty="0" sx="100000" sy="100000" flip="none" algn="tl"/>
            </a:blipFill>
            <a:ln w="6350">
              <a:solidFill>
                <a:srgbClr val="3366FF"/>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0000FF"/>
                  </a:solidFill>
                  <a:ea typeface="楷体_GB2312" pitchFamily="49" charset="-122"/>
                  <a:sym typeface="Symbol" panose="05050102010706020507" pitchFamily="18" charset="2"/>
                </a:rPr>
                <a:t>bj</a:t>
              </a:r>
            </a:p>
          </p:txBody>
        </p:sp>
      </p:grpSp>
    </p:spTree>
    <p:extLst>
      <p:ext uri="{BB962C8B-B14F-4D97-AF65-F5344CB8AC3E}">
        <p14:creationId xmlns:p14="http://schemas.microsoft.com/office/powerpoint/2010/main" val="3328717496"/>
      </p:ext>
    </p:extLst>
  </p:cSld>
  <p:clrMapOvr>
    <a:masterClrMapping/>
  </p:clrMapOvr>
  <p:transition spd="slow">
    <p:random/>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169364D-E536-4942-AA09-9337E79C1C73}" type="slidenum">
              <a:rPr lang="en-US" altLang="zh-CN">
                <a:latin typeface="Garamond" panose="02020404030301010803" pitchFamily="18" charset="0"/>
              </a:rPr>
              <a:pPr eaLnBrk="1" hangingPunct="1"/>
              <a:t>108</a:t>
            </a:fld>
            <a:endParaRPr lang="en-US" altLang="zh-CN">
              <a:latin typeface="Garamond" panose="02020404030301010803" pitchFamily="18" charset="0"/>
            </a:endParaRPr>
          </a:p>
        </p:txBody>
      </p:sp>
      <p:sp>
        <p:nvSpPr>
          <p:cNvPr id="200707" name="Text Box 3"/>
          <p:cNvSpPr txBox="1">
            <a:spLocks noChangeArrowheads="1"/>
          </p:cNvSpPr>
          <p:nvPr/>
        </p:nvSpPr>
        <p:spPr bwMode="auto">
          <a:xfrm>
            <a:off x="381000" y="1143000"/>
            <a:ext cx="8299450" cy="946150"/>
          </a:xfrm>
          <a:prstGeom prst="rect">
            <a:avLst/>
          </a:prstGeom>
          <a:solidFill>
            <a:srgbClr val="FFCC0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latin typeface="黑体" panose="02010609060101010101" pitchFamily="49" charset="-122"/>
                <a:ea typeface="黑体" panose="02010609060101010101" pitchFamily="49" charset="-122"/>
              </a:rPr>
              <a:t>如果作业</a:t>
            </a:r>
            <a:r>
              <a:rPr lang="en-US" altLang="zh-CN" sz="2800">
                <a:latin typeface="黑体" panose="02010609060101010101" pitchFamily="49" charset="-122"/>
                <a:ea typeface="黑体" panose="02010609060101010101" pitchFamily="49" charset="-122"/>
              </a:rPr>
              <a:t>i</a:t>
            </a:r>
            <a:r>
              <a:rPr lang="zh-CN" altLang="en-US" sz="2800">
                <a:latin typeface="黑体" panose="02010609060101010101" pitchFamily="49" charset="-122"/>
                <a:ea typeface="黑体" panose="02010609060101010101" pitchFamily="49" charset="-122"/>
              </a:rPr>
              <a:t>和</a:t>
            </a:r>
            <a:r>
              <a:rPr lang="en-US" altLang="zh-CN" sz="2800">
                <a:latin typeface="黑体" panose="02010609060101010101" pitchFamily="49" charset="-122"/>
                <a:ea typeface="黑体" panose="02010609060101010101" pitchFamily="49" charset="-122"/>
              </a:rPr>
              <a:t>j</a:t>
            </a:r>
            <a:r>
              <a:rPr lang="zh-CN" altLang="en-US" sz="2800">
                <a:latin typeface="黑体" panose="02010609060101010101" pitchFamily="49" charset="-122"/>
                <a:ea typeface="黑体" panose="02010609060101010101" pitchFamily="49" charset="-122"/>
              </a:rPr>
              <a:t>满足</a:t>
            </a:r>
            <a:r>
              <a:rPr lang="en-US" altLang="zh-CN" sz="2800">
                <a:latin typeface="黑体" panose="02010609060101010101" pitchFamily="49" charset="-122"/>
                <a:ea typeface="黑体" panose="02010609060101010101" pitchFamily="49" charset="-122"/>
              </a:rPr>
              <a:t>min{b</a:t>
            </a:r>
            <a:r>
              <a:rPr lang="en-US" altLang="zh-CN" sz="2800" baseline="-25000">
                <a:latin typeface="黑体" panose="02010609060101010101" pitchFamily="49" charset="-122"/>
                <a:ea typeface="黑体" panose="02010609060101010101" pitchFamily="49" charset="-122"/>
              </a:rPr>
              <a:t>i</a:t>
            </a:r>
            <a:r>
              <a:rPr lang="en-US" altLang="zh-CN" sz="2800">
                <a:latin typeface="黑体" panose="02010609060101010101" pitchFamily="49" charset="-122"/>
                <a:ea typeface="黑体" panose="02010609060101010101" pitchFamily="49" charset="-122"/>
              </a:rPr>
              <a:t>,a</a:t>
            </a:r>
            <a:r>
              <a:rPr lang="en-US" altLang="zh-CN" sz="2800" baseline="-25000">
                <a:latin typeface="黑体" panose="02010609060101010101" pitchFamily="49" charset="-122"/>
                <a:ea typeface="黑体" panose="02010609060101010101" pitchFamily="49" charset="-122"/>
              </a:rPr>
              <a:t>j</a:t>
            </a:r>
            <a:r>
              <a:rPr lang="en-US" altLang="zh-CN" sz="2800">
                <a:latin typeface="黑体" panose="02010609060101010101" pitchFamily="49" charset="-122"/>
                <a:ea typeface="黑体" panose="02010609060101010101" pitchFamily="49" charset="-122"/>
              </a:rPr>
              <a:t>}</a:t>
            </a:r>
            <a:r>
              <a:rPr lang="en-US"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min{b</a:t>
            </a:r>
            <a:r>
              <a:rPr lang="en-US" altLang="zh-CN" sz="2800" baseline="-25000">
                <a:latin typeface="黑体" panose="02010609060101010101" pitchFamily="49" charset="-122"/>
                <a:ea typeface="黑体" panose="02010609060101010101" pitchFamily="49" charset="-122"/>
              </a:rPr>
              <a:t>j</a:t>
            </a:r>
            <a:r>
              <a:rPr lang="en-US" altLang="zh-CN" sz="2800">
                <a:latin typeface="黑体" panose="02010609060101010101" pitchFamily="49" charset="-122"/>
                <a:ea typeface="黑体" panose="02010609060101010101" pitchFamily="49" charset="-122"/>
              </a:rPr>
              <a:t>,a</a:t>
            </a:r>
            <a:r>
              <a:rPr lang="en-US" altLang="zh-CN" sz="2800" baseline="-25000">
                <a:latin typeface="黑体" panose="02010609060101010101" pitchFamily="49" charset="-122"/>
                <a:ea typeface="黑体" panose="02010609060101010101" pitchFamily="49" charset="-122"/>
              </a:rPr>
              <a:t>i</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，则称作业</a:t>
            </a:r>
            <a:r>
              <a:rPr lang="en-US" altLang="zh-CN" sz="2800">
                <a:latin typeface="黑体" panose="02010609060101010101" pitchFamily="49" charset="-122"/>
                <a:ea typeface="黑体" panose="02010609060101010101" pitchFamily="49" charset="-122"/>
              </a:rPr>
              <a:t>i</a:t>
            </a:r>
            <a:r>
              <a:rPr lang="zh-CN" altLang="en-US" sz="2800">
                <a:latin typeface="黑体" panose="02010609060101010101" pitchFamily="49" charset="-122"/>
                <a:ea typeface="黑体" panose="02010609060101010101" pitchFamily="49" charset="-122"/>
              </a:rPr>
              <a:t>和</a:t>
            </a:r>
            <a:r>
              <a:rPr lang="en-US" altLang="zh-CN" sz="2800">
                <a:latin typeface="黑体" panose="02010609060101010101" pitchFamily="49" charset="-122"/>
                <a:ea typeface="黑体" panose="02010609060101010101" pitchFamily="49" charset="-122"/>
              </a:rPr>
              <a:t>j</a:t>
            </a:r>
            <a:r>
              <a:rPr lang="zh-CN" altLang="en-US" sz="2800">
                <a:latin typeface="黑体" panose="02010609060101010101" pitchFamily="49" charset="-122"/>
                <a:ea typeface="黑体" panose="02010609060101010101" pitchFamily="49" charset="-122"/>
              </a:rPr>
              <a:t>满足</a:t>
            </a:r>
            <a:r>
              <a:rPr lang="en-US" altLang="zh-CN" sz="2800" b="1">
                <a:latin typeface="黑体" panose="02010609060101010101" pitchFamily="49" charset="-122"/>
                <a:ea typeface="黑体" panose="02010609060101010101" pitchFamily="49" charset="-122"/>
              </a:rPr>
              <a:t>Johnson</a:t>
            </a:r>
            <a:r>
              <a:rPr lang="zh-CN" altLang="en-US" sz="2800" b="1">
                <a:latin typeface="黑体" panose="02010609060101010101" pitchFamily="49" charset="-122"/>
                <a:ea typeface="黑体" panose="02010609060101010101" pitchFamily="49" charset="-122"/>
              </a:rPr>
              <a:t>不等式</a:t>
            </a:r>
            <a:r>
              <a:rPr lang="zh-CN" altLang="en-US" sz="2800">
                <a:latin typeface="黑体" panose="02010609060101010101" pitchFamily="49" charset="-122"/>
                <a:ea typeface="黑体" panose="02010609060101010101" pitchFamily="49" charset="-122"/>
              </a:rPr>
              <a:t>。</a:t>
            </a:r>
          </a:p>
        </p:txBody>
      </p:sp>
      <p:sp>
        <p:nvSpPr>
          <p:cNvPr id="200708" name="Rectangle 4"/>
          <p:cNvSpPr>
            <a:spLocks noChangeArrowheads="1"/>
          </p:cNvSpPr>
          <p:nvPr/>
        </p:nvSpPr>
        <p:spPr bwMode="auto">
          <a:xfrm>
            <a:off x="304800" y="2209800"/>
            <a:ext cx="8458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ea typeface="楷体_GB2312" pitchFamily="49" charset="-122"/>
              </a:rPr>
              <a:t>      当作业  </a:t>
            </a:r>
            <a:r>
              <a:rPr lang="en-US" altLang="zh-CN" sz="2800">
                <a:ea typeface="楷体_GB2312" pitchFamily="49" charset="-122"/>
              </a:rPr>
              <a:t>i </a:t>
            </a:r>
            <a:r>
              <a:rPr lang="zh-CN" altLang="en-US" sz="2800">
                <a:ea typeface="楷体_GB2312" pitchFamily="49" charset="-122"/>
              </a:rPr>
              <a:t>和作业 </a:t>
            </a:r>
            <a:r>
              <a:rPr lang="en-US" altLang="zh-CN" sz="2800">
                <a:ea typeface="楷体_GB2312" pitchFamily="49" charset="-122"/>
              </a:rPr>
              <a:t>j  </a:t>
            </a:r>
            <a:r>
              <a:rPr lang="zh-CN" altLang="en-US" sz="2800">
                <a:ea typeface="楷体_GB2312" pitchFamily="49" charset="-122"/>
              </a:rPr>
              <a:t>不满足</a:t>
            </a:r>
            <a:r>
              <a:rPr lang="en-US" altLang="zh-CN" sz="2800">
                <a:ea typeface="楷体_GB2312" pitchFamily="49" charset="-122"/>
              </a:rPr>
              <a:t>Johnson</a:t>
            </a:r>
            <a:r>
              <a:rPr lang="zh-CN" altLang="en-US" sz="2800">
                <a:ea typeface="楷体_GB2312" pitchFamily="49" charset="-122"/>
              </a:rPr>
              <a:t>不等式时，交换它们的加工顺序后，不增加加工时间。对于流水作业调度问题，必存在最优调度</a:t>
            </a:r>
            <a:r>
              <a:rPr lang="zh-CN" altLang="en-US" sz="2800">
                <a:ea typeface="楷体_GB2312" pitchFamily="49" charset="-122"/>
                <a:sym typeface="Symbol" panose="05050102010706020507" pitchFamily="18" charset="2"/>
              </a:rPr>
              <a:t></a:t>
            </a:r>
            <a:r>
              <a:rPr lang="zh-CN" altLang="en-US" sz="2800">
                <a:ea typeface="楷体_GB2312" pitchFamily="49" charset="-122"/>
              </a:rPr>
              <a:t> ，使得作业 </a:t>
            </a:r>
            <a:r>
              <a:rPr lang="zh-CN" altLang="en-US" sz="2800">
                <a:ea typeface="楷体_GB2312" pitchFamily="49" charset="-122"/>
                <a:sym typeface="Symbol" panose="05050102010706020507" pitchFamily="18" charset="2"/>
              </a:rPr>
              <a:t></a:t>
            </a:r>
            <a:r>
              <a:rPr lang="en-US" altLang="zh-CN" sz="2800">
                <a:ea typeface="楷体_GB2312" pitchFamily="49" charset="-122"/>
              </a:rPr>
              <a:t>(i) </a:t>
            </a:r>
            <a:r>
              <a:rPr lang="zh-CN" altLang="en-US" sz="2800">
                <a:ea typeface="楷体_GB2312" pitchFamily="49" charset="-122"/>
              </a:rPr>
              <a:t>和</a:t>
            </a:r>
            <a:r>
              <a:rPr lang="zh-CN" altLang="en-US" sz="2800">
                <a:ea typeface="楷体_GB2312" pitchFamily="49" charset="-122"/>
                <a:sym typeface="Symbol" panose="05050102010706020507" pitchFamily="18" charset="2"/>
              </a:rPr>
              <a:t></a:t>
            </a:r>
            <a:r>
              <a:rPr lang="en-US" altLang="zh-CN" sz="2800">
                <a:ea typeface="楷体_GB2312" pitchFamily="49" charset="-122"/>
              </a:rPr>
              <a:t>(i+1) </a:t>
            </a:r>
            <a:r>
              <a:rPr lang="zh-CN" altLang="en-US" sz="2800">
                <a:ea typeface="楷体_GB2312" pitchFamily="49" charset="-122"/>
              </a:rPr>
              <a:t>满足</a:t>
            </a:r>
            <a:r>
              <a:rPr lang="en-US" altLang="zh-CN" sz="2800">
                <a:ea typeface="楷体_GB2312" pitchFamily="49" charset="-122"/>
              </a:rPr>
              <a:t>Johnson</a:t>
            </a:r>
            <a:r>
              <a:rPr lang="zh-CN" altLang="en-US" sz="2800">
                <a:ea typeface="楷体_GB2312" pitchFamily="49" charset="-122"/>
              </a:rPr>
              <a:t>不等式。进一步还可以证明，调度满足</a:t>
            </a:r>
            <a:r>
              <a:rPr lang="en-US" altLang="zh-CN" sz="2800">
                <a:ea typeface="楷体_GB2312" pitchFamily="49" charset="-122"/>
              </a:rPr>
              <a:t>Johnson</a:t>
            </a:r>
            <a:r>
              <a:rPr lang="zh-CN" altLang="en-US" sz="2800">
                <a:ea typeface="楷体_GB2312" pitchFamily="49" charset="-122"/>
              </a:rPr>
              <a:t>法则当且仅当对任意 </a:t>
            </a:r>
            <a:r>
              <a:rPr lang="en-US" altLang="zh-CN" sz="2800">
                <a:ea typeface="楷体_GB2312" pitchFamily="49" charset="-122"/>
              </a:rPr>
              <a:t>i&lt;j </a:t>
            </a:r>
            <a:r>
              <a:rPr lang="zh-CN" altLang="en-US" sz="2800">
                <a:ea typeface="楷体_GB2312" pitchFamily="49" charset="-122"/>
              </a:rPr>
              <a:t>有：</a:t>
            </a:r>
          </a:p>
          <a:p>
            <a:pPr eaLnBrk="1" hangingPunct="1">
              <a:spcBef>
                <a:spcPct val="50000"/>
              </a:spcBef>
              <a:buClrTx/>
              <a:buSzTx/>
              <a:buFontTx/>
              <a:buNone/>
            </a:pPr>
            <a:r>
              <a:rPr lang="en-US" altLang="zh-CN" sz="2800">
                <a:latin typeface="黑体" panose="02010609060101010101" pitchFamily="49" charset="-122"/>
                <a:ea typeface="黑体" panose="02010609060101010101" pitchFamily="49" charset="-122"/>
              </a:rPr>
              <a:t>            min{b</a:t>
            </a:r>
            <a:r>
              <a:rPr lang="en-US" altLang="zh-CN" sz="2800" baseline="-25000">
                <a:latin typeface="黑体" panose="02010609060101010101" pitchFamily="49" charset="-122"/>
                <a:ea typeface="黑体" panose="02010609060101010101" pitchFamily="49" charset="-122"/>
              </a:rPr>
              <a:t>i</a:t>
            </a:r>
            <a:r>
              <a:rPr lang="en-US" altLang="zh-CN" sz="2800">
                <a:latin typeface="黑体" panose="02010609060101010101" pitchFamily="49" charset="-122"/>
                <a:ea typeface="黑体" panose="02010609060101010101" pitchFamily="49" charset="-122"/>
              </a:rPr>
              <a:t>,a</a:t>
            </a:r>
            <a:r>
              <a:rPr lang="en-US" altLang="zh-CN" sz="2800" baseline="-25000">
                <a:latin typeface="黑体" panose="02010609060101010101" pitchFamily="49" charset="-122"/>
                <a:ea typeface="黑体" panose="02010609060101010101" pitchFamily="49" charset="-122"/>
              </a:rPr>
              <a:t>j</a:t>
            </a:r>
            <a:r>
              <a:rPr lang="en-US" altLang="zh-CN" sz="2800">
                <a:latin typeface="黑体" panose="02010609060101010101" pitchFamily="49" charset="-122"/>
                <a:ea typeface="黑体" panose="02010609060101010101" pitchFamily="49" charset="-122"/>
              </a:rPr>
              <a:t>}</a:t>
            </a:r>
            <a:r>
              <a:rPr lang="en-US"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min{b</a:t>
            </a:r>
            <a:r>
              <a:rPr lang="en-US" altLang="zh-CN" sz="2800" baseline="-25000">
                <a:latin typeface="黑体" panose="02010609060101010101" pitchFamily="49" charset="-122"/>
                <a:ea typeface="黑体" panose="02010609060101010101" pitchFamily="49" charset="-122"/>
              </a:rPr>
              <a:t>j</a:t>
            </a:r>
            <a:r>
              <a:rPr lang="en-US" altLang="zh-CN" sz="2800">
                <a:latin typeface="黑体" panose="02010609060101010101" pitchFamily="49" charset="-122"/>
                <a:ea typeface="黑体" panose="02010609060101010101" pitchFamily="49" charset="-122"/>
              </a:rPr>
              <a:t>,a</a:t>
            </a:r>
            <a:r>
              <a:rPr lang="en-US" altLang="zh-CN" sz="2800" baseline="-25000">
                <a:latin typeface="黑体" panose="02010609060101010101" pitchFamily="49" charset="-122"/>
                <a:ea typeface="黑体" panose="02010609060101010101" pitchFamily="49" charset="-122"/>
              </a:rPr>
              <a:t>i</a:t>
            </a:r>
            <a:r>
              <a:rPr lang="en-US" altLang="zh-CN" sz="2800">
                <a:latin typeface="黑体" panose="02010609060101010101" pitchFamily="49" charset="-122"/>
                <a:ea typeface="黑体" panose="02010609060101010101" pitchFamily="49" charset="-122"/>
              </a:rPr>
              <a:t>}</a:t>
            </a:r>
            <a:endParaRPr lang="zh-CN" altLang="en-US" sz="2800">
              <a:ea typeface="楷体_GB2312" pitchFamily="49" charset="-122"/>
            </a:endParaRPr>
          </a:p>
          <a:p>
            <a:pPr eaLnBrk="1" hangingPunct="1">
              <a:spcBef>
                <a:spcPct val="50000"/>
              </a:spcBef>
              <a:buClrTx/>
              <a:buSzTx/>
              <a:buFontTx/>
              <a:buNone/>
            </a:pPr>
            <a:r>
              <a:rPr lang="zh-CN" altLang="en-US" sz="2800">
                <a:ea typeface="楷体_GB2312" pitchFamily="49" charset="-122"/>
              </a:rPr>
              <a:t>由此可知，</a:t>
            </a:r>
            <a:r>
              <a:rPr lang="zh-CN" altLang="en-US" sz="2800" b="1">
                <a:latin typeface="黑体" panose="02010609060101010101" pitchFamily="49" charset="-122"/>
                <a:ea typeface="黑体" panose="02010609060101010101" pitchFamily="49" charset="-122"/>
              </a:rPr>
              <a:t>所有满足</a:t>
            </a:r>
            <a:r>
              <a:rPr lang="en-US" altLang="zh-CN" sz="2800" b="1">
                <a:latin typeface="黑体" panose="02010609060101010101" pitchFamily="49" charset="-122"/>
                <a:ea typeface="黑体" panose="02010609060101010101" pitchFamily="49" charset="-122"/>
              </a:rPr>
              <a:t>Johnson</a:t>
            </a:r>
            <a:r>
              <a:rPr lang="zh-CN" altLang="en-US" sz="2800" b="1">
                <a:latin typeface="黑体" panose="02010609060101010101" pitchFamily="49" charset="-122"/>
                <a:ea typeface="黑体" panose="02010609060101010101" pitchFamily="49" charset="-122"/>
              </a:rPr>
              <a:t>法则的调度均为最优调度。</a:t>
            </a:r>
          </a:p>
        </p:txBody>
      </p:sp>
    </p:spTree>
    <p:extLst>
      <p:ext uri="{BB962C8B-B14F-4D97-AF65-F5344CB8AC3E}">
        <p14:creationId xmlns:p14="http://schemas.microsoft.com/office/powerpoint/2010/main" val="2807120579"/>
      </p:ext>
    </p:extLst>
  </p:cSld>
  <p:clrMapOvr>
    <a:masterClrMapping/>
  </p:clrMapOvr>
  <p:transition spd="slow">
    <p:random/>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5285E0-E9EA-4C02-A6D2-A6888FCF917B}" type="slidenum">
              <a:rPr lang="en-US" altLang="zh-CN">
                <a:latin typeface="Garamond" panose="02020404030301010803" pitchFamily="18" charset="0"/>
              </a:rPr>
              <a:pPr eaLnBrk="1" hangingPunct="1"/>
              <a:t>109</a:t>
            </a:fld>
            <a:endParaRPr lang="en-US" altLang="zh-CN">
              <a:latin typeface="Garamond" panose="02020404030301010803" pitchFamily="18" charset="0"/>
            </a:endParaRPr>
          </a:p>
        </p:txBody>
      </p:sp>
      <p:sp>
        <p:nvSpPr>
          <p:cNvPr id="319490" name="Rectangle 2"/>
          <p:cNvSpPr>
            <a:spLocks noChangeArrowheads="1"/>
          </p:cNvSpPr>
          <p:nvPr/>
        </p:nvSpPr>
        <p:spPr bwMode="auto">
          <a:xfrm>
            <a:off x="611188" y="0"/>
            <a:ext cx="7345362" cy="795338"/>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算法描述</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201732" name="Text Box 3"/>
          <p:cNvSpPr txBox="1">
            <a:spLocks noChangeArrowheads="1"/>
          </p:cNvSpPr>
          <p:nvPr/>
        </p:nvSpPr>
        <p:spPr bwMode="auto">
          <a:xfrm>
            <a:off x="228600" y="841375"/>
            <a:ext cx="8748713"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ea typeface="黑体" panose="02010609060101010101" pitchFamily="49" charset="-122"/>
              </a:rPr>
              <a:t>流水作业调度问题的</a:t>
            </a:r>
            <a:r>
              <a:rPr lang="en-US" altLang="zh-CN" sz="3200">
                <a:ea typeface="黑体" panose="02010609060101010101" pitchFamily="49" charset="-122"/>
              </a:rPr>
              <a:t>Johnson</a:t>
            </a:r>
            <a:r>
              <a:rPr lang="zh-CN" altLang="en-US" sz="3200">
                <a:ea typeface="黑体" panose="02010609060101010101" pitchFamily="49" charset="-122"/>
              </a:rPr>
              <a:t>算法</a:t>
            </a:r>
          </a:p>
          <a:p>
            <a:pPr eaLnBrk="1" hangingPunct="1">
              <a:spcBef>
                <a:spcPct val="0"/>
              </a:spcBef>
              <a:buClrTx/>
              <a:buSzTx/>
              <a:buFontTx/>
              <a:buNone/>
            </a:pPr>
            <a:endParaRPr lang="en-US" altLang="zh-CN" sz="3200">
              <a:ea typeface="楷体_GB2312" pitchFamily="49" charset="-122"/>
            </a:endParaRPr>
          </a:p>
          <a:p>
            <a:pPr eaLnBrk="1" hangingPunct="1">
              <a:spcBef>
                <a:spcPct val="0"/>
              </a:spcBef>
              <a:buClrTx/>
              <a:buSzTx/>
              <a:buFontTx/>
              <a:buNone/>
            </a:pPr>
            <a:r>
              <a:rPr lang="en-US" altLang="zh-CN" sz="3200">
                <a:ea typeface="楷体_GB2312" pitchFamily="49" charset="-122"/>
              </a:rPr>
              <a:t>(1)</a:t>
            </a:r>
            <a:r>
              <a:rPr lang="zh-CN" altLang="en-US" sz="3200">
                <a:ea typeface="楷体_GB2312" pitchFamily="49" charset="-122"/>
              </a:rPr>
              <a:t> 将全部 </a:t>
            </a:r>
            <a:r>
              <a:rPr lang="en-US" altLang="zh-CN" sz="3200">
                <a:solidFill>
                  <a:srgbClr val="0000FF"/>
                </a:solidFill>
                <a:ea typeface="楷体_GB2312" pitchFamily="49" charset="-122"/>
              </a:rPr>
              <a:t>a</a:t>
            </a:r>
            <a:r>
              <a:rPr lang="en-US" altLang="zh-CN" sz="3200" baseline="-25000">
                <a:solidFill>
                  <a:srgbClr val="0000FF"/>
                </a:solidFill>
                <a:ea typeface="楷体_GB2312" pitchFamily="49" charset="-122"/>
              </a:rPr>
              <a:t>i </a:t>
            </a:r>
            <a:r>
              <a:rPr lang="zh-CN" altLang="en-US" sz="3200">
                <a:ea typeface="楷体_GB2312" pitchFamily="49" charset="-122"/>
              </a:rPr>
              <a:t>和 </a:t>
            </a:r>
            <a:r>
              <a:rPr lang="en-US" altLang="zh-CN" sz="3200">
                <a:solidFill>
                  <a:srgbClr val="0000FF"/>
                </a:solidFill>
                <a:ea typeface="楷体_GB2312" pitchFamily="49" charset="-122"/>
              </a:rPr>
              <a:t>b</a:t>
            </a:r>
            <a:r>
              <a:rPr lang="en-US" altLang="zh-CN" sz="3200" baseline="-25000">
                <a:solidFill>
                  <a:srgbClr val="0000FF"/>
                </a:solidFill>
                <a:ea typeface="楷体_GB2312" pitchFamily="49" charset="-122"/>
              </a:rPr>
              <a:t>i </a:t>
            </a:r>
            <a:r>
              <a:rPr lang="zh-CN" altLang="en-US" sz="3200">
                <a:ea typeface="楷体_GB2312" pitchFamily="49" charset="-122"/>
              </a:rPr>
              <a:t>按非减序排序；</a:t>
            </a:r>
          </a:p>
          <a:p>
            <a:pPr eaLnBrk="1" hangingPunct="1">
              <a:spcBef>
                <a:spcPct val="0"/>
              </a:spcBef>
              <a:buClrTx/>
              <a:buSzTx/>
              <a:buFontTx/>
              <a:buNone/>
            </a:pPr>
            <a:r>
              <a:rPr lang="en-US" altLang="zh-CN" sz="3200">
                <a:ea typeface="楷体_GB2312" pitchFamily="49" charset="-122"/>
              </a:rPr>
              <a:t>(2) </a:t>
            </a:r>
            <a:r>
              <a:rPr lang="zh-CN" altLang="en-US" sz="3200">
                <a:ea typeface="楷体_GB2312" pitchFamily="49" charset="-122"/>
              </a:rPr>
              <a:t>如果 </a:t>
            </a:r>
            <a:r>
              <a:rPr lang="en-US" altLang="zh-CN" sz="3200">
                <a:solidFill>
                  <a:srgbClr val="0000FF"/>
                </a:solidFill>
                <a:ea typeface="楷体_GB2312" pitchFamily="49" charset="-122"/>
              </a:rPr>
              <a:t>min{a1,a2,…,an,b1,b2,…,bn}</a:t>
            </a:r>
            <a:r>
              <a:rPr lang="en-US" altLang="zh-CN" sz="3200">
                <a:ea typeface="楷体_GB2312" pitchFamily="49" charset="-122"/>
              </a:rPr>
              <a:t> </a:t>
            </a:r>
            <a:r>
              <a:rPr lang="zh-CN" altLang="en-US" sz="3200">
                <a:ea typeface="楷体_GB2312" pitchFamily="49" charset="-122"/>
              </a:rPr>
              <a:t>是 </a:t>
            </a:r>
            <a:r>
              <a:rPr lang="en-US" altLang="zh-CN" sz="3200">
                <a:solidFill>
                  <a:srgbClr val="0000FF"/>
                </a:solidFill>
                <a:ea typeface="楷体_GB2312" pitchFamily="49" charset="-122"/>
              </a:rPr>
              <a:t>ai</a:t>
            </a:r>
            <a:r>
              <a:rPr lang="en-US" altLang="zh-CN" sz="3200">
                <a:ea typeface="楷体_GB2312" pitchFamily="49" charset="-122"/>
              </a:rPr>
              <a:t>,</a:t>
            </a:r>
          </a:p>
          <a:p>
            <a:pPr eaLnBrk="1" hangingPunct="1">
              <a:spcBef>
                <a:spcPct val="0"/>
              </a:spcBef>
              <a:buClrTx/>
              <a:buSzTx/>
              <a:buFontTx/>
              <a:buNone/>
            </a:pPr>
            <a:r>
              <a:rPr lang="en-US" altLang="zh-CN" sz="3200">
                <a:ea typeface="楷体_GB2312" pitchFamily="49" charset="-122"/>
              </a:rPr>
              <a:t>      </a:t>
            </a:r>
            <a:r>
              <a:rPr lang="zh-CN" altLang="en-US" sz="3200">
                <a:ea typeface="楷体_GB2312" pitchFamily="49" charset="-122"/>
              </a:rPr>
              <a:t>则作业 </a:t>
            </a:r>
            <a:r>
              <a:rPr lang="en-US" altLang="zh-CN" sz="3200">
                <a:solidFill>
                  <a:srgbClr val="0000FF"/>
                </a:solidFill>
                <a:ea typeface="楷体_GB2312" pitchFamily="49" charset="-122"/>
              </a:rPr>
              <a:t>i</a:t>
            </a:r>
            <a:r>
              <a:rPr lang="en-US" altLang="zh-CN" sz="3200">
                <a:ea typeface="楷体_GB2312" pitchFamily="49" charset="-122"/>
              </a:rPr>
              <a:t> </a:t>
            </a:r>
            <a:r>
              <a:rPr lang="zh-CN" altLang="en-US" sz="3200">
                <a:ea typeface="楷体_GB2312" pitchFamily="49" charset="-122"/>
              </a:rPr>
              <a:t>是最优调度中的</a:t>
            </a:r>
            <a:r>
              <a:rPr lang="zh-CN" altLang="en-US" sz="3200">
                <a:solidFill>
                  <a:srgbClr val="FF0000"/>
                </a:solidFill>
                <a:ea typeface="楷体_GB2312" pitchFamily="49" charset="-122"/>
              </a:rPr>
              <a:t>第一个</a:t>
            </a:r>
            <a:r>
              <a:rPr lang="zh-CN" altLang="en-US" sz="3200">
                <a:ea typeface="楷体_GB2312" pitchFamily="49" charset="-122"/>
              </a:rPr>
              <a:t>作业。</a:t>
            </a:r>
          </a:p>
          <a:p>
            <a:pPr eaLnBrk="1" hangingPunct="1">
              <a:spcBef>
                <a:spcPct val="0"/>
              </a:spcBef>
              <a:buClrTx/>
              <a:buSzTx/>
              <a:buFontTx/>
              <a:buNone/>
            </a:pPr>
            <a:r>
              <a:rPr lang="zh-CN" altLang="en-US" sz="3200">
                <a:ea typeface="楷体_GB2312" pitchFamily="49" charset="-122"/>
              </a:rPr>
              <a:t>(3) 如果 </a:t>
            </a:r>
            <a:r>
              <a:rPr lang="en-US" altLang="zh-CN" sz="3200">
                <a:solidFill>
                  <a:srgbClr val="0000FF"/>
                </a:solidFill>
                <a:ea typeface="楷体_GB2312" pitchFamily="49" charset="-122"/>
              </a:rPr>
              <a:t>min{a1,a2,…,an,b1,b2,…,bn} </a:t>
            </a:r>
            <a:r>
              <a:rPr lang="zh-CN" altLang="en-US" sz="3200">
                <a:ea typeface="楷体_GB2312" pitchFamily="49" charset="-122"/>
              </a:rPr>
              <a:t>是 </a:t>
            </a:r>
            <a:r>
              <a:rPr lang="en-US" altLang="zh-CN" sz="3200">
                <a:ea typeface="楷体_GB2312" pitchFamily="49" charset="-122"/>
              </a:rPr>
              <a:t>bi,</a:t>
            </a:r>
          </a:p>
          <a:p>
            <a:pPr eaLnBrk="1" hangingPunct="1">
              <a:spcBef>
                <a:spcPct val="0"/>
              </a:spcBef>
              <a:buClrTx/>
              <a:buSzTx/>
              <a:buFontTx/>
              <a:buNone/>
            </a:pPr>
            <a:r>
              <a:rPr lang="en-US" altLang="zh-CN" sz="3200">
                <a:ea typeface="楷体_GB2312" pitchFamily="49" charset="-122"/>
              </a:rPr>
              <a:t>      </a:t>
            </a:r>
            <a:r>
              <a:rPr lang="zh-CN" altLang="en-US" sz="3200">
                <a:ea typeface="楷体_GB2312" pitchFamily="49" charset="-122"/>
              </a:rPr>
              <a:t>则作业 </a:t>
            </a:r>
            <a:r>
              <a:rPr lang="en-US" altLang="zh-CN" sz="3200">
                <a:ea typeface="楷体_GB2312" pitchFamily="49" charset="-122"/>
              </a:rPr>
              <a:t>i </a:t>
            </a:r>
            <a:r>
              <a:rPr lang="zh-CN" altLang="en-US" sz="3200">
                <a:ea typeface="楷体_GB2312" pitchFamily="49" charset="-122"/>
              </a:rPr>
              <a:t>是最优调度中的</a:t>
            </a:r>
            <a:r>
              <a:rPr lang="zh-CN" altLang="en-US" sz="3200">
                <a:solidFill>
                  <a:srgbClr val="FF0000"/>
                </a:solidFill>
                <a:ea typeface="楷体_GB2312" pitchFamily="49" charset="-122"/>
              </a:rPr>
              <a:t>最后一个</a:t>
            </a:r>
            <a:r>
              <a:rPr lang="zh-CN" altLang="en-US" sz="3200">
                <a:ea typeface="楷体_GB2312" pitchFamily="49" charset="-122"/>
              </a:rPr>
              <a:t>作业。</a:t>
            </a:r>
          </a:p>
          <a:p>
            <a:pPr eaLnBrk="1" hangingPunct="1">
              <a:spcBef>
                <a:spcPct val="0"/>
              </a:spcBef>
              <a:buClrTx/>
              <a:buSzTx/>
              <a:buFontTx/>
              <a:buNone/>
            </a:pPr>
            <a:r>
              <a:rPr lang="zh-CN" altLang="en-US" sz="3200">
                <a:ea typeface="楷体_GB2312" pitchFamily="49" charset="-122"/>
              </a:rPr>
              <a:t>(4) 再对其余的</a:t>
            </a:r>
            <a:r>
              <a:rPr lang="en-US" altLang="zh-CN" sz="3200">
                <a:ea typeface="楷体_GB2312" pitchFamily="49" charset="-122"/>
              </a:rPr>
              <a:t>n-1</a:t>
            </a:r>
            <a:r>
              <a:rPr lang="zh-CN" altLang="en-US" sz="3200">
                <a:ea typeface="楷体_GB2312" pitchFamily="49" charset="-122"/>
              </a:rPr>
              <a:t>个作业，决定另一作业的位置。</a:t>
            </a:r>
          </a:p>
          <a:p>
            <a:pPr eaLnBrk="1" hangingPunct="1">
              <a:spcBef>
                <a:spcPct val="0"/>
              </a:spcBef>
              <a:buClrTx/>
              <a:buSzTx/>
              <a:buFontTx/>
              <a:buNone/>
            </a:pPr>
            <a:r>
              <a:rPr lang="en-US" altLang="zh-CN" sz="3200">
                <a:ea typeface="楷体_GB2312" pitchFamily="49" charset="-122"/>
              </a:rPr>
              <a:t> </a:t>
            </a:r>
            <a:endParaRPr lang="zh-CN" altLang="en-US" sz="3200">
              <a:ea typeface="楷体_GB2312" pitchFamily="49" charset="-122"/>
            </a:endParaRPr>
          </a:p>
        </p:txBody>
      </p:sp>
      <p:sp>
        <p:nvSpPr>
          <p:cNvPr id="201733"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324999024"/>
      </p:ext>
    </p:extLst>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a:solidFill>
                  <a:srgbClr val="D3192B"/>
                </a:solidFill>
              </a:rPr>
              <a:t>6.4 </a:t>
            </a:r>
            <a:r>
              <a:rPr lang="zh-CN" altLang="en-US" dirty="0">
                <a:solidFill>
                  <a:srgbClr val="D3192B"/>
                </a:solidFill>
              </a:rPr>
              <a:t>矩阵链乘法问题</a:t>
            </a:r>
            <a:endParaRPr lang="zh-CN" altLang="en-US" dirty="0"/>
          </a:p>
        </p:txBody>
      </p:sp>
      <p:sp>
        <p:nvSpPr>
          <p:cNvPr id="22531" name="内容占位符 2"/>
          <p:cNvSpPr>
            <a:spLocks noGrp="1"/>
          </p:cNvSpPr>
          <p:nvPr>
            <p:ph idx="1"/>
          </p:nvPr>
        </p:nvSpPr>
        <p:spPr>
          <a:xfrm>
            <a:off x="1143586" y="1760538"/>
            <a:ext cx="7629525" cy="4953000"/>
          </a:xfrm>
        </p:spPr>
        <p:txBody>
          <a:bodyPr/>
          <a:lstStyle/>
          <a:p>
            <a:pPr>
              <a:lnSpc>
                <a:spcPct val="150000"/>
              </a:lnSpc>
            </a:pPr>
            <a:r>
              <a:rPr lang="zh-CN" altLang="en-US" sz="2000" b="1" dirty="0">
                <a:solidFill>
                  <a:srgbClr val="FF0000"/>
                </a:solidFill>
              </a:rPr>
              <a:t>问题描述：</a:t>
            </a:r>
            <a:endParaRPr lang="en-US" altLang="zh-CN" sz="2000" b="1" dirty="0">
              <a:solidFill>
                <a:srgbClr val="FF0000"/>
              </a:solidFill>
            </a:endParaRPr>
          </a:p>
          <a:p>
            <a:pPr>
              <a:lnSpc>
                <a:spcPct val="150000"/>
              </a:lnSpc>
              <a:buFont typeface="Wingdings" pitchFamily="2" charset="2"/>
              <a:buNone/>
            </a:pPr>
            <a:r>
              <a:rPr lang="zh-CN" altLang="en-US" sz="2000" b="1" dirty="0">
                <a:solidFill>
                  <a:srgbClr val="001C2A"/>
                </a:solidFill>
              </a:rPr>
              <a:t>      给定</a:t>
            </a:r>
            <a:r>
              <a:rPr lang="en-US" altLang="zh-CN" sz="2000" b="1" dirty="0">
                <a:solidFill>
                  <a:srgbClr val="001C2A"/>
                </a:solidFill>
              </a:rPr>
              <a:t>n</a:t>
            </a:r>
            <a:r>
              <a:rPr lang="zh-CN" altLang="en-US" sz="2000" b="1" dirty="0">
                <a:solidFill>
                  <a:srgbClr val="001C2A"/>
                </a:solidFill>
              </a:rPr>
              <a:t>个矩阵</a:t>
            </a:r>
            <a:r>
              <a:rPr lang="en-US" altLang="zh-CN" sz="2000" b="1" dirty="0">
                <a:solidFill>
                  <a:srgbClr val="001C2A"/>
                </a:solidFill>
              </a:rPr>
              <a:t>A</a:t>
            </a:r>
            <a:r>
              <a:rPr lang="en-US" altLang="zh-CN" sz="2000" b="1" baseline="-25000" dirty="0">
                <a:solidFill>
                  <a:srgbClr val="001C2A"/>
                </a:solidFill>
              </a:rPr>
              <a:t>1</a:t>
            </a:r>
            <a:r>
              <a:rPr lang="en-US" altLang="zh-CN" sz="2000" b="1" dirty="0">
                <a:solidFill>
                  <a:srgbClr val="001C2A"/>
                </a:solidFill>
              </a:rPr>
              <a:t>, A</a:t>
            </a:r>
            <a:r>
              <a:rPr lang="en-US" altLang="zh-CN" sz="2000" b="1" baseline="-25000" dirty="0">
                <a:solidFill>
                  <a:srgbClr val="001C2A"/>
                </a:solidFill>
              </a:rPr>
              <a:t>2</a:t>
            </a:r>
            <a:r>
              <a:rPr lang="en-US" altLang="zh-CN" sz="2000" b="1" dirty="0">
                <a:solidFill>
                  <a:srgbClr val="001C2A"/>
                </a:solidFill>
              </a:rPr>
              <a:t>, …, A</a:t>
            </a:r>
            <a:r>
              <a:rPr lang="en-US" altLang="zh-CN" sz="2000" b="1" baseline="-25000" dirty="0">
                <a:solidFill>
                  <a:srgbClr val="001C2A"/>
                </a:solidFill>
              </a:rPr>
              <a:t>n</a:t>
            </a:r>
            <a:r>
              <a:rPr lang="zh-CN" altLang="en-US" sz="2000" b="1" dirty="0">
                <a:solidFill>
                  <a:srgbClr val="001C2A"/>
                </a:solidFill>
              </a:rPr>
              <a:t>，</a:t>
            </a:r>
            <a:r>
              <a:rPr lang="en-US" altLang="zh-CN" sz="2000" b="1" dirty="0">
                <a:solidFill>
                  <a:srgbClr val="001C2A"/>
                </a:solidFill>
              </a:rPr>
              <a:t>A</a:t>
            </a:r>
            <a:r>
              <a:rPr lang="en-US" altLang="zh-CN" sz="2000" b="1" baseline="-25000" dirty="0">
                <a:solidFill>
                  <a:srgbClr val="001C2A"/>
                </a:solidFill>
              </a:rPr>
              <a:t>i</a:t>
            </a:r>
            <a:r>
              <a:rPr lang="zh-CN" altLang="en-US" sz="2000" b="1" dirty="0">
                <a:solidFill>
                  <a:srgbClr val="001C2A"/>
                </a:solidFill>
              </a:rPr>
              <a:t>的维数为</a:t>
            </a:r>
            <a:r>
              <a:rPr lang="en-US" altLang="zh-CN" sz="2000" b="1" dirty="0">
                <a:solidFill>
                  <a:srgbClr val="001C2A"/>
                </a:solidFill>
              </a:rPr>
              <a:t>p</a:t>
            </a:r>
            <a:r>
              <a:rPr lang="en-US" altLang="zh-CN" sz="2000" b="1" baseline="-25000" dirty="0">
                <a:solidFill>
                  <a:srgbClr val="001C2A"/>
                </a:solidFill>
              </a:rPr>
              <a:t>i-1 </a:t>
            </a:r>
            <a:r>
              <a:rPr lang="en-US" altLang="zh-CN" sz="2000" b="1" dirty="0">
                <a:solidFill>
                  <a:srgbClr val="001C2A"/>
                </a:solidFill>
              </a:rPr>
              <a:t>× p</a:t>
            </a:r>
            <a:r>
              <a:rPr lang="en-US" altLang="zh-CN" sz="2000" b="1" baseline="-25000" dirty="0">
                <a:solidFill>
                  <a:srgbClr val="001C2A"/>
                </a:solidFill>
              </a:rPr>
              <a:t>i</a:t>
            </a:r>
            <a:r>
              <a:rPr lang="en-US" altLang="zh-CN" sz="2000" b="1" dirty="0">
                <a:solidFill>
                  <a:srgbClr val="001C2A"/>
                </a:solidFill>
              </a:rPr>
              <a:t> (1≤i ≤ n)</a:t>
            </a:r>
            <a:r>
              <a:rPr lang="zh-CN" altLang="en-US" sz="2000" b="1" dirty="0">
                <a:solidFill>
                  <a:srgbClr val="001C2A"/>
                </a:solidFill>
              </a:rPr>
              <a:t>，以一种最小化标量乘法次数的方式进行完全括号化。</a:t>
            </a:r>
          </a:p>
          <a:p>
            <a:pPr>
              <a:lnSpc>
                <a:spcPct val="150000"/>
              </a:lnSpc>
              <a:buFont typeface="Wingdings" pitchFamily="2" charset="2"/>
              <a:buNone/>
            </a:pPr>
            <a:endParaRPr lang="en-US" altLang="zh-CN" sz="2000" b="1" dirty="0">
              <a:solidFill>
                <a:srgbClr val="FF0000"/>
              </a:solidFill>
            </a:endParaRPr>
          </a:p>
          <a:p>
            <a:pPr>
              <a:lnSpc>
                <a:spcPct val="150000"/>
              </a:lnSpc>
              <a:buFont typeface="Wingdings" pitchFamily="2" charset="2"/>
              <a:buNone/>
            </a:pPr>
            <a:r>
              <a:rPr lang="zh-CN" altLang="en-US" sz="2000" b="1" dirty="0">
                <a:solidFill>
                  <a:srgbClr val="FF0000"/>
                </a:solidFill>
              </a:rPr>
              <a:t>注意：</a:t>
            </a:r>
            <a:endParaRPr lang="en-US" altLang="zh-CN" sz="2000" b="1" dirty="0">
              <a:solidFill>
                <a:srgbClr val="FF0000"/>
              </a:solidFill>
            </a:endParaRPr>
          </a:p>
          <a:p>
            <a:pPr>
              <a:buClr>
                <a:schemeClr val="folHlink"/>
              </a:buClr>
              <a:buSzPct val="70000"/>
              <a:buFont typeface="宋体" charset="-122"/>
              <a:buAutoNum type="circleNumDbPlain"/>
            </a:pPr>
            <a:r>
              <a:rPr lang="zh-CN" altLang="en-US" sz="2000" b="1" dirty="0">
                <a:solidFill>
                  <a:srgbClr val="001C2A"/>
                </a:solidFill>
              </a:rPr>
              <a:t>设</a:t>
            </a:r>
            <a:r>
              <a:rPr lang="en-US" altLang="zh-CN" sz="2000" b="1" dirty="0" err="1">
                <a:solidFill>
                  <a:srgbClr val="001C2A"/>
                </a:solidFill>
              </a:rPr>
              <a:t>A</a:t>
            </a:r>
            <a:r>
              <a:rPr lang="en-US" altLang="zh-CN" sz="2000" b="1" baseline="-25000" dirty="0" err="1">
                <a:solidFill>
                  <a:srgbClr val="001C2A"/>
                </a:solidFill>
              </a:rPr>
              <a:t>p</a:t>
            </a:r>
            <a:r>
              <a:rPr lang="en-US" altLang="zh-CN" sz="2000" b="1" baseline="-25000" dirty="0">
                <a:solidFill>
                  <a:srgbClr val="001C2A"/>
                </a:solidFill>
              </a:rPr>
              <a:t> ×q</a:t>
            </a:r>
            <a:r>
              <a:rPr lang="en-US" altLang="zh-CN" sz="2000" b="1" dirty="0">
                <a:solidFill>
                  <a:srgbClr val="001C2A"/>
                </a:solidFill>
              </a:rPr>
              <a:t>, A </a:t>
            </a:r>
            <a:r>
              <a:rPr lang="en-US" altLang="zh-CN" sz="2000" b="1" baseline="-25000" dirty="0" err="1">
                <a:solidFill>
                  <a:srgbClr val="001C2A"/>
                </a:solidFill>
              </a:rPr>
              <a:t>q×r</a:t>
            </a:r>
            <a:r>
              <a:rPr lang="zh-CN" altLang="en-US" sz="2000" b="1" dirty="0">
                <a:solidFill>
                  <a:srgbClr val="001C2A"/>
                </a:solidFill>
              </a:rPr>
              <a:t>两矩阵相乘，普通乘法次数为</a:t>
            </a:r>
            <a:r>
              <a:rPr lang="en-US" altLang="zh-CN" sz="2000" b="1" dirty="0">
                <a:solidFill>
                  <a:srgbClr val="001C2A"/>
                </a:solidFill>
              </a:rPr>
              <a:t>p ×q ×r</a:t>
            </a:r>
            <a:r>
              <a:rPr lang="zh-CN" altLang="en-US" sz="2000" b="1" dirty="0">
                <a:solidFill>
                  <a:srgbClr val="001C2A"/>
                </a:solidFill>
              </a:rPr>
              <a:t>；</a:t>
            </a:r>
            <a:endParaRPr lang="en-US" altLang="zh-CN" sz="2000" b="1" dirty="0">
              <a:solidFill>
                <a:srgbClr val="001C2A"/>
              </a:solidFill>
            </a:endParaRPr>
          </a:p>
          <a:p>
            <a:pPr>
              <a:buClr>
                <a:schemeClr val="folHlink"/>
              </a:buClr>
              <a:buSzPct val="70000"/>
              <a:buFont typeface="宋体" charset="-122"/>
              <a:buAutoNum type="circleNumDbPlain"/>
            </a:pPr>
            <a:r>
              <a:rPr lang="zh-CN" altLang="en-US" sz="2000" b="1" dirty="0">
                <a:solidFill>
                  <a:srgbClr val="001C2A"/>
                </a:solidFill>
              </a:rPr>
              <a:t>加括号对乘法次数的影响：</a:t>
            </a:r>
          </a:p>
          <a:p>
            <a:pPr>
              <a:lnSpc>
                <a:spcPct val="150000"/>
              </a:lnSpc>
              <a:buFont typeface="Wingdings" pitchFamily="2" charset="2"/>
              <a:buNone/>
            </a:pPr>
            <a:endParaRPr lang="zh-CN" altLang="en-US" sz="2000" b="1" dirty="0">
              <a:solidFill>
                <a:srgbClr val="FF0000"/>
              </a:solidFill>
            </a:endParaRPr>
          </a:p>
        </p:txBody>
      </p:sp>
      <p:sp>
        <p:nvSpPr>
          <p:cNvPr id="22533" name="灯片编号占位符 4"/>
          <p:cNvSpPr>
            <a:spLocks noGrp="1"/>
          </p:cNvSpPr>
          <p:nvPr>
            <p:ph type="sldNum" sz="quarter" idx="12"/>
          </p:nvPr>
        </p:nvSpPr>
        <p:spPr>
          <a:noFill/>
        </p:spPr>
        <p:txBody>
          <a:bodyPr/>
          <a:lstStyle/>
          <a:p>
            <a:fld id="{ACF3E041-EDC6-4F7B-B246-01EBE4CA0FEF}" type="slidenum">
              <a:rPr lang="en-US" altLang="zh-CN" smtClean="0">
                <a:ea typeface="宋体" charset="-122"/>
              </a:rPr>
              <a:pPr/>
              <a:t>11</a:t>
            </a:fld>
            <a:endParaRPr lang="en-US" altLang="zh-CN">
              <a:ea typeface="宋体" charset="-122"/>
            </a:endParaRPr>
          </a:p>
        </p:txBody>
      </p:sp>
      <p:pic>
        <p:nvPicPr>
          <p:cNvPr id="22534" name="Picture 6"/>
          <p:cNvPicPr>
            <a:picLocks noChangeAspect="1" noChangeArrowheads="1"/>
          </p:cNvPicPr>
          <p:nvPr/>
        </p:nvPicPr>
        <p:blipFill>
          <a:blip r:embed="rId2" cstate="print"/>
          <a:srcRect/>
          <a:stretch>
            <a:fillRect/>
          </a:stretch>
        </p:blipFill>
        <p:spPr bwMode="auto">
          <a:xfrm>
            <a:off x="2123728" y="5229200"/>
            <a:ext cx="4340225" cy="657225"/>
          </a:xfrm>
          <a:prstGeom prst="rect">
            <a:avLst/>
          </a:prstGeom>
          <a:noFill/>
          <a:ln w="9525">
            <a:noFill/>
            <a:miter lim="800000"/>
            <a:headEnd/>
            <a:tailEnd/>
          </a:ln>
        </p:spPr>
      </p:pic>
    </p:spTree>
    <p:extLst>
      <p:ext uri="{BB962C8B-B14F-4D97-AF65-F5344CB8AC3E}">
        <p14:creationId xmlns:p14="http://schemas.microsoft.com/office/powerpoint/2010/main" val="3577888278"/>
      </p:ext>
    </p:extLst>
  </p:cSld>
  <p:clrMapOvr>
    <a:masterClrMapping/>
  </p:clrMapOvr>
  <p:transition spd="slow">
    <p:random/>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4799935-831B-40D9-874D-72CBD21F5A85}" type="slidenum">
              <a:rPr lang="en-US" altLang="zh-CN">
                <a:latin typeface="Garamond" panose="02020404030301010803" pitchFamily="18" charset="0"/>
              </a:rPr>
              <a:pPr eaLnBrk="1" hangingPunct="1"/>
              <a:t>110</a:t>
            </a:fld>
            <a:endParaRPr lang="en-US" altLang="zh-CN">
              <a:latin typeface="Garamond" panose="02020404030301010803" pitchFamily="18" charset="0"/>
            </a:endParaRPr>
          </a:p>
        </p:txBody>
      </p:sp>
      <p:sp>
        <p:nvSpPr>
          <p:cNvPr id="450562" name="Rectangle 2"/>
          <p:cNvSpPr>
            <a:spLocks noChangeArrowheads="1"/>
          </p:cNvSpPr>
          <p:nvPr/>
        </p:nvSpPr>
        <p:spPr bwMode="auto">
          <a:xfrm>
            <a:off x="611188" y="0"/>
            <a:ext cx="7345362" cy="795338"/>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算法描述</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202756" name="Text Box 3"/>
          <p:cNvSpPr txBox="1">
            <a:spLocks noChangeArrowheads="1"/>
          </p:cNvSpPr>
          <p:nvPr/>
        </p:nvSpPr>
        <p:spPr bwMode="auto">
          <a:xfrm>
            <a:off x="228600" y="841375"/>
            <a:ext cx="8748713"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t>例子：设</a:t>
            </a:r>
            <a:r>
              <a:rPr lang="en-US" altLang="zh-CN" sz="2800"/>
              <a:t>n=4，(a1,a2,a3,a4) = (3,4,8,10)</a:t>
            </a:r>
          </a:p>
          <a:p>
            <a:pPr eaLnBrk="1" hangingPunct="1">
              <a:spcBef>
                <a:spcPct val="0"/>
              </a:spcBef>
              <a:buClrTx/>
              <a:buSzTx/>
              <a:buFontTx/>
              <a:buNone/>
            </a:pPr>
            <a:r>
              <a:rPr lang="en-US" altLang="zh-CN" sz="2800"/>
              <a:t>                        (b1,b2,b3,b4) = (6,2,9,15)</a:t>
            </a:r>
          </a:p>
          <a:p>
            <a:pPr eaLnBrk="1" hangingPunct="1">
              <a:spcBef>
                <a:spcPct val="0"/>
              </a:spcBef>
              <a:buClrTx/>
              <a:buSzTx/>
              <a:buFontTx/>
              <a:buNone/>
            </a:pPr>
            <a:r>
              <a:rPr lang="en-US" altLang="zh-CN" sz="2800"/>
              <a:t>          </a:t>
            </a:r>
            <a:r>
              <a:rPr lang="zh-CN" altLang="en-US" sz="2800"/>
              <a:t>设</a:t>
            </a:r>
            <a:r>
              <a:rPr lang="zh-CN" altLang="en-US" sz="2800">
                <a:ea typeface="楷体_GB2312" pitchFamily="49" charset="-122"/>
                <a:sym typeface="Symbol" panose="05050102010706020507" pitchFamily="18" charset="2"/>
              </a:rPr>
              <a:t>1， 2， 3， 4是最优调度。</a:t>
            </a:r>
            <a:endParaRPr lang="zh-CN" altLang="en-US" sz="2800"/>
          </a:p>
          <a:p>
            <a:pPr eaLnBrk="1" hangingPunct="1">
              <a:spcBef>
                <a:spcPct val="0"/>
              </a:spcBef>
              <a:buClrTx/>
              <a:buSzTx/>
              <a:buFontTx/>
              <a:buNone/>
            </a:pPr>
            <a:endParaRPr lang="en-US" altLang="zh-CN" sz="2800"/>
          </a:p>
          <a:p>
            <a:pPr eaLnBrk="1" hangingPunct="1">
              <a:spcBef>
                <a:spcPct val="0"/>
              </a:spcBef>
              <a:buClrTx/>
              <a:buSzTx/>
              <a:buFontTx/>
              <a:buNone/>
            </a:pPr>
            <a:r>
              <a:rPr lang="zh-CN" altLang="en-US" sz="2800"/>
              <a:t>排序  （</a:t>
            </a:r>
            <a:r>
              <a:rPr lang="en-US" altLang="zh-CN" sz="2800"/>
              <a:t>b2,a1, a2,b1, a3,b3, a4,b4)</a:t>
            </a:r>
          </a:p>
          <a:p>
            <a:pPr eaLnBrk="1" hangingPunct="1">
              <a:spcBef>
                <a:spcPct val="0"/>
              </a:spcBef>
              <a:buClrTx/>
              <a:buSzTx/>
              <a:buFontTx/>
              <a:buNone/>
            </a:pPr>
            <a:r>
              <a:rPr lang="en-US" altLang="zh-CN" sz="2800"/>
              <a:t>         =( 2,  3,   4,  6,   8,  9,  10,15)</a:t>
            </a:r>
          </a:p>
          <a:p>
            <a:pPr eaLnBrk="1" hangingPunct="1">
              <a:spcBef>
                <a:spcPct val="0"/>
              </a:spcBef>
              <a:buClrTx/>
              <a:buSzTx/>
              <a:buFontTx/>
              <a:buNone/>
            </a:pPr>
            <a:endParaRPr lang="en-US" altLang="zh-CN" sz="2800"/>
          </a:p>
          <a:p>
            <a:pPr eaLnBrk="1" hangingPunct="1">
              <a:spcBef>
                <a:spcPct val="0"/>
              </a:spcBef>
              <a:buClrTx/>
              <a:buSzTx/>
              <a:buFontTx/>
              <a:buNone/>
            </a:pPr>
            <a:r>
              <a:rPr lang="zh-CN" altLang="en-US" sz="2800"/>
              <a:t>（</a:t>
            </a:r>
            <a:r>
              <a:rPr lang="en-US" altLang="zh-CN" sz="2800"/>
              <a:t>b2,a1,a2,b1,a3,b3,a4,b4)</a:t>
            </a:r>
          </a:p>
          <a:p>
            <a:pPr eaLnBrk="1" hangingPunct="1">
              <a:spcBef>
                <a:spcPct val="0"/>
              </a:spcBef>
              <a:buClrTx/>
              <a:buSzTx/>
              <a:buFontTx/>
              <a:buNone/>
            </a:pPr>
            <a:endParaRPr lang="en-US" altLang="zh-CN" sz="2800"/>
          </a:p>
          <a:p>
            <a:pPr eaLnBrk="1" hangingPunct="1">
              <a:spcBef>
                <a:spcPct val="0"/>
              </a:spcBef>
              <a:buClrTx/>
              <a:buSzTx/>
              <a:buFontTx/>
              <a:buNone/>
            </a:pPr>
            <a:r>
              <a:rPr lang="zh-CN" altLang="en-US" sz="2800">
                <a:ea typeface="楷体_GB2312" pitchFamily="49" charset="-122"/>
                <a:sym typeface="Symbol" panose="05050102010706020507" pitchFamily="18" charset="2"/>
              </a:rPr>
              <a:t>   1， 2， 3， 4</a:t>
            </a:r>
            <a:endParaRPr lang="en-US" altLang="zh-CN" sz="2800"/>
          </a:p>
          <a:p>
            <a:pPr eaLnBrk="1" hangingPunct="1">
              <a:spcBef>
                <a:spcPct val="0"/>
              </a:spcBef>
              <a:buClrTx/>
              <a:buSzTx/>
              <a:buFontTx/>
              <a:buNone/>
            </a:pPr>
            <a:endParaRPr lang="en-US" altLang="zh-CN" sz="2800"/>
          </a:p>
        </p:txBody>
      </p:sp>
      <p:sp>
        <p:nvSpPr>
          <p:cNvPr id="202757"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50565" name="Line 5"/>
          <p:cNvSpPr>
            <a:spLocks noChangeShapeType="1"/>
          </p:cNvSpPr>
          <p:nvPr/>
        </p:nvSpPr>
        <p:spPr bwMode="auto">
          <a:xfrm flipV="1">
            <a:off x="7620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67" name="Text Box 7"/>
          <p:cNvSpPr txBox="1">
            <a:spLocks noChangeArrowheads="1"/>
          </p:cNvSpPr>
          <p:nvPr/>
        </p:nvSpPr>
        <p:spPr bwMode="auto">
          <a:xfrm>
            <a:off x="32004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 </a:t>
            </a:r>
            <a:r>
              <a:rPr lang="zh-CN" altLang="en-US" sz="2400">
                <a:solidFill>
                  <a:srgbClr val="0000FF"/>
                </a:solidFill>
              </a:rPr>
              <a:t>2</a:t>
            </a:r>
          </a:p>
        </p:txBody>
      </p:sp>
      <p:sp>
        <p:nvSpPr>
          <p:cNvPr id="450568" name="Line 8"/>
          <p:cNvSpPr>
            <a:spLocks noChangeShapeType="1"/>
          </p:cNvSpPr>
          <p:nvPr/>
        </p:nvSpPr>
        <p:spPr bwMode="auto">
          <a:xfrm flipV="1">
            <a:off x="13335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69" name="Text Box 9"/>
          <p:cNvSpPr txBox="1">
            <a:spLocks noChangeArrowheads="1"/>
          </p:cNvSpPr>
          <p:nvPr/>
        </p:nvSpPr>
        <p:spPr bwMode="auto">
          <a:xfrm>
            <a:off x="4572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 </a:t>
            </a:r>
            <a:r>
              <a:rPr lang="zh-CN" altLang="en-US" sz="2400">
                <a:solidFill>
                  <a:srgbClr val="0000FF"/>
                </a:solidFill>
              </a:rPr>
              <a:t>1</a:t>
            </a:r>
          </a:p>
        </p:txBody>
      </p:sp>
      <p:sp>
        <p:nvSpPr>
          <p:cNvPr id="450570" name="Line 10"/>
          <p:cNvSpPr>
            <a:spLocks noChangeShapeType="1"/>
          </p:cNvSpPr>
          <p:nvPr/>
        </p:nvSpPr>
        <p:spPr bwMode="auto">
          <a:xfrm flipV="1">
            <a:off x="19050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71" name="Line 11"/>
          <p:cNvSpPr>
            <a:spLocks noChangeShapeType="1"/>
          </p:cNvSpPr>
          <p:nvPr/>
        </p:nvSpPr>
        <p:spPr bwMode="auto">
          <a:xfrm flipV="1">
            <a:off x="23622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72" name="Line 12"/>
          <p:cNvSpPr>
            <a:spLocks noChangeShapeType="1"/>
          </p:cNvSpPr>
          <p:nvPr/>
        </p:nvSpPr>
        <p:spPr bwMode="auto">
          <a:xfrm flipV="1">
            <a:off x="28829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73" name="Text Box 13"/>
          <p:cNvSpPr txBox="1">
            <a:spLocks noChangeArrowheads="1"/>
          </p:cNvSpPr>
          <p:nvPr/>
        </p:nvSpPr>
        <p:spPr bwMode="auto">
          <a:xfrm>
            <a:off x="13716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 </a:t>
            </a:r>
            <a:r>
              <a:rPr lang="zh-CN" altLang="en-US" sz="2400">
                <a:solidFill>
                  <a:srgbClr val="0000FF"/>
                </a:solidFill>
              </a:rPr>
              <a:t>3</a:t>
            </a:r>
          </a:p>
        </p:txBody>
      </p:sp>
      <p:sp>
        <p:nvSpPr>
          <p:cNvPr id="450574" name="Line 14"/>
          <p:cNvSpPr>
            <a:spLocks noChangeShapeType="1"/>
          </p:cNvSpPr>
          <p:nvPr/>
        </p:nvSpPr>
        <p:spPr bwMode="auto">
          <a:xfrm flipV="1">
            <a:off x="33528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75" name="Line 15"/>
          <p:cNvSpPr>
            <a:spLocks noChangeShapeType="1"/>
          </p:cNvSpPr>
          <p:nvPr/>
        </p:nvSpPr>
        <p:spPr bwMode="auto">
          <a:xfrm flipV="1">
            <a:off x="3886200" y="4267200"/>
            <a:ext cx="0" cy="381000"/>
          </a:xfrm>
          <a:prstGeom prst="line">
            <a:avLst/>
          </a:prstGeom>
          <a:noFill/>
          <a:ln w="63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0576" name="Text Box 16"/>
          <p:cNvSpPr txBox="1">
            <a:spLocks noChangeArrowheads="1"/>
          </p:cNvSpPr>
          <p:nvPr/>
        </p:nvSpPr>
        <p:spPr bwMode="auto">
          <a:xfrm>
            <a:off x="2286000" y="525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 </a:t>
            </a:r>
            <a:r>
              <a:rPr lang="zh-CN" altLang="en-US" sz="2400">
                <a:solidFill>
                  <a:srgbClr val="0000FF"/>
                </a:solidFill>
              </a:rPr>
              <a:t>4</a:t>
            </a:r>
          </a:p>
        </p:txBody>
      </p:sp>
    </p:spTree>
    <p:extLst>
      <p:ext uri="{BB962C8B-B14F-4D97-AF65-F5344CB8AC3E}">
        <p14:creationId xmlns:p14="http://schemas.microsoft.com/office/powerpoint/2010/main" val="97352247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0565"/>
                                        </p:tgtEl>
                                        <p:attrNameLst>
                                          <p:attrName>style.visibility</p:attrName>
                                        </p:attrNameLst>
                                      </p:cBhvr>
                                      <p:to>
                                        <p:strVal val="visible"/>
                                      </p:to>
                                    </p:set>
                                    <p:anim calcmode="lin" valueType="num">
                                      <p:cBhvr additive="base">
                                        <p:cTn id="7" dur="500" fill="hold"/>
                                        <p:tgtEl>
                                          <p:spTgt spid="450565"/>
                                        </p:tgtEl>
                                        <p:attrNameLst>
                                          <p:attrName>ppt_x</p:attrName>
                                        </p:attrNameLst>
                                      </p:cBhvr>
                                      <p:tavLst>
                                        <p:tav tm="0">
                                          <p:val>
                                            <p:strVal val="0-#ppt_w/2"/>
                                          </p:val>
                                        </p:tav>
                                        <p:tav tm="100000">
                                          <p:val>
                                            <p:strVal val="#ppt_x"/>
                                          </p:val>
                                        </p:tav>
                                      </p:tavLst>
                                    </p:anim>
                                    <p:anim calcmode="lin" valueType="num">
                                      <p:cBhvr additive="base">
                                        <p:cTn id="8" dur="500" fill="hold"/>
                                        <p:tgtEl>
                                          <p:spTgt spid="4505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0567"/>
                                        </p:tgtEl>
                                        <p:attrNameLst>
                                          <p:attrName>style.visibility</p:attrName>
                                        </p:attrNameLst>
                                      </p:cBhvr>
                                      <p:to>
                                        <p:strVal val="visible"/>
                                      </p:to>
                                    </p:set>
                                    <p:anim calcmode="lin" valueType="num">
                                      <p:cBhvr additive="base">
                                        <p:cTn id="13" dur="500" fill="hold"/>
                                        <p:tgtEl>
                                          <p:spTgt spid="450567"/>
                                        </p:tgtEl>
                                        <p:attrNameLst>
                                          <p:attrName>ppt_x</p:attrName>
                                        </p:attrNameLst>
                                      </p:cBhvr>
                                      <p:tavLst>
                                        <p:tav tm="0">
                                          <p:val>
                                            <p:strVal val="0-#ppt_w/2"/>
                                          </p:val>
                                        </p:tav>
                                        <p:tav tm="100000">
                                          <p:val>
                                            <p:strVal val="#ppt_x"/>
                                          </p:val>
                                        </p:tav>
                                      </p:tavLst>
                                    </p:anim>
                                    <p:anim calcmode="lin" valueType="num">
                                      <p:cBhvr additive="base">
                                        <p:cTn id="14" dur="500" fill="hold"/>
                                        <p:tgtEl>
                                          <p:spTgt spid="4505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50568"/>
                                        </p:tgtEl>
                                        <p:attrNameLst>
                                          <p:attrName>style.visibility</p:attrName>
                                        </p:attrNameLst>
                                      </p:cBhvr>
                                      <p:to>
                                        <p:strVal val="visible"/>
                                      </p:to>
                                    </p:set>
                                    <p:anim calcmode="lin" valueType="num">
                                      <p:cBhvr additive="base">
                                        <p:cTn id="19" dur="500" fill="hold"/>
                                        <p:tgtEl>
                                          <p:spTgt spid="450568"/>
                                        </p:tgtEl>
                                        <p:attrNameLst>
                                          <p:attrName>ppt_x</p:attrName>
                                        </p:attrNameLst>
                                      </p:cBhvr>
                                      <p:tavLst>
                                        <p:tav tm="0">
                                          <p:val>
                                            <p:strVal val="0-#ppt_w/2"/>
                                          </p:val>
                                        </p:tav>
                                        <p:tav tm="100000">
                                          <p:val>
                                            <p:strVal val="#ppt_x"/>
                                          </p:val>
                                        </p:tav>
                                      </p:tavLst>
                                    </p:anim>
                                    <p:anim calcmode="lin" valueType="num">
                                      <p:cBhvr additive="base">
                                        <p:cTn id="20" dur="500" fill="hold"/>
                                        <p:tgtEl>
                                          <p:spTgt spid="45056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50569"/>
                                        </p:tgtEl>
                                        <p:attrNameLst>
                                          <p:attrName>style.visibility</p:attrName>
                                        </p:attrNameLst>
                                      </p:cBhvr>
                                      <p:to>
                                        <p:strVal val="visible"/>
                                      </p:to>
                                    </p:set>
                                    <p:anim calcmode="lin" valueType="num">
                                      <p:cBhvr additive="base">
                                        <p:cTn id="25" dur="500" fill="hold"/>
                                        <p:tgtEl>
                                          <p:spTgt spid="450569"/>
                                        </p:tgtEl>
                                        <p:attrNameLst>
                                          <p:attrName>ppt_x</p:attrName>
                                        </p:attrNameLst>
                                      </p:cBhvr>
                                      <p:tavLst>
                                        <p:tav tm="0">
                                          <p:val>
                                            <p:strVal val="0-#ppt_w/2"/>
                                          </p:val>
                                        </p:tav>
                                        <p:tav tm="100000">
                                          <p:val>
                                            <p:strVal val="#ppt_x"/>
                                          </p:val>
                                        </p:tav>
                                      </p:tavLst>
                                    </p:anim>
                                    <p:anim calcmode="lin" valueType="num">
                                      <p:cBhvr additive="base">
                                        <p:cTn id="26" dur="500" fill="hold"/>
                                        <p:tgtEl>
                                          <p:spTgt spid="45056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50570"/>
                                        </p:tgtEl>
                                        <p:attrNameLst>
                                          <p:attrName>style.visibility</p:attrName>
                                        </p:attrNameLst>
                                      </p:cBhvr>
                                      <p:to>
                                        <p:strVal val="visible"/>
                                      </p:to>
                                    </p:set>
                                    <p:anim calcmode="lin" valueType="num">
                                      <p:cBhvr additive="base">
                                        <p:cTn id="31" dur="500" fill="hold"/>
                                        <p:tgtEl>
                                          <p:spTgt spid="450570"/>
                                        </p:tgtEl>
                                        <p:attrNameLst>
                                          <p:attrName>ppt_x</p:attrName>
                                        </p:attrNameLst>
                                      </p:cBhvr>
                                      <p:tavLst>
                                        <p:tav tm="0">
                                          <p:val>
                                            <p:strVal val="0-#ppt_w/2"/>
                                          </p:val>
                                        </p:tav>
                                        <p:tav tm="100000">
                                          <p:val>
                                            <p:strVal val="#ppt_x"/>
                                          </p:val>
                                        </p:tav>
                                      </p:tavLst>
                                    </p:anim>
                                    <p:anim calcmode="lin" valueType="num">
                                      <p:cBhvr additive="base">
                                        <p:cTn id="32" dur="500" fill="hold"/>
                                        <p:tgtEl>
                                          <p:spTgt spid="45057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50571"/>
                                        </p:tgtEl>
                                        <p:attrNameLst>
                                          <p:attrName>style.visibility</p:attrName>
                                        </p:attrNameLst>
                                      </p:cBhvr>
                                      <p:to>
                                        <p:strVal val="visible"/>
                                      </p:to>
                                    </p:set>
                                    <p:anim calcmode="lin" valueType="num">
                                      <p:cBhvr additive="base">
                                        <p:cTn id="37" dur="500" fill="hold"/>
                                        <p:tgtEl>
                                          <p:spTgt spid="450571"/>
                                        </p:tgtEl>
                                        <p:attrNameLst>
                                          <p:attrName>ppt_x</p:attrName>
                                        </p:attrNameLst>
                                      </p:cBhvr>
                                      <p:tavLst>
                                        <p:tav tm="0">
                                          <p:val>
                                            <p:strVal val="0-#ppt_w/2"/>
                                          </p:val>
                                        </p:tav>
                                        <p:tav tm="100000">
                                          <p:val>
                                            <p:strVal val="#ppt_x"/>
                                          </p:val>
                                        </p:tav>
                                      </p:tavLst>
                                    </p:anim>
                                    <p:anim calcmode="lin" valueType="num">
                                      <p:cBhvr additive="base">
                                        <p:cTn id="38" dur="500" fill="hold"/>
                                        <p:tgtEl>
                                          <p:spTgt spid="45057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50572"/>
                                        </p:tgtEl>
                                        <p:attrNameLst>
                                          <p:attrName>style.visibility</p:attrName>
                                        </p:attrNameLst>
                                      </p:cBhvr>
                                      <p:to>
                                        <p:strVal val="visible"/>
                                      </p:to>
                                    </p:set>
                                    <p:anim calcmode="lin" valueType="num">
                                      <p:cBhvr additive="base">
                                        <p:cTn id="43" dur="500" fill="hold"/>
                                        <p:tgtEl>
                                          <p:spTgt spid="450572"/>
                                        </p:tgtEl>
                                        <p:attrNameLst>
                                          <p:attrName>ppt_x</p:attrName>
                                        </p:attrNameLst>
                                      </p:cBhvr>
                                      <p:tavLst>
                                        <p:tav tm="0">
                                          <p:val>
                                            <p:strVal val="0-#ppt_w/2"/>
                                          </p:val>
                                        </p:tav>
                                        <p:tav tm="100000">
                                          <p:val>
                                            <p:strVal val="#ppt_x"/>
                                          </p:val>
                                        </p:tav>
                                      </p:tavLst>
                                    </p:anim>
                                    <p:anim calcmode="lin" valueType="num">
                                      <p:cBhvr additive="base">
                                        <p:cTn id="44" dur="500" fill="hold"/>
                                        <p:tgtEl>
                                          <p:spTgt spid="450572"/>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50573"/>
                                        </p:tgtEl>
                                        <p:attrNameLst>
                                          <p:attrName>style.visibility</p:attrName>
                                        </p:attrNameLst>
                                      </p:cBhvr>
                                      <p:to>
                                        <p:strVal val="visible"/>
                                      </p:to>
                                    </p:set>
                                    <p:anim calcmode="lin" valueType="num">
                                      <p:cBhvr additive="base">
                                        <p:cTn id="49" dur="500" fill="hold"/>
                                        <p:tgtEl>
                                          <p:spTgt spid="450573"/>
                                        </p:tgtEl>
                                        <p:attrNameLst>
                                          <p:attrName>ppt_x</p:attrName>
                                        </p:attrNameLst>
                                      </p:cBhvr>
                                      <p:tavLst>
                                        <p:tav tm="0">
                                          <p:val>
                                            <p:strVal val="0-#ppt_w/2"/>
                                          </p:val>
                                        </p:tav>
                                        <p:tav tm="100000">
                                          <p:val>
                                            <p:strVal val="#ppt_x"/>
                                          </p:val>
                                        </p:tav>
                                      </p:tavLst>
                                    </p:anim>
                                    <p:anim calcmode="lin" valueType="num">
                                      <p:cBhvr additive="base">
                                        <p:cTn id="50" dur="500" fill="hold"/>
                                        <p:tgtEl>
                                          <p:spTgt spid="450573"/>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450574"/>
                                        </p:tgtEl>
                                        <p:attrNameLst>
                                          <p:attrName>style.visibility</p:attrName>
                                        </p:attrNameLst>
                                      </p:cBhvr>
                                      <p:to>
                                        <p:strVal val="visible"/>
                                      </p:to>
                                    </p:set>
                                    <p:anim calcmode="lin" valueType="num">
                                      <p:cBhvr additive="base">
                                        <p:cTn id="55" dur="500" fill="hold"/>
                                        <p:tgtEl>
                                          <p:spTgt spid="450574"/>
                                        </p:tgtEl>
                                        <p:attrNameLst>
                                          <p:attrName>ppt_x</p:attrName>
                                        </p:attrNameLst>
                                      </p:cBhvr>
                                      <p:tavLst>
                                        <p:tav tm="0">
                                          <p:val>
                                            <p:strVal val="0-#ppt_w/2"/>
                                          </p:val>
                                        </p:tav>
                                        <p:tav tm="100000">
                                          <p:val>
                                            <p:strVal val="#ppt_x"/>
                                          </p:val>
                                        </p:tav>
                                      </p:tavLst>
                                    </p:anim>
                                    <p:anim calcmode="lin" valueType="num">
                                      <p:cBhvr additive="base">
                                        <p:cTn id="56" dur="500" fill="hold"/>
                                        <p:tgtEl>
                                          <p:spTgt spid="450574"/>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450575"/>
                                        </p:tgtEl>
                                        <p:attrNameLst>
                                          <p:attrName>style.visibility</p:attrName>
                                        </p:attrNameLst>
                                      </p:cBhvr>
                                      <p:to>
                                        <p:strVal val="visible"/>
                                      </p:to>
                                    </p:set>
                                    <p:anim calcmode="lin" valueType="num">
                                      <p:cBhvr additive="base">
                                        <p:cTn id="61" dur="500" fill="hold"/>
                                        <p:tgtEl>
                                          <p:spTgt spid="450575"/>
                                        </p:tgtEl>
                                        <p:attrNameLst>
                                          <p:attrName>ppt_x</p:attrName>
                                        </p:attrNameLst>
                                      </p:cBhvr>
                                      <p:tavLst>
                                        <p:tav tm="0">
                                          <p:val>
                                            <p:strVal val="0-#ppt_w/2"/>
                                          </p:val>
                                        </p:tav>
                                        <p:tav tm="100000">
                                          <p:val>
                                            <p:strVal val="#ppt_x"/>
                                          </p:val>
                                        </p:tav>
                                      </p:tavLst>
                                    </p:anim>
                                    <p:anim calcmode="lin" valueType="num">
                                      <p:cBhvr additive="base">
                                        <p:cTn id="62" dur="500" fill="hold"/>
                                        <p:tgtEl>
                                          <p:spTgt spid="450575"/>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50576"/>
                                        </p:tgtEl>
                                        <p:attrNameLst>
                                          <p:attrName>style.visibility</p:attrName>
                                        </p:attrNameLst>
                                      </p:cBhvr>
                                      <p:to>
                                        <p:strVal val="visible"/>
                                      </p:to>
                                    </p:set>
                                    <p:anim calcmode="lin" valueType="num">
                                      <p:cBhvr additive="base">
                                        <p:cTn id="67" dur="500" fill="hold"/>
                                        <p:tgtEl>
                                          <p:spTgt spid="450576"/>
                                        </p:tgtEl>
                                        <p:attrNameLst>
                                          <p:attrName>ppt_x</p:attrName>
                                        </p:attrNameLst>
                                      </p:cBhvr>
                                      <p:tavLst>
                                        <p:tav tm="0">
                                          <p:val>
                                            <p:strVal val="0-#ppt_w/2"/>
                                          </p:val>
                                        </p:tav>
                                        <p:tav tm="100000">
                                          <p:val>
                                            <p:strVal val="#ppt_x"/>
                                          </p:val>
                                        </p:tav>
                                      </p:tavLst>
                                    </p:anim>
                                    <p:anim calcmode="lin" valueType="num">
                                      <p:cBhvr additive="base">
                                        <p:cTn id="68" dur="500" fill="hold"/>
                                        <p:tgtEl>
                                          <p:spTgt spid="4505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7" grpId="0" autoUpdateAnimBg="0"/>
      <p:bldP spid="450569" grpId="0" autoUpdateAnimBg="0"/>
      <p:bldP spid="450573" grpId="0" autoUpdateAnimBg="0"/>
      <p:bldP spid="450576"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8" name="Text Box 1027"/>
          <p:cNvSpPr txBox="1">
            <a:spLocks noChangeArrowheads="1"/>
          </p:cNvSpPr>
          <p:nvPr/>
        </p:nvSpPr>
        <p:spPr bwMode="auto">
          <a:xfrm>
            <a:off x="228600" y="0"/>
            <a:ext cx="8748713" cy="68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public static int flowShop(int[] a, int[] b, int[]c)</a:t>
            </a:r>
          </a:p>
          <a:p>
            <a:pPr eaLnBrk="1" hangingPunct="1">
              <a:spcBef>
                <a:spcPct val="0"/>
              </a:spcBef>
              <a:buClrTx/>
              <a:buSzTx/>
              <a:buFontTx/>
              <a:buNone/>
            </a:pPr>
            <a:r>
              <a:rPr lang="en-US" altLang="zh-CN" sz="2400"/>
              <a:t>{          	int n=a.length;</a:t>
            </a:r>
          </a:p>
          <a:p>
            <a:pPr eaLnBrk="1" hangingPunct="1">
              <a:spcBef>
                <a:spcPct val="0"/>
              </a:spcBef>
              <a:buClrTx/>
              <a:buSzTx/>
              <a:buFontTx/>
              <a:buNone/>
            </a:pPr>
            <a:r>
              <a:rPr lang="en-US" altLang="zh-CN" sz="2400"/>
              <a:t>		Element[] d=new Element[n];</a:t>
            </a:r>
          </a:p>
          <a:p>
            <a:pPr eaLnBrk="1" hangingPunct="1">
              <a:spcBef>
                <a:spcPct val="0"/>
              </a:spcBef>
              <a:buClrTx/>
              <a:buSzTx/>
              <a:buFontTx/>
              <a:buNone/>
            </a:pPr>
            <a:r>
              <a:rPr lang="en-US" altLang="zh-CN" sz="2400"/>
              <a:t>		for(int i=0; i&lt;n; i++) {</a:t>
            </a:r>
          </a:p>
          <a:p>
            <a:pPr eaLnBrk="1" hangingPunct="1">
              <a:spcBef>
                <a:spcPct val="0"/>
              </a:spcBef>
              <a:buClrTx/>
              <a:buSzTx/>
              <a:buFontTx/>
              <a:buNone/>
            </a:pPr>
            <a:r>
              <a:rPr lang="en-US" altLang="zh-CN" sz="2400"/>
              <a:t>			int key=a[i]&gt;b[i]? b[i]:a[i];</a:t>
            </a:r>
          </a:p>
          <a:p>
            <a:pPr eaLnBrk="1" hangingPunct="1">
              <a:spcBef>
                <a:spcPct val="0"/>
              </a:spcBef>
              <a:buClrTx/>
              <a:buSzTx/>
              <a:buFontTx/>
              <a:buNone/>
            </a:pPr>
            <a:r>
              <a:rPr lang="en-US" altLang="zh-CN" sz="2400"/>
              <a:t>			boolean job= a[i]&lt;=b[i];</a:t>
            </a:r>
          </a:p>
          <a:p>
            <a:pPr eaLnBrk="1" hangingPunct="1">
              <a:spcBef>
                <a:spcPct val="0"/>
              </a:spcBef>
              <a:buClrTx/>
              <a:buSzTx/>
              <a:buFontTx/>
              <a:buNone/>
            </a:pPr>
            <a:r>
              <a:rPr lang="en-US" altLang="zh-CN" sz="2400"/>
              <a:t>			d[i]=new Element(key,i,job);     }</a:t>
            </a:r>
          </a:p>
          <a:p>
            <a:pPr eaLnBrk="1" hangingPunct="1">
              <a:spcBef>
                <a:spcPct val="0"/>
              </a:spcBef>
              <a:buClrTx/>
              <a:buSzTx/>
              <a:buFontTx/>
              <a:buNone/>
            </a:pPr>
            <a:r>
              <a:rPr lang="en-US" altLang="zh-CN" sz="2400"/>
              <a:t>           Sorts.bubbleSort(d,0,(n-1));    </a:t>
            </a:r>
            <a:r>
              <a:rPr lang="en-US" altLang="zh-CN" sz="2400">
                <a:solidFill>
                  <a:srgbClr val="0000FF"/>
                </a:solidFill>
              </a:rPr>
              <a:t>//</a:t>
            </a:r>
            <a:r>
              <a:rPr lang="zh-CN" altLang="en-US" sz="2400">
                <a:solidFill>
                  <a:srgbClr val="0000FF"/>
                </a:solidFill>
              </a:rPr>
              <a:t>排序</a:t>
            </a:r>
          </a:p>
          <a:p>
            <a:pPr eaLnBrk="1" hangingPunct="1">
              <a:spcBef>
                <a:spcPct val="0"/>
              </a:spcBef>
              <a:buClrTx/>
              <a:buSzTx/>
              <a:buFontTx/>
              <a:buNone/>
            </a:pPr>
            <a:r>
              <a:rPr lang="en-US" altLang="zh-CN" sz="2400"/>
              <a:t>	   int j=0,k=n-1;</a:t>
            </a:r>
          </a:p>
          <a:p>
            <a:pPr eaLnBrk="1" hangingPunct="1">
              <a:spcBef>
                <a:spcPct val="0"/>
              </a:spcBef>
              <a:buClrTx/>
              <a:buSzTx/>
              <a:buFontTx/>
              <a:buNone/>
            </a:pPr>
            <a:r>
              <a:rPr lang="en-US" altLang="zh-CN" sz="2400"/>
              <a:t>	   for(int i=0;i&lt;n;i++){               </a:t>
            </a:r>
            <a:r>
              <a:rPr lang="en-US" altLang="zh-CN" sz="2400">
                <a:solidFill>
                  <a:srgbClr val="0000FF"/>
                </a:solidFill>
              </a:rPr>
              <a:t>//</a:t>
            </a:r>
            <a:r>
              <a:rPr lang="zh-CN" altLang="en-US" sz="2400">
                <a:solidFill>
                  <a:srgbClr val="0000FF"/>
                </a:solidFill>
              </a:rPr>
              <a:t>排出调度序列</a:t>
            </a:r>
          </a:p>
          <a:p>
            <a:pPr eaLnBrk="1" hangingPunct="1">
              <a:spcBef>
                <a:spcPct val="0"/>
              </a:spcBef>
              <a:buClrTx/>
              <a:buSzTx/>
              <a:buFontTx/>
              <a:buNone/>
            </a:pPr>
            <a:r>
              <a:rPr lang="en-US" altLang="zh-CN" sz="2400"/>
              <a:t>		   if(d[i].job)c[j++]=d[i].index;</a:t>
            </a:r>
          </a:p>
          <a:p>
            <a:pPr eaLnBrk="1" hangingPunct="1">
              <a:spcBef>
                <a:spcPct val="0"/>
              </a:spcBef>
              <a:buClrTx/>
              <a:buSzTx/>
              <a:buFontTx/>
              <a:buNone/>
            </a:pPr>
            <a:r>
              <a:rPr lang="en-US" altLang="zh-CN" sz="2400"/>
              <a:t>		   else c[k--]=d[i].index; 	   	   }</a:t>
            </a:r>
          </a:p>
          <a:p>
            <a:pPr eaLnBrk="1" hangingPunct="1">
              <a:spcBef>
                <a:spcPct val="0"/>
              </a:spcBef>
              <a:buClrTx/>
              <a:buSzTx/>
              <a:buFontTx/>
              <a:buNone/>
            </a:pPr>
            <a:r>
              <a:rPr lang="en-US" altLang="zh-CN" sz="2400"/>
              <a:t>	   j=a[c[0]];        </a:t>
            </a:r>
            <a:r>
              <a:rPr lang="en-US" altLang="zh-CN" sz="2400">
                <a:solidFill>
                  <a:srgbClr val="0000FF"/>
                </a:solidFill>
              </a:rPr>
              <a:t>//P1</a:t>
            </a:r>
            <a:r>
              <a:rPr lang="zh-CN" altLang="en-US" sz="2400">
                <a:solidFill>
                  <a:srgbClr val="0000FF"/>
                </a:solidFill>
              </a:rPr>
              <a:t>处理时间</a:t>
            </a:r>
          </a:p>
          <a:p>
            <a:pPr eaLnBrk="1" hangingPunct="1">
              <a:spcBef>
                <a:spcPct val="0"/>
              </a:spcBef>
              <a:buClrTx/>
              <a:buSzTx/>
              <a:buFontTx/>
              <a:buNone/>
            </a:pPr>
            <a:r>
              <a:rPr lang="en-US" altLang="zh-CN" sz="2400"/>
              <a:t>	   k=j+b[c[0]];    </a:t>
            </a:r>
            <a:r>
              <a:rPr lang="en-US" altLang="zh-CN" sz="2400">
                <a:solidFill>
                  <a:srgbClr val="0000FF"/>
                </a:solidFill>
              </a:rPr>
              <a:t>//P2</a:t>
            </a:r>
            <a:r>
              <a:rPr lang="zh-CN" altLang="en-US" sz="2400">
                <a:solidFill>
                  <a:srgbClr val="0000FF"/>
                </a:solidFill>
              </a:rPr>
              <a:t>处理时间</a:t>
            </a:r>
            <a:endParaRPr lang="en-US" altLang="zh-CN" sz="2400">
              <a:solidFill>
                <a:srgbClr val="0000FF"/>
              </a:solidFill>
            </a:endParaRPr>
          </a:p>
          <a:p>
            <a:pPr eaLnBrk="1" hangingPunct="1">
              <a:spcBef>
                <a:spcPct val="0"/>
              </a:spcBef>
              <a:buClrTx/>
              <a:buSzTx/>
              <a:buFontTx/>
              <a:buNone/>
            </a:pPr>
            <a:r>
              <a:rPr lang="en-US" altLang="zh-CN" sz="2400"/>
              <a:t>       for(int i=0;i&lt;n;i++){</a:t>
            </a:r>
          </a:p>
          <a:p>
            <a:pPr eaLnBrk="1" hangingPunct="1">
              <a:spcBef>
                <a:spcPct val="0"/>
              </a:spcBef>
              <a:buClrTx/>
              <a:buSzTx/>
              <a:buFontTx/>
              <a:buNone/>
            </a:pPr>
            <a:r>
              <a:rPr lang="en-US" altLang="zh-CN" sz="2400"/>
              <a:t>		j+= a[c[i]] ;</a:t>
            </a:r>
          </a:p>
          <a:p>
            <a:pPr eaLnBrk="1" hangingPunct="1">
              <a:spcBef>
                <a:spcPct val="0"/>
              </a:spcBef>
              <a:buClrTx/>
              <a:buSzTx/>
              <a:buFontTx/>
              <a:buNone/>
            </a:pPr>
            <a:r>
              <a:rPr lang="en-US" altLang="zh-CN" sz="2400"/>
              <a:t>		k=j&lt;k? k+b[c[i]] : j+b[c[i]];       	   }</a:t>
            </a:r>
          </a:p>
          <a:p>
            <a:pPr eaLnBrk="1" hangingPunct="1">
              <a:spcBef>
                <a:spcPct val="0"/>
              </a:spcBef>
              <a:buClrTx/>
              <a:buSzTx/>
              <a:buFontTx/>
              <a:buNone/>
            </a:pPr>
            <a:r>
              <a:rPr lang="en-US" altLang="zh-CN" sz="2400"/>
              <a:t>	   return k;        </a:t>
            </a:r>
            <a:r>
              <a:rPr lang="en-US" altLang="zh-CN" sz="2400">
                <a:solidFill>
                  <a:srgbClr val="0000FF"/>
                </a:solidFill>
              </a:rPr>
              <a:t>//</a:t>
            </a:r>
            <a:r>
              <a:rPr lang="zh-CN" altLang="en-US" sz="2400">
                <a:solidFill>
                  <a:srgbClr val="0000FF"/>
                </a:solidFill>
              </a:rPr>
              <a:t>完成全部任务的结束时间</a:t>
            </a:r>
          </a:p>
          <a:p>
            <a:pPr eaLnBrk="1" hangingPunct="1">
              <a:lnSpc>
                <a:spcPct val="50000"/>
              </a:lnSpc>
              <a:spcBef>
                <a:spcPct val="0"/>
              </a:spcBef>
              <a:buClrTx/>
              <a:buSzTx/>
              <a:buFontTx/>
              <a:buNone/>
            </a:pPr>
            <a:r>
              <a:rPr lang="en-US" altLang="zh-CN" sz="2400"/>
              <a:t> </a:t>
            </a:r>
            <a:r>
              <a:rPr lang="en-US" altLang="zh-CN" sz="2000"/>
              <a:t>}</a:t>
            </a:r>
          </a:p>
        </p:txBody>
      </p:sp>
      <p:sp>
        <p:nvSpPr>
          <p:cNvPr id="203779" name="Rectangle 102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3475349092"/>
      </p:ext>
    </p:extLst>
  </p:cSld>
  <p:clrMapOvr>
    <a:masterClrMapping/>
  </p:clrMapOvr>
  <p:transition spd="slow">
    <p:random/>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500F9AB-5ADA-40E8-BE01-E703CBC122F1}" type="slidenum">
              <a:rPr lang="en-US" altLang="zh-CN">
                <a:latin typeface="Garamond" panose="02020404030301010803" pitchFamily="18" charset="0"/>
              </a:rPr>
              <a:pPr eaLnBrk="1" hangingPunct="1"/>
              <a:t>112</a:t>
            </a:fld>
            <a:endParaRPr lang="en-US" altLang="zh-CN">
              <a:latin typeface="Garamond" panose="02020404030301010803" pitchFamily="18" charset="0"/>
            </a:endParaRPr>
          </a:p>
        </p:txBody>
      </p:sp>
      <p:sp>
        <p:nvSpPr>
          <p:cNvPr id="449538" name="Rectangle 2"/>
          <p:cNvSpPr>
            <a:spLocks noChangeArrowheads="1"/>
          </p:cNvSpPr>
          <p:nvPr/>
        </p:nvSpPr>
        <p:spPr bwMode="auto">
          <a:xfrm>
            <a:off x="611188" y="3476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算法复杂度分析</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204804"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nchor="ct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49542" name="Text Box 6"/>
          <p:cNvSpPr txBox="1">
            <a:spLocks noChangeArrowheads="1"/>
          </p:cNvSpPr>
          <p:nvPr/>
        </p:nvSpPr>
        <p:spPr bwMode="auto">
          <a:xfrm>
            <a:off x="317500" y="1676400"/>
            <a:ext cx="8455025" cy="2278063"/>
          </a:xfrm>
          <a:prstGeom prst="rect">
            <a:avLst/>
          </a:prstGeom>
          <a:solidFill>
            <a:srgbClr val="FFFF66"/>
          </a:solidFill>
          <a:ln w="50800">
            <a:solidFill>
              <a:srgbClr val="FF6600"/>
            </a:solidFill>
            <a:miter lim="800000"/>
            <a:headEnd/>
            <a:tailEnd/>
          </a:ln>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latin typeface="Verdana" panose="020B0604030504040204" pitchFamily="34" charset="0"/>
                <a:ea typeface="黑体" panose="02010609060101010101" pitchFamily="49" charset="-122"/>
              </a:rPr>
              <a:t>空间：</a:t>
            </a:r>
          </a:p>
          <a:p>
            <a:pPr eaLnBrk="1" hangingPunct="1">
              <a:spcBef>
                <a:spcPct val="0"/>
              </a:spcBef>
              <a:buClrTx/>
              <a:buSzTx/>
              <a:buFontTx/>
              <a:buNone/>
            </a:pPr>
            <a:r>
              <a:rPr lang="en-US" altLang="zh-CN" sz="2800">
                <a:ea typeface="楷体_GB2312" pitchFamily="49" charset="-122"/>
              </a:rPr>
              <a:t>O(n)</a:t>
            </a:r>
          </a:p>
          <a:p>
            <a:pPr eaLnBrk="1" hangingPunct="1">
              <a:spcBef>
                <a:spcPct val="0"/>
              </a:spcBef>
              <a:buClrTx/>
              <a:buSzTx/>
              <a:buFontTx/>
              <a:buNone/>
            </a:pPr>
            <a:r>
              <a:rPr lang="zh-CN" altLang="en-US" sz="2800" b="1">
                <a:latin typeface="Verdana" panose="020B0604030504040204" pitchFamily="34" charset="0"/>
                <a:ea typeface="黑体" panose="02010609060101010101" pitchFamily="49" charset="-122"/>
              </a:rPr>
              <a:t>时间：</a:t>
            </a:r>
          </a:p>
          <a:p>
            <a:pPr eaLnBrk="1" hangingPunct="1">
              <a:spcBef>
                <a:spcPct val="0"/>
              </a:spcBef>
              <a:buClrTx/>
              <a:buSzTx/>
              <a:buFontTx/>
              <a:buNone/>
            </a:pPr>
            <a:r>
              <a:rPr lang="zh-CN" altLang="en-US" sz="2800">
                <a:ea typeface="楷体_GB2312" pitchFamily="49" charset="-122"/>
              </a:rPr>
              <a:t>算法的主要计算时间花在对作业集的排序。因此，在最坏情况下算法所需的计算时间为</a:t>
            </a:r>
            <a:r>
              <a:rPr lang="en-US" altLang="zh-CN" sz="2800">
                <a:ea typeface="楷体_GB2312" pitchFamily="49" charset="-122"/>
              </a:rPr>
              <a:t>O(nlogn)</a:t>
            </a:r>
            <a:r>
              <a:rPr lang="zh-CN" altLang="en-US" sz="2800">
                <a:ea typeface="楷体_GB2312" pitchFamily="49" charset="-122"/>
              </a:rPr>
              <a:t>。</a:t>
            </a:r>
            <a:endParaRPr lang="en-US" altLang="zh-CN" sz="2800">
              <a:ea typeface="楷体_GB2312" pitchFamily="49" charset="-122"/>
            </a:endParaRPr>
          </a:p>
        </p:txBody>
      </p:sp>
    </p:spTree>
    <p:extLst>
      <p:ext uri="{BB962C8B-B14F-4D97-AF65-F5344CB8AC3E}">
        <p14:creationId xmlns:p14="http://schemas.microsoft.com/office/powerpoint/2010/main" val="115943466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9542"/>
                                        </p:tgtEl>
                                        <p:attrNameLst>
                                          <p:attrName>style.visibility</p:attrName>
                                        </p:attrNameLst>
                                      </p:cBhvr>
                                      <p:to>
                                        <p:strVal val="visible"/>
                                      </p:to>
                                    </p:set>
                                    <p:animEffect transition="in" filter="blinds(horizontal)">
                                      <p:cBhvr>
                                        <p:cTn id="7" dur="500"/>
                                        <p:tgtEl>
                                          <p:spTgt spid="449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2"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1371600" y="692696"/>
            <a:ext cx="7772400" cy="870992"/>
          </a:xfrm>
        </p:spPr>
        <p:txBody>
          <a:bodyPr/>
          <a:lstStyle/>
          <a:p>
            <a:pPr>
              <a:buNone/>
            </a:pPr>
            <a:r>
              <a:rPr lang="zh-CN" altLang="en-US" sz="2800" dirty="0">
                <a:solidFill>
                  <a:schemeClr val="accent2"/>
                </a:solidFill>
              </a:rPr>
              <a:t>作业</a:t>
            </a:r>
            <a:endParaRPr lang="en-US" altLang="zh-CN" sz="2800" dirty="0">
              <a:solidFill>
                <a:schemeClr val="accent2"/>
              </a:solidFill>
            </a:endParaRPr>
          </a:p>
        </p:txBody>
      </p:sp>
      <p:sp>
        <p:nvSpPr>
          <p:cNvPr id="5" name="矩形 4"/>
          <p:cNvSpPr/>
          <p:nvPr/>
        </p:nvSpPr>
        <p:spPr>
          <a:xfrm>
            <a:off x="323528" y="2420888"/>
            <a:ext cx="8280920" cy="1938992"/>
          </a:xfrm>
          <a:prstGeom prst="rect">
            <a:avLst/>
          </a:prstGeom>
        </p:spPr>
        <p:txBody>
          <a:bodyPr wrap="square">
            <a:spAutoFit/>
          </a:bodyPr>
          <a:lstStyle/>
          <a:p>
            <a:r>
              <a:rPr lang="zh-CN" altLang="en-US" dirty="0"/>
              <a:t>作业：   </a:t>
            </a:r>
            <a:r>
              <a:rPr lang="en-US" altLang="zh-CN" dirty="0"/>
              <a:t>6.5-4</a:t>
            </a:r>
          </a:p>
          <a:p>
            <a:r>
              <a:rPr lang="zh-CN" altLang="en-US" dirty="0"/>
              <a:t>上机：最优二叉搜索树算法</a:t>
            </a:r>
            <a:endParaRPr lang="en-US" altLang="zh-CN" dirty="0"/>
          </a:p>
          <a:p>
            <a:r>
              <a:rPr lang="zh-CN" altLang="en-US" dirty="0"/>
              <a:t>习题课：</a:t>
            </a:r>
            <a:r>
              <a:rPr lang="en-US" altLang="zh-CN" dirty="0"/>
              <a:t>15-10</a:t>
            </a:r>
          </a:p>
          <a:p>
            <a:endParaRPr lang="en-US" altLang="zh-CN" dirty="0"/>
          </a:p>
          <a:p>
            <a:r>
              <a:rPr lang="zh-CN" altLang="en-US" dirty="0"/>
              <a:t>思考题</a:t>
            </a:r>
            <a:r>
              <a:rPr lang="en-US" altLang="zh-CN" dirty="0"/>
              <a:t>4</a:t>
            </a:r>
            <a:r>
              <a:rPr lang="zh-CN" altLang="en-US" dirty="0"/>
              <a:t>：最优直方图（</a:t>
            </a:r>
            <a:r>
              <a:rPr lang="en-US" altLang="zh-CN" dirty="0"/>
              <a:t>V-Optimal Histogram</a:t>
            </a:r>
            <a:r>
              <a:rPr lang="zh-CN" altLang="en-US" dirty="0"/>
              <a:t>）</a:t>
            </a:r>
            <a:endParaRPr lang="en-US" altLang="zh-CN" dirty="0"/>
          </a:p>
        </p:txBody>
      </p:sp>
    </p:spTree>
    <p:extLst>
      <p:ext uri="{BB962C8B-B14F-4D97-AF65-F5344CB8AC3E}">
        <p14:creationId xmlns:p14="http://schemas.microsoft.com/office/powerpoint/2010/main" val="56970796"/>
      </p:ext>
    </p:extLst>
  </p:cSld>
  <p:clrMapOvr>
    <a:masterClrMapping/>
  </p:clrMapOvr>
  <p:transition spd="slow">
    <p:rand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1259632" y="1124744"/>
            <a:ext cx="7772400" cy="870992"/>
          </a:xfrm>
        </p:spPr>
        <p:txBody>
          <a:bodyPr/>
          <a:lstStyle/>
          <a:p>
            <a:pPr>
              <a:buNone/>
            </a:pPr>
            <a:r>
              <a:rPr lang="zh-CN" altLang="en-US" sz="2800" dirty="0"/>
              <a:t>思考题</a:t>
            </a:r>
            <a:r>
              <a:rPr lang="en-US" altLang="zh-CN" sz="2800" dirty="0"/>
              <a:t>4</a:t>
            </a:r>
            <a:r>
              <a:rPr lang="zh-CN" altLang="en-US" sz="2800" dirty="0"/>
              <a:t>：最优直方图（</a:t>
            </a:r>
            <a:r>
              <a:rPr lang="en-US" altLang="zh-CN" sz="2800" dirty="0"/>
              <a:t>V-Optimal Histogram</a:t>
            </a:r>
            <a:r>
              <a:rPr lang="zh-CN" altLang="en-US" sz="2800" dirty="0"/>
              <a:t>）</a:t>
            </a:r>
            <a:endParaRPr lang="en-US" altLang="zh-CN" sz="2800" dirty="0"/>
          </a:p>
        </p:txBody>
      </p:sp>
      <mc:AlternateContent xmlns:mc="http://schemas.openxmlformats.org/markup-compatibility/2006" xmlns:a14="http://schemas.microsoft.com/office/drawing/2010/main">
        <mc:Choice Requires="a14">
          <p:sp>
            <p:nvSpPr>
              <p:cNvPr id="5" name="矩形 4"/>
              <p:cNvSpPr/>
              <p:nvPr/>
            </p:nvSpPr>
            <p:spPr>
              <a:xfrm>
                <a:off x="323528" y="2132856"/>
                <a:ext cx="8280920" cy="2378472"/>
              </a:xfrm>
              <a:prstGeom prst="rect">
                <a:avLst/>
              </a:prstGeom>
            </p:spPr>
            <p:txBody>
              <a:bodyPr wrap="square">
                <a:spAutoFit/>
              </a:bodyPr>
              <a:lstStyle/>
              <a:p>
                <a:r>
                  <a:rPr lang="zh-CN" altLang="en-US" dirty="0"/>
                  <a:t>给定</a:t>
                </a:r>
                <a:r>
                  <a:rPr lang="en-US" altLang="zh-CN" dirty="0"/>
                  <a:t>n</a:t>
                </a:r>
                <a:r>
                  <a:rPr lang="zh-CN" altLang="en-US" dirty="0"/>
                  <a:t>个数</a:t>
                </a:r>
                <a14:m>
                  <m:oMath xmlns:m="http://schemas.openxmlformats.org/officeDocument/2006/math">
                    <m:sSub>
                      <m:sSubPr>
                        <m:ctrlPr>
                          <a:rPr lang="en-US" altLang="zh-CN" i="1" dirty="0" smtClean="0">
                            <a:latin typeface="Cambria Math" charset="0"/>
                          </a:rPr>
                        </m:ctrlPr>
                      </m:sSubPr>
                      <m:e>
                        <m:r>
                          <a:rPr lang="en-US" altLang="zh-CN" b="1" i="1" dirty="0" smtClean="0">
                            <a:latin typeface="Cambria Math" panose="02040503050406030204" pitchFamily="18" charset="0"/>
                          </a:rPr>
                          <m:t>𝒂</m:t>
                        </m:r>
                      </m:e>
                      <m:sub>
                        <m:r>
                          <a:rPr lang="en-US" altLang="zh-CN" b="1" i="1" dirty="0" smtClean="0">
                            <a:latin typeface="Cambria Math" panose="02040503050406030204" pitchFamily="18" charset="0"/>
                          </a:rPr>
                          <m:t>𝟏</m:t>
                        </m:r>
                      </m:sub>
                    </m:sSub>
                    <m:r>
                      <a:rPr lang="en-US" altLang="zh-CN" i="1" dirty="0" smtClean="0">
                        <a:latin typeface="Cambria Math" panose="02040503050406030204" pitchFamily="18" charset="0"/>
                      </a:rPr>
                      <m:t>,…,</m:t>
                    </m:r>
                    <m:sSub>
                      <m:sSubPr>
                        <m:ctrlPr>
                          <a:rPr lang="en-US" altLang="zh-CN" i="1" dirty="0">
                            <a:latin typeface="Cambria Math" charset="0"/>
                          </a:rPr>
                        </m:ctrlPr>
                      </m:sSubPr>
                      <m:e>
                        <m:r>
                          <a:rPr lang="en-US" altLang="zh-CN" i="1" dirty="0">
                            <a:latin typeface="Cambria Math" panose="02040503050406030204" pitchFamily="18" charset="0"/>
                          </a:rPr>
                          <m:t>𝒂</m:t>
                        </m:r>
                      </m:e>
                      <m:sub>
                        <m:r>
                          <a:rPr lang="en-US" altLang="zh-CN" b="1" i="1" dirty="0" smtClean="0">
                            <a:latin typeface="Cambria Math" panose="02040503050406030204" pitchFamily="18" charset="0"/>
                          </a:rPr>
                          <m:t>𝒏</m:t>
                        </m:r>
                      </m:sub>
                    </m:sSub>
                  </m:oMath>
                </a14:m>
                <a:r>
                  <a:rPr lang="zh-CN" altLang="en-US" dirty="0"/>
                  <a:t>，一个</a:t>
                </a:r>
                <a:r>
                  <a:rPr lang="en-US" altLang="zh-CN" dirty="0"/>
                  <a:t>k-</a:t>
                </a:r>
                <a:r>
                  <a:rPr lang="zh-CN" altLang="en-US" dirty="0"/>
                  <a:t>直方图</a:t>
                </a:r>
                <a:r>
                  <a:rPr lang="en-US" altLang="zh-CN" dirty="0"/>
                  <a:t>(k-histogram)</a:t>
                </a:r>
                <a:r>
                  <a:rPr lang="zh-CN" altLang="en-US" dirty="0"/>
                  <a:t>将这</a:t>
                </a:r>
                <a:r>
                  <a:rPr lang="en-US" altLang="zh-CN" dirty="0"/>
                  <a:t>n</a:t>
                </a:r>
                <a:r>
                  <a:rPr lang="zh-CN" altLang="en-US" dirty="0"/>
                  <a:t>个数划分为</a:t>
                </a:r>
                <a:r>
                  <a:rPr lang="en-US" altLang="zh-CN" dirty="0"/>
                  <a:t>k</a:t>
                </a:r>
                <a:r>
                  <a:rPr lang="zh-CN" altLang="en-US" dirty="0"/>
                  <a:t>个桶，其中第</a:t>
                </a:r>
                <a:r>
                  <a:rPr lang="en-US" altLang="zh-CN" dirty="0" err="1"/>
                  <a:t>i</a:t>
                </a:r>
                <a:r>
                  <a:rPr lang="zh-CN" altLang="en-US" dirty="0"/>
                  <a:t>个桶包含数</a:t>
                </a:r>
                <a14:m>
                  <m:oMath xmlns:m="http://schemas.openxmlformats.org/officeDocument/2006/math">
                    <m:sSub>
                      <m:sSubPr>
                        <m:ctrlPr>
                          <a:rPr lang="en-US" altLang="zh-CN" i="1" dirty="0" smtClean="0">
                            <a:latin typeface="Cambria Math" charset="0"/>
                          </a:rPr>
                        </m:ctrlPr>
                      </m:sSubPr>
                      <m:e>
                        <m:r>
                          <a:rPr lang="en-US" altLang="zh-CN" i="1" dirty="0">
                            <a:latin typeface="Cambria Math" panose="02040503050406030204" pitchFamily="18" charset="0"/>
                          </a:rPr>
                          <m:t>𝒂</m:t>
                        </m:r>
                      </m:e>
                      <m:sub>
                        <m:sSub>
                          <m:sSubPr>
                            <m:ctrlPr>
                              <a:rPr lang="en-US" altLang="zh-CN" i="1" dirty="0" smtClean="0">
                                <a:latin typeface="Cambria Math" charset="0"/>
                              </a:rPr>
                            </m:ctrlPr>
                          </m:sSubPr>
                          <m:e>
                            <m:r>
                              <a:rPr lang="en-US" altLang="zh-CN" b="1" i="1" dirty="0" smtClean="0">
                                <a:latin typeface="Cambria Math" panose="02040503050406030204" pitchFamily="18" charset="0"/>
                              </a:rPr>
                              <m:t>𝒋</m:t>
                            </m:r>
                          </m:e>
                          <m:sub>
                            <m:r>
                              <a:rPr lang="en-US" altLang="zh-CN" b="1" i="1" dirty="0" smtClean="0">
                                <a:latin typeface="Cambria Math" panose="02040503050406030204" pitchFamily="18" charset="0"/>
                              </a:rPr>
                              <m:t>𝒊</m:t>
                            </m:r>
                          </m:sub>
                        </m:sSub>
                      </m:sub>
                    </m:sSub>
                    <m:r>
                      <a:rPr lang="en-US" altLang="zh-CN" i="1" dirty="0">
                        <a:latin typeface="Cambria Math" panose="02040503050406030204" pitchFamily="18" charset="0"/>
                      </a:rPr>
                      <m:t>,…,</m:t>
                    </m:r>
                    <m:sSub>
                      <m:sSubPr>
                        <m:ctrlPr>
                          <a:rPr lang="en-US" altLang="zh-CN" i="1" dirty="0">
                            <a:latin typeface="Cambria Math" charset="0"/>
                          </a:rPr>
                        </m:ctrlPr>
                      </m:sSubPr>
                      <m:e>
                        <m:r>
                          <a:rPr lang="en-US" altLang="zh-CN" i="1" dirty="0">
                            <a:latin typeface="Cambria Math" panose="02040503050406030204" pitchFamily="18" charset="0"/>
                          </a:rPr>
                          <m:t>𝒂</m:t>
                        </m:r>
                      </m:e>
                      <m:sub>
                        <m:sSub>
                          <m:sSubPr>
                            <m:ctrlPr>
                              <a:rPr lang="en-US" altLang="zh-CN" i="1" dirty="0" smtClean="0">
                                <a:latin typeface="Cambria Math" charset="0"/>
                              </a:rPr>
                            </m:ctrlPr>
                          </m:sSubPr>
                          <m:e>
                            <m:r>
                              <a:rPr lang="en-US" altLang="zh-CN" b="1" i="1" dirty="0" smtClean="0">
                                <a:latin typeface="Cambria Math" panose="02040503050406030204" pitchFamily="18" charset="0"/>
                              </a:rPr>
                              <m:t>𝒋</m:t>
                            </m:r>
                          </m:e>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Sub>
                  </m:oMath>
                </a14:m>
                <a:r>
                  <a:rPr lang="zh-CN" altLang="en-US" dirty="0"/>
                  <a:t>，第</a:t>
                </a:r>
                <a:r>
                  <a:rPr lang="en-US" altLang="zh-CN" dirty="0" err="1"/>
                  <a:t>i</a:t>
                </a:r>
                <a:r>
                  <a:rPr lang="zh-CN" altLang="en-US" dirty="0"/>
                  <a:t>个桶的高度为其中包含的数的平均值</a:t>
                </a:r>
                <a14:m>
                  <m:oMath xmlns:m="http://schemas.openxmlformats.org/officeDocument/2006/math">
                    <m:sSub>
                      <m:sSubPr>
                        <m:ctrlPr>
                          <a:rPr lang="en-US" altLang="zh-CN" i="1" dirty="0" smtClean="0">
                            <a:latin typeface="Cambria Math" charset="0"/>
                          </a:rPr>
                        </m:ctrlPr>
                      </m:sSubPr>
                      <m:e>
                        <m:r>
                          <a:rPr lang="zh-CN" altLang="en-US" i="1" dirty="0" smtClean="0">
                            <a:latin typeface="Cambria Math" panose="02040503050406030204" pitchFamily="18" charset="0"/>
                          </a:rPr>
                          <m:t>𝝁</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a:latin typeface="Cambria Math" charset="0"/>
                          </a:rPr>
                        </m:ctrlPr>
                      </m:sSubPr>
                      <m:e>
                        <m:r>
                          <a:rPr lang="en-US" altLang="zh-CN" i="1" dirty="0">
                            <a:latin typeface="Cambria Math" panose="02040503050406030204" pitchFamily="18" charset="0"/>
                          </a:rPr>
                          <m:t>𝒂</m:t>
                        </m:r>
                      </m:e>
                      <m:sub>
                        <m:sSub>
                          <m:sSubPr>
                            <m:ctrlPr>
                              <a:rPr lang="en-US" altLang="zh-CN" i="1" dirty="0">
                                <a:latin typeface="Cambria Math" charset="0"/>
                              </a:rPr>
                            </m:ctrlPr>
                          </m:sSubPr>
                          <m:e>
                            <m:r>
                              <a:rPr lang="en-US" altLang="zh-CN" i="1" dirty="0">
                                <a:latin typeface="Cambria Math" panose="02040503050406030204" pitchFamily="18" charset="0"/>
                              </a:rPr>
                              <m:t>𝒋</m:t>
                            </m:r>
                          </m:e>
                          <m:sub>
                            <m:r>
                              <a:rPr lang="en-US" altLang="zh-CN" i="1" dirty="0">
                                <a:latin typeface="Cambria Math" panose="02040503050406030204" pitchFamily="18" charset="0"/>
                              </a:rPr>
                              <m:t>𝒊</m:t>
                            </m:r>
                          </m:sub>
                        </m:sSub>
                      </m:sub>
                    </m:sSub>
                    <m:r>
                      <a:rPr lang="en-US" altLang="zh-CN" b="1" i="1" dirty="0" smtClean="0">
                        <a:latin typeface="Cambria Math" panose="02040503050406030204" pitchFamily="18" charset="0"/>
                      </a:rPr>
                      <m:t>+</m:t>
                    </m:r>
                    <m:r>
                      <a:rPr lang="en-US" altLang="zh-CN" i="1" dirty="0">
                        <a:latin typeface="Cambria Math" panose="02040503050406030204" pitchFamily="18" charset="0"/>
                      </a:rPr>
                      <m:t>…</m:t>
                    </m:r>
                    <m:r>
                      <a:rPr lang="en-US" altLang="zh-CN" b="1" i="1" dirty="0" smtClean="0">
                        <a:latin typeface="Cambria Math" panose="02040503050406030204" pitchFamily="18" charset="0"/>
                      </a:rPr>
                      <m:t>+</m:t>
                    </m:r>
                    <m:sSub>
                      <m:sSubPr>
                        <m:ctrlPr>
                          <a:rPr lang="en-US" altLang="zh-CN" i="1" dirty="0">
                            <a:latin typeface="Cambria Math" charset="0"/>
                          </a:rPr>
                        </m:ctrlPr>
                      </m:sSubPr>
                      <m:e>
                        <m:r>
                          <a:rPr lang="en-US" altLang="zh-CN" i="1" dirty="0">
                            <a:latin typeface="Cambria Math" panose="02040503050406030204" pitchFamily="18" charset="0"/>
                          </a:rPr>
                          <m:t>𝒂</m:t>
                        </m:r>
                      </m:e>
                      <m:sub>
                        <m:sSub>
                          <m:sSubPr>
                            <m:ctrlPr>
                              <a:rPr lang="en-US" altLang="zh-CN" i="1" dirty="0">
                                <a:latin typeface="Cambria Math" charset="0"/>
                              </a:rPr>
                            </m:ctrlPr>
                          </m:sSubPr>
                          <m:e>
                            <m:r>
                              <a:rPr lang="en-US" altLang="zh-CN" i="1" dirty="0">
                                <a:latin typeface="Cambria Math" panose="02040503050406030204" pitchFamily="18" charset="0"/>
                              </a:rPr>
                              <m:t>𝒋</m:t>
                            </m:r>
                          </m:e>
                          <m:sub>
                            <m:r>
                              <a:rPr lang="en-US" altLang="zh-CN" i="1" dirty="0">
                                <a:latin typeface="Cambria Math" panose="02040503050406030204" pitchFamily="18" charset="0"/>
                              </a:rPr>
                              <m:t>𝒊</m:t>
                            </m:r>
                            <m:r>
                              <a:rPr lang="en-US" altLang="zh-CN" i="1" dirty="0">
                                <a:latin typeface="Cambria Math" panose="02040503050406030204" pitchFamily="18" charset="0"/>
                              </a:rPr>
                              <m:t>+</m:t>
                            </m:r>
                            <m:r>
                              <a:rPr lang="en-US" altLang="zh-CN" i="1" dirty="0">
                                <a:latin typeface="Cambria Math" panose="02040503050406030204" pitchFamily="18" charset="0"/>
                              </a:rPr>
                              <m:t>𝟏</m:t>
                            </m:r>
                          </m:sub>
                        </m:sSub>
                        <m:r>
                          <a:rPr lang="en-US" altLang="zh-CN" i="1" dirty="0">
                            <a:latin typeface="Cambria Math" panose="02040503050406030204" pitchFamily="18" charset="0"/>
                          </a:rPr>
                          <m:t>−</m:t>
                        </m:r>
                        <m:r>
                          <a:rPr lang="en-US" altLang="zh-CN" i="1" dirty="0">
                            <a:latin typeface="Cambria Math" panose="02040503050406030204" pitchFamily="18" charset="0"/>
                          </a:rPr>
                          <m:t>𝟏</m:t>
                        </m:r>
                      </m:sub>
                    </m:sSub>
                    <m:r>
                      <a:rPr lang="en-US" altLang="zh-CN" b="1" i="1" dirty="0" smtClean="0">
                        <a:latin typeface="Cambria Math" panose="02040503050406030204" pitchFamily="18" charset="0"/>
                      </a:rPr>
                      <m:t>)/</m:t>
                    </m:r>
                    <m:d>
                      <m:dPr>
                        <m:ctrlPr>
                          <a:rPr lang="en-US" altLang="zh-CN" b="1" i="1" dirty="0" smtClean="0">
                            <a:latin typeface="Cambria Math" charset="0"/>
                          </a:rPr>
                        </m:ctrlPr>
                      </m:dPr>
                      <m:e>
                        <m:sSub>
                          <m:sSubPr>
                            <m:ctrlPr>
                              <a:rPr lang="en-US" altLang="zh-CN" i="1" dirty="0">
                                <a:latin typeface="Cambria Math" charset="0"/>
                              </a:rPr>
                            </m:ctrlPr>
                          </m:sSubPr>
                          <m:e>
                            <m:r>
                              <a:rPr lang="en-US" altLang="zh-CN" i="1" dirty="0">
                                <a:latin typeface="Cambria Math" panose="02040503050406030204" pitchFamily="18" charset="0"/>
                              </a:rPr>
                              <m:t>𝒋</m:t>
                            </m:r>
                          </m:e>
                          <m:sub>
                            <m:r>
                              <a:rPr lang="en-US" altLang="zh-CN" i="1" dirty="0">
                                <a:latin typeface="Cambria Math" panose="02040503050406030204" pitchFamily="18" charset="0"/>
                              </a:rPr>
                              <m:t>𝒊</m:t>
                            </m:r>
                            <m:r>
                              <a:rPr lang="en-US" altLang="zh-CN" i="1" dirty="0">
                                <a:latin typeface="Cambria Math" panose="02040503050406030204" pitchFamily="18" charset="0"/>
                              </a:rPr>
                              <m:t>+</m:t>
                            </m:r>
                            <m:r>
                              <a:rPr lang="en-US" altLang="zh-CN" i="1" dirty="0">
                                <a:latin typeface="Cambria Math" panose="02040503050406030204" pitchFamily="18" charset="0"/>
                              </a:rPr>
                              <m:t>𝟏</m:t>
                            </m:r>
                          </m:sub>
                        </m:sSub>
                        <m:r>
                          <a:rPr lang="en-US" altLang="zh-CN" b="1" i="0" dirty="0" smtClean="0">
                            <a:latin typeface="Cambria Math" panose="02040503050406030204" pitchFamily="18" charset="0"/>
                          </a:rPr>
                          <m:t> −</m:t>
                        </m:r>
                        <m:sSub>
                          <m:sSubPr>
                            <m:ctrlPr>
                              <a:rPr lang="en-US" altLang="zh-CN" i="1" dirty="0">
                                <a:latin typeface="Cambria Math" charset="0"/>
                              </a:rPr>
                            </m:ctrlPr>
                          </m:sSubPr>
                          <m:e>
                            <m:r>
                              <a:rPr lang="en-US" altLang="zh-CN" i="1" dirty="0">
                                <a:latin typeface="Cambria Math" panose="02040503050406030204" pitchFamily="18" charset="0"/>
                              </a:rPr>
                              <m:t>𝒋</m:t>
                            </m:r>
                          </m:e>
                          <m:sub>
                            <m:r>
                              <a:rPr lang="en-US" altLang="zh-CN" i="1" dirty="0">
                                <a:latin typeface="Cambria Math" panose="02040503050406030204" pitchFamily="18" charset="0"/>
                              </a:rPr>
                              <m:t>𝒊</m:t>
                            </m:r>
                          </m:sub>
                        </m:sSub>
                      </m:e>
                    </m:d>
                  </m:oMath>
                </a14:m>
                <a:r>
                  <a:rPr lang="zh-CN" altLang="en-US" dirty="0"/>
                  <a:t>。直方图利用桶的高度来估计其中每个数的大小。由于</a:t>
                </a:r>
                <a:r>
                  <a:rPr lang="en-US" altLang="zh-CN" dirty="0"/>
                  <a:t>k</a:t>
                </a:r>
                <a:r>
                  <a:rPr lang="zh-CN" altLang="en-US" dirty="0"/>
                  <a:t>比</a:t>
                </a:r>
                <a:r>
                  <a:rPr lang="en-US" altLang="zh-CN" dirty="0"/>
                  <a:t>n</a:t>
                </a:r>
                <a:r>
                  <a:rPr lang="zh-CN" altLang="en-US" dirty="0"/>
                  <a:t>小得多，直方图可以用于作为原数据的一个近似使用，在数据库查询优化、数据流处理中应用十分广泛。</a:t>
                </a:r>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323528" y="2132856"/>
                <a:ext cx="8280920" cy="2378472"/>
              </a:xfrm>
              <a:prstGeom prst="rect">
                <a:avLst/>
              </a:prstGeom>
              <a:blipFill>
                <a:blip r:embed="rId2"/>
                <a:stretch>
                  <a:fillRect l="-1105" t="-2821" r="-736" b="-4359"/>
                </a:stretch>
              </a:blipFill>
            </p:spPr>
            <p:txBody>
              <a:bodyPr/>
              <a:lstStyle/>
              <a:p>
                <a:r>
                  <a:rPr lang="zh-CN" altLang="en-US">
                    <a:noFill/>
                  </a:rPr>
                  <a:t> </a:t>
                </a:r>
              </a:p>
            </p:txBody>
          </p:sp>
        </mc:Fallback>
      </mc:AlternateContent>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437112"/>
            <a:ext cx="3685604" cy="2340288"/>
          </a:xfrm>
          <a:prstGeom prst="rect">
            <a:avLst/>
          </a:prstGeom>
        </p:spPr>
      </p:pic>
      <p:sp>
        <p:nvSpPr>
          <p:cNvPr id="3" name="矩形 2"/>
          <p:cNvSpPr/>
          <p:nvPr/>
        </p:nvSpPr>
        <p:spPr bwMode="auto">
          <a:xfrm>
            <a:off x="6300192" y="4941168"/>
            <a:ext cx="792088" cy="1584176"/>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p:sp>
        <p:nvSpPr>
          <p:cNvPr id="4" name="椭圆 3"/>
          <p:cNvSpPr/>
          <p:nvPr/>
        </p:nvSpPr>
        <p:spPr bwMode="auto">
          <a:xfrm>
            <a:off x="6372200" y="5085184"/>
            <a:ext cx="72008" cy="72008"/>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p:sp>
        <p:nvSpPr>
          <p:cNvPr id="7" name="椭圆 6"/>
          <p:cNvSpPr/>
          <p:nvPr/>
        </p:nvSpPr>
        <p:spPr bwMode="auto">
          <a:xfrm>
            <a:off x="6524600" y="4509120"/>
            <a:ext cx="72008" cy="72008"/>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p:sp>
        <p:nvSpPr>
          <p:cNvPr id="8" name="椭圆 7"/>
          <p:cNvSpPr/>
          <p:nvPr/>
        </p:nvSpPr>
        <p:spPr bwMode="auto">
          <a:xfrm>
            <a:off x="6677000" y="5589240"/>
            <a:ext cx="72008" cy="72008"/>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p:sp>
        <p:nvSpPr>
          <p:cNvPr id="9" name="椭圆 8"/>
          <p:cNvSpPr/>
          <p:nvPr/>
        </p:nvSpPr>
        <p:spPr bwMode="auto">
          <a:xfrm>
            <a:off x="6829400" y="5013176"/>
            <a:ext cx="72008" cy="72008"/>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p:sp>
        <p:nvSpPr>
          <p:cNvPr id="10" name="椭圆 9"/>
          <p:cNvSpPr/>
          <p:nvPr/>
        </p:nvSpPr>
        <p:spPr bwMode="auto">
          <a:xfrm>
            <a:off x="6981800" y="4653136"/>
            <a:ext cx="72008" cy="72008"/>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6161822" y="6483095"/>
                <a:ext cx="492763" cy="361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a:latin typeface="Cambria Math" charset="0"/>
                            </a:rPr>
                          </m:ctrlPr>
                        </m:sSubPr>
                        <m:e>
                          <m:r>
                            <a:rPr lang="en-US" altLang="zh-CN" sz="1600" i="1" dirty="0">
                              <a:latin typeface="Cambria Math" panose="02040503050406030204" pitchFamily="18" charset="0"/>
                            </a:rPr>
                            <m:t>𝒂</m:t>
                          </m:r>
                        </m:e>
                        <m:sub>
                          <m:sSub>
                            <m:sSubPr>
                              <m:ctrlPr>
                                <a:rPr lang="en-US" altLang="zh-CN" sz="1600" i="1" dirty="0">
                                  <a:latin typeface="Cambria Math" charset="0"/>
                                </a:rPr>
                              </m:ctrlPr>
                            </m:sSubPr>
                            <m:e>
                              <m:r>
                                <a:rPr lang="en-US" altLang="zh-CN" sz="1600" i="1" dirty="0">
                                  <a:latin typeface="Cambria Math" panose="02040503050406030204" pitchFamily="18" charset="0"/>
                                </a:rPr>
                                <m:t>𝒋</m:t>
                              </m:r>
                            </m:e>
                            <m:sub>
                              <m:r>
                                <a:rPr lang="en-US" altLang="zh-CN" sz="1600" i="1" dirty="0">
                                  <a:latin typeface="Cambria Math" panose="02040503050406030204" pitchFamily="18" charset="0"/>
                                </a:rPr>
                                <m:t>𝒊</m:t>
                              </m:r>
                            </m:sub>
                          </m:sSub>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161822" y="6483095"/>
                <a:ext cx="492763" cy="361830"/>
              </a:xfrm>
              <a:prstGeom prst="rect">
                <a:avLst/>
              </a:prstGeom>
              <a:blipFill>
                <a:blip r:embed="rId4"/>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749008" y="6485563"/>
                <a:ext cx="856645"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charset="0"/>
                            </a:rPr>
                          </m:ctrlPr>
                        </m:sSubPr>
                        <m:e>
                          <m:r>
                            <a:rPr lang="en-US" altLang="zh-CN" sz="1600" i="1" dirty="0">
                              <a:latin typeface="Cambria Math" panose="02040503050406030204" pitchFamily="18" charset="0"/>
                            </a:rPr>
                            <m:t>𝒂</m:t>
                          </m:r>
                        </m:e>
                        <m:sub>
                          <m:sSub>
                            <m:sSubPr>
                              <m:ctrlPr>
                                <a:rPr lang="en-US" altLang="zh-CN" sz="1600" i="1" dirty="0">
                                  <a:latin typeface="Cambria Math" charset="0"/>
                                </a:rPr>
                              </m:ctrlPr>
                            </m:sSubPr>
                            <m:e>
                              <m:r>
                                <a:rPr lang="en-US" altLang="zh-CN" sz="1600" i="1" dirty="0">
                                  <a:latin typeface="Cambria Math" panose="02040503050406030204" pitchFamily="18" charset="0"/>
                                </a:rPr>
                                <m:t>𝒋</m:t>
                              </m:r>
                            </m:e>
                            <m:sub>
                              <m:r>
                                <a:rPr lang="en-US" altLang="zh-CN" sz="1600" i="1" dirty="0">
                                  <a:latin typeface="Cambria Math" panose="02040503050406030204" pitchFamily="18" charset="0"/>
                                </a:rPr>
                                <m:t>𝒊</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𝟏</m:t>
                              </m:r>
                            </m:sub>
                          </m:sSub>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𝟏</m:t>
                          </m:r>
                        </m:sub>
                      </m:sSub>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749008" y="6485563"/>
                <a:ext cx="856645" cy="361894"/>
              </a:xfrm>
              <a:prstGeom prst="rect">
                <a:avLst/>
              </a:prstGeom>
              <a:blipFill>
                <a:blip r:embed="rId5"/>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308304" y="5544089"/>
                <a:ext cx="44005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charset="0"/>
                            </a:rPr>
                          </m:ctrlPr>
                        </m:sSubPr>
                        <m:e>
                          <m:r>
                            <a:rPr lang="zh-CN" altLang="en-US" sz="1600" i="1" dirty="0" smtClean="0">
                              <a:latin typeface="Cambria Math" panose="02040503050406030204" pitchFamily="18" charset="0"/>
                            </a:rPr>
                            <m:t>𝝁</m:t>
                          </m:r>
                        </m:e>
                        <m:sub>
                          <m:r>
                            <a:rPr lang="en-US" altLang="zh-CN" sz="1600" b="1" i="1" dirty="0" smtClean="0">
                              <a:latin typeface="Cambria Math" panose="02040503050406030204" pitchFamily="18" charset="0"/>
                            </a:rPr>
                            <m:t>𝒊</m:t>
                          </m:r>
                        </m:sub>
                      </m:sSub>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7308304" y="5544089"/>
                <a:ext cx="440057" cy="338554"/>
              </a:xfrm>
              <a:prstGeom prst="rect">
                <a:avLst/>
              </a:prstGeom>
              <a:blipFill>
                <a:blip r:embed="rId6"/>
                <a:stretch>
                  <a:fillRect b="-3571"/>
                </a:stretch>
              </a:blipFill>
            </p:spPr>
            <p:txBody>
              <a:bodyPr/>
              <a:lstStyle/>
              <a:p>
                <a:r>
                  <a:rPr lang="zh-CN" altLang="en-US">
                    <a:noFill/>
                  </a:rPr>
                  <a:t> </a:t>
                </a:r>
              </a:p>
            </p:txBody>
          </p:sp>
        </mc:Fallback>
      </mc:AlternateContent>
      <p:sp>
        <p:nvSpPr>
          <p:cNvPr id="11" name="右大括号 10"/>
          <p:cNvSpPr/>
          <p:nvPr/>
        </p:nvSpPr>
        <p:spPr bwMode="auto">
          <a:xfrm>
            <a:off x="7117250" y="4941169"/>
            <a:ext cx="254496" cy="1584176"/>
          </a:xfrm>
          <a:prstGeom prst="rightBrace">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14" name="矩形 13"/>
              <p:cNvSpPr/>
              <p:nvPr/>
            </p:nvSpPr>
            <p:spPr>
              <a:xfrm>
                <a:off x="6460370" y="6326782"/>
                <a:ext cx="5052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460370" y="6326782"/>
                <a:ext cx="505267" cy="46166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0434108"/>
      </p:ext>
    </p:extLst>
  </p:cSld>
  <p:clrMapOvr>
    <a:masterClrMapping/>
  </p:clrMapOvr>
  <p:transition spd="slow">
    <p:rand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1259632" y="1124744"/>
            <a:ext cx="7772400" cy="870992"/>
          </a:xfrm>
        </p:spPr>
        <p:txBody>
          <a:bodyPr/>
          <a:lstStyle/>
          <a:p>
            <a:pPr>
              <a:buNone/>
            </a:pPr>
            <a:r>
              <a:rPr lang="zh-CN" altLang="en-US" sz="2800" dirty="0"/>
              <a:t>思考题</a:t>
            </a:r>
            <a:r>
              <a:rPr lang="en-US" altLang="zh-CN" sz="2800" dirty="0"/>
              <a:t>4</a:t>
            </a:r>
            <a:r>
              <a:rPr lang="zh-CN" altLang="en-US" sz="2800" dirty="0"/>
              <a:t>：最优直方图（</a:t>
            </a:r>
            <a:r>
              <a:rPr lang="en-US" altLang="zh-CN" sz="2800" dirty="0"/>
              <a:t>V-Optimal Histogram</a:t>
            </a:r>
            <a:r>
              <a:rPr lang="zh-CN" altLang="en-US" sz="2800" dirty="0"/>
              <a:t>）</a:t>
            </a:r>
            <a:endParaRPr lang="en-US" altLang="zh-CN" sz="2800" dirty="0"/>
          </a:p>
        </p:txBody>
      </p:sp>
      <mc:AlternateContent xmlns:mc="http://schemas.openxmlformats.org/markup-compatibility/2006" xmlns:a14="http://schemas.microsoft.com/office/drawing/2010/main">
        <mc:Choice Requires="a14">
          <p:sp>
            <p:nvSpPr>
              <p:cNvPr id="5" name="矩形 4"/>
              <p:cNvSpPr/>
              <p:nvPr/>
            </p:nvSpPr>
            <p:spPr>
              <a:xfrm>
                <a:off x="323528" y="2132856"/>
                <a:ext cx="8280920" cy="3931397"/>
              </a:xfrm>
              <a:prstGeom prst="rect">
                <a:avLst/>
              </a:prstGeom>
            </p:spPr>
            <p:txBody>
              <a:bodyPr wrap="square">
                <a:spAutoFit/>
              </a:bodyPr>
              <a:lstStyle/>
              <a:p>
                <a:r>
                  <a:rPr lang="zh-CN" altLang="en-US" dirty="0"/>
                  <a:t>直方图的误差有很多定义，其中最常用的定义是二次求和误差</a:t>
                </a:r>
                <a:r>
                  <a:rPr lang="en-US" altLang="zh-CN" dirty="0"/>
                  <a:t>(sum squared error)</a:t>
                </a:r>
                <a:r>
                  <a:rPr lang="zh-CN" altLang="en-US" dirty="0"/>
                  <a:t>，即每个数与其估计之差的平方和：</a:t>
                </a:r>
                <a14:m>
                  <m:oMath xmlns:m="http://schemas.openxmlformats.org/officeDocument/2006/math">
                    <m:nary>
                      <m:naryPr>
                        <m:chr m:val="∑"/>
                        <m:ctrlPr>
                          <a:rPr lang="zh-CN" altLang="en-US" i="1" smtClean="0">
                            <a:latin typeface="Cambria Math"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𝒌</m:t>
                        </m:r>
                      </m:sup>
                      <m:e>
                        <m:nary>
                          <m:naryPr>
                            <m:chr m:val="∑"/>
                            <m:ctrlPr>
                              <a:rPr lang="en-US" altLang="zh-CN" i="1" smtClean="0">
                                <a:latin typeface="Cambria Math" charset="0"/>
                              </a:rPr>
                            </m:ctrlPr>
                          </m:naryPr>
                          <m:sub>
                            <m:r>
                              <m:rPr>
                                <m:brk m:alnAt="23"/>
                              </m:rPr>
                              <a:rPr lang="en-US" altLang="zh-CN" b="1" i="1" smtClean="0">
                                <a:latin typeface="Cambria Math" panose="02040503050406030204" pitchFamily="18" charset="0"/>
                              </a:rPr>
                              <m:t>𝒍</m:t>
                            </m:r>
                            <m:r>
                              <a:rPr lang="en-US" altLang="zh-CN" b="1" i="1" smtClean="0">
                                <a:latin typeface="Cambria Math" panose="02040503050406030204" pitchFamily="18" charset="0"/>
                              </a:rPr>
                              <m:t>=</m:t>
                            </m:r>
                            <m:sSub>
                              <m:sSubPr>
                                <m:ctrlPr>
                                  <a:rPr lang="en-US" altLang="zh-CN" b="1" i="1" smtClean="0">
                                    <a:latin typeface="Cambria Math"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𝒊</m:t>
                                </m:r>
                              </m:sub>
                            </m:sSub>
                          </m:sub>
                          <m:sup>
                            <m:sSub>
                              <m:sSubPr>
                                <m:ctrlPr>
                                  <a:rPr lang="en-US" altLang="zh-CN" i="1" smtClean="0">
                                    <a:latin typeface="Cambria Math" charset="0"/>
                                  </a:rPr>
                                </m:ctrlPr>
                              </m:sSubPr>
                              <m:e>
                                <m:r>
                                  <a:rPr lang="en-US" altLang="zh-CN" b="1" i="1" smtClean="0">
                                    <a:latin typeface="Cambria Math" panose="02040503050406030204" pitchFamily="18" charset="0"/>
                                  </a:rPr>
                                  <m:t>𝒋</m:t>
                                </m:r>
                              </m:e>
                              <m:sub>
                                <m:r>
                                  <m:rPr>
                                    <m:sty m:val="p"/>
                                  </m:rPr>
                                  <a:rPr lang="en-US" altLang="zh-CN" i="1">
                                    <a:latin typeface="Cambria Math" panose="02040503050406030204" pitchFamily="18" charset="0"/>
                                  </a:rPr>
                                  <m:t>i</m:t>
                                </m:r>
                                <m:r>
                                  <a:rPr lang="en-US" altLang="zh-CN" i="1">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e>
                            <m:sSup>
                              <m:sSupPr>
                                <m:ctrlPr>
                                  <a:rPr lang="en-US" altLang="zh-CN" i="1" smtClean="0">
                                    <a:latin typeface="Cambria Math" charset="0"/>
                                  </a:rPr>
                                </m:ctrlPr>
                              </m:sSupPr>
                              <m:e>
                                <m:r>
                                  <a:rPr lang="en-US" altLang="zh-CN" b="1" i="1" smtClean="0">
                                    <a:latin typeface="Cambria Math" panose="02040503050406030204" pitchFamily="18" charset="0"/>
                                  </a:rPr>
                                  <m:t>(</m:t>
                                </m:r>
                                <m:sSub>
                                  <m:sSubPr>
                                    <m:ctrlPr>
                                      <a:rPr lang="en-US" altLang="zh-CN" i="1" dirty="0">
                                        <a:latin typeface="Cambria Math" charset="0"/>
                                      </a:rPr>
                                    </m:ctrlPr>
                                  </m:sSubPr>
                                  <m:e>
                                    <m:r>
                                      <a:rPr lang="zh-CN" altLang="en-US" i="1" dirty="0">
                                        <a:latin typeface="Cambria Math" panose="02040503050406030204" pitchFamily="18" charset="0"/>
                                      </a:rPr>
                                      <m:t>𝝁</m:t>
                                    </m:r>
                                  </m:e>
                                  <m:sub>
                                    <m:r>
                                      <a:rPr lang="en-US" altLang="zh-CN" i="1" dirty="0">
                                        <a:latin typeface="Cambria Math" panose="02040503050406030204" pitchFamily="18" charset="0"/>
                                      </a:rPr>
                                      <m:t>𝒊</m:t>
                                    </m:r>
                                  </m:sub>
                                </m:sSub>
                                <m:r>
                                  <a:rPr lang="en-US" altLang="zh-CN" b="1" i="1" dirty="0" smtClean="0">
                                    <a:latin typeface="Cambria Math" panose="02040503050406030204" pitchFamily="18" charset="0"/>
                                  </a:rPr>
                                  <m:t>−</m:t>
                                </m:r>
                                <m:sSub>
                                  <m:sSubPr>
                                    <m:ctrlPr>
                                      <a:rPr lang="en-US" altLang="zh-CN" i="1" dirty="0" smtClean="0">
                                        <a:latin typeface="Cambria Math" charset="0"/>
                                      </a:rPr>
                                    </m:ctrlPr>
                                  </m:sSubPr>
                                  <m:e>
                                    <m:r>
                                      <a:rPr lang="en-US" altLang="zh-CN" b="1" i="1" dirty="0" smtClean="0">
                                        <a:latin typeface="Cambria Math" panose="02040503050406030204" pitchFamily="18" charset="0"/>
                                      </a:rPr>
                                      <m:t>𝒂</m:t>
                                    </m:r>
                                  </m:e>
                                  <m:sub>
                                    <m:r>
                                      <a:rPr lang="en-US" altLang="zh-CN" b="1" i="1" dirty="0" smtClean="0">
                                        <a:latin typeface="Cambria Math" panose="02040503050406030204" pitchFamily="18" charset="0"/>
                                      </a:rPr>
                                      <m:t>𝒍</m:t>
                                    </m:r>
                                  </m:sub>
                                </m:sSub>
                                <m: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e>
                        </m:nary>
                      </m:e>
                    </m:nary>
                  </m:oMath>
                </a14:m>
                <a:r>
                  <a:rPr lang="zh-CN" altLang="en-US" dirty="0"/>
                  <a:t>。使得二次求和误差最小的</a:t>
                </a:r>
                <a:r>
                  <a:rPr lang="en-US" altLang="zh-CN" dirty="0"/>
                  <a:t>k</a:t>
                </a:r>
                <a:r>
                  <a:rPr lang="zh-CN" altLang="en-US" dirty="0"/>
                  <a:t>个桶的划分，就是最优直方图</a:t>
                </a:r>
                <a:r>
                  <a:rPr lang="en-US" altLang="zh-CN" dirty="0"/>
                  <a:t>(V-Optimal histogram)</a:t>
                </a:r>
                <a:r>
                  <a:rPr lang="zh-CN" altLang="en-US" dirty="0"/>
                  <a:t>。试利用动态规划，设计算法求解最优直方图。</a:t>
                </a:r>
                <a:endParaRPr lang="en-US" altLang="zh-CN" dirty="0"/>
              </a:p>
              <a:p>
                <a:endParaRPr lang="en-US" altLang="zh-CN" dirty="0"/>
              </a:p>
              <a:p>
                <a:r>
                  <a:rPr lang="zh-CN" altLang="en-US" dirty="0"/>
                  <a:t>阅读：</a:t>
                </a:r>
                <a:r>
                  <a:rPr lang="en-US" altLang="zh-CN"/>
                  <a:t>http://infolab.stanford.edu/~datar/courses/cs361a/papers/vopt.pdf</a:t>
                </a:r>
                <a:endParaRPr lang="en-US" altLang="zh-CN" dirty="0"/>
              </a:p>
              <a:p>
                <a:endParaRPr lang="en-US" altLang="zh-CN" dirty="0"/>
              </a:p>
            </p:txBody>
          </p:sp>
        </mc:Choice>
        <mc:Fallback xmlns="">
          <p:sp>
            <p:nvSpPr>
              <p:cNvPr id="5" name="矩形 4"/>
              <p:cNvSpPr>
                <a:spLocks noRot="1" noChangeAspect="1" noMove="1" noResize="1" noEditPoints="1" noAdjustHandles="1" noChangeArrowheads="1" noChangeShapeType="1" noTextEdit="1"/>
              </p:cNvSpPr>
              <p:nvPr/>
            </p:nvSpPr>
            <p:spPr>
              <a:xfrm>
                <a:off x="323528" y="2132856"/>
                <a:ext cx="8280920" cy="3931397"/>
              </a:xfrm>
              <a:prstGeom prst="rect">
                <a:avLst/>
              </a:prstGeom>
              <a:blipFill>
                <a:blip r:embed="rId2"/>
                <a:stretch>
                  <a:fillRect l="-1105" t="-1240" r="-10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450074"/>
      </p:ext>
    </p:extLst>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a:solidFill>
                  <a:srgbClr val="D3192B"/>
                </a:solidFill>
              </a:rPr>
              <a:t>6.4  </a:t>
            </a:r>
            <a:r>
              <a:rPr lang="zh-CN" altLang="en-US" dirty="0">
                <a:solidFill>
                  <a:srgbClr val="D3192B"/>
                </a:solidFill>
              </a:rPr>
              <a:t>矩阵链乘法问题</a:t>
            </a:r>
            <a:endParaRPr lang="zh-CN" altLang="en-US" dirty="0"/>
          </a:p>
        </p:txBody>
      </p:sp>
      <p:sp>
        <p:nvSpPr>
          <p:cNvPr id="23555" name="内容占位符 2"/>
          <p:cNvSpPr>
            <a:spLocks noGrp="1"/>
          </p:cNvSpPr>
          <p:nvPr>
            <p:ph idx="1"/>
          </p:nvPr>
        </p:nvSpPr>
        <p:spPr>
          <a:xfrm>
            <a:off x="1161256" y="1828800"/>
            <a:ext cx="7772400" cy="4953000"/>
          </a:xfrm>
        </p:spPr>
        <p:txBody>
          <a:bodyPr/>
          <a:lstStyle/>
          <a:p>
            <a:r>
              <a:rPr lang="zh-CN" altLang="en-US" sz="2000" b="1" dirty="0">
                <a:solidFill>
                  <a:srgbClr val="FF0000"/>
                </a:solidFill>
              </a:rPr>
              <a:t>穷举法：</a:t>
            </a:r>
            <a:r>
              <a:rPr lang="zh-CN" altLang="en-US" sz="2000" b="1" dirty="0">
                <a:solidFill>
                  <a:srgbClr val="001C2A"/>
                </a:solidFill>
                <a:sym typeface="Wingdings" pitchFamily="2" charset="2"/>
              </a:rPr>
              <a:t>列举出所有可能的计算次序，并计算出每一种计算次序相应需要的数乘次数，从中找出一种数乘次数最少的计算次序。</a:t>
            </a:r>
            <a:endParaRPr lang="en-US" altLang="zh-CN" sz="2000" b="1" dirty="0">
              <a:solidFill>
                <a:srgbClr val="001C2A"/>
              </a:solidFill>
              <a:sym typeface="Wingdings" pitchFamily="2" charset="2"/>
            </a:endParaRPr>
          </a:p>
          <a:p>
            <a:endParaRPr lang="en-US" altLang="zh-CN" sz="2000" b="1" dirty="0">
              <a:solidFill>
                <a:srgbClr val="001C2A"/>
              </a:solidFill>
              <a:sym typeface="Wingdings" pitchFamily="2" charset="2"/>
            </a:endParaRPr>
          </a:p>
          <a:p>
            <a:pPr>
              <a:buClr>
                <a:schemeClr val="folHlink"/>
              </a:buClr>
              <a:buSzPct val="70000"/>
              <a:buFont typeface="Wingdings" pitchFamily="2" charset="2"/>
              <a:buChar char="Ø"/>
            </a:pPr>
            <a:r>
              <a:rPr lang="zh-CN" altLang="en-US" sz="2000" b="1" dirty="0">
                <a:solidFill>
                  <a:srgbClr val="FF0000"/>
                </a:solidFill>
                <a:sym typeface="Wingdings" pitchFamily="2" charset="2"/>
              </a:rPr>
              <a:t>复杂性分析：</a:t>
            </a:r>
            <a:endParaRPr lang="en-US" altLang="zh-CN" sz="2000" b="1" dirty="0">
              <a:solidFill>
                <a:srgbClr val="FF0000"/>
              </a:solidFill>
              <a:sym typeface="Wingdings" pitchFamily="2" charset="2"/>
            </a:endParaRPr>
          </a:p>
          <a:p>
            <a:pPr>
              <a:buClr>
                <a:schemeClr val="folHlink"/>
              </a:buClr>
              <a:buSzPct val="70000"/>
              <a:buFont typeface="Wingdings" pitchFamily="2" charset="2"/>
              <a:buNone/>
            </a:pPr>
            <a:r>
              <a:rPr lang="zh-CN" altLang="en-US" sz="2000" b="1" dirty="0">
                <a:solidFill>
                  <a:srgbClr val="001C2A"/>
                </a:solidFill>
                <a:sym typeface="Wingdings" pitchFamily="2" charset="2"/>
              </a:rPr>
              <a:t>      用</a:t>
            </a:r>
            <a:r>
              <a:rPr lang="en-US" altLang="zh-CN" sz="2000" b="1" dirty="0">
                <a:solidFill>
                  <a:srgbClr val="001C2A"/>
                </a:solidFill>
                <a:sym typeface="Wingdings" pitchFamily="2" charset="2"/>
              </a:rPr>
              <a:t>p(n)</a:t>
            </a:r>
            <a:r>
              <a:rPr lang="zh-CN" altLang="en-US" sz="2000" b="1" dirty="0">
                <a:solidFill>
                  <a:srgbClr val="001C2A"/>
                </a:solidFill>
                <a:sym typeface="Wingdings" pitchFamily="2" charset="2"/>
              </a:rPr>
              <a:t>表示</a:t>
            </a:r>
            <a:r>
              <a:rPr lang="en-US" altLang="zh-CN" sz="2000" b="1" dirty="0">
                <a:solidFill>
                  <a:srgbClr val="001C2A"/>
                </a:solidFill>
                <a:sym typeface="Wingdings" pitchFamily="2" charset="2"/>
              </a:rPr>
              <a:t>n</a:t>
            </a:r>
            <a:r>
              <a:rPr lang="zh-CN" altLang="en-US" sz="2000" b="1" dirty="0">
                <a:solidFill>
                  <a:srgbClr val="001C2A"/>
                </a:solidFill>
                <a:sym typeface="Wingdings" pitchFamily="2" charset="2"/>
              </a:rPr>
              <a:t>个矩阵链乘的穷举法计算成本，如果将</a:t>
            </a:r>
            <a:r>
              <a:rPr lang="en-US" altLang="zh-CN" sz="2000" b="1" dirty="0">
                <a:solidFill>
                  <a:srgbClr val="001C2A"/>
                </a:solidFill>
                <a:sym typeface="Wingdings" pitchFamily="2" charset="2"/>
              </a:rPr>
              <a:t>n</a:t>
            </a:r>
            <a:r>
              <a:rPr lang="zh-CN" altLang="en-US" sz="2000" b="1" dirty="0">
                <a:solidFill>
                  <a:srgbClr val="001C2A"/>
                </a:solidFill>
                <a:sym typeface="Wingdings" pitchFamily="2" charset="2"/>
              </a:rPr>
              <a:t>个矩阵从第</a:t>
            </a:r>
            <a:r>
              <a:rPr lang="en-US" altLang="zh-CN" sz="2000" b="1" dirty="0">
                <a:solidFill>
                  <a:srgbClr val="001C2A"/>
                </a:solidFill>
                <a:sym typeface="Wingdings" pitchFamily="2" charset="2"/>
              </a:rPr>
              <a:t>k</a:t>
            </a:r>
            <a:r>
              <a:rPr lang="zh-CN" altLang="en-US" sz="2000" b="1" dirty="0">
                <a:solidFill>
                  <a:srgbClr val="001C2A"/>
                </a:solidFill>
                <a:sym typeface="Wingdings" pitchFamily="2" charset="2"/>
              </a:rPr>
              <a:t>和第</a:t>
            </a:r>
            <a:r>
              <a:rPr lang="en-US" altLang="zh-CN" sz="2000" b="1" dirty="0">
                <a:solidFill>
                  <a:srgbClr val="001C2A"/>
                </a:solidFill>
                <a:sym typeface="Wingdings" pitchFamily="2" charset="2"/>
              </a:rPr>
              <a:t>k+1</a:t>
            </a:r>
            <a:r>
              <a:rPr lang="zh-CN" altLang="en-US" sz="2000" b="1" dirty="0">
                <a:solidFill>
                  <a:srgbClr val="001C2A"/>
                </a:solidFill>
                <a:sym typeface="Wingdings" pitchFamily="2" charset="2"/>
              </a:rPr>
              <a:t>处隔开，对两个子序列再分别加扩号，则可以得到下面递归式：</a:t>
            </a:r>
            <a:r>
              <a:rPr lang="en-US" altLang="zh-CN" sz="2000" dirty="0">
                <a:solidFill>
                  <a:srgbClr val="001C2A"/>
                </a:solidFill>
                <a:sym typeface="Wingdings" pitchFamily="2" charset="2"/>
              </a:rPr>
              <a:t> </a:t>
            </a:r>
          </a:p>
          <a:p>
            <a:pPr>
              <a:lnSpc>
                <a:spcPct val="150000"/>
              </a:lnSpc>
            </a:pPr>
            <a:endParaRPr lang="zh-CN" altLang="en-US" sz="2000" dirty="0">
              <a:solidFill>
                <a:srgbClr val="001C2A"/>
              </a:solidFill>
            </a:endParaRPr>
          </a:p>
        </p:txBody>
      </p:sp>
      <p:sp>
        <p:nvSpPr>
          <p:cNvPr id="23557" name="灯片编号占位符 4"/>
          <p:cNvSpPr>
            <a:spLocks noGrp="1"/>
          </p:cNvSpPr>
          <p:nvPr>
            <p:ph type="sldNum" sz="quarter" idx="12"/>
          </p:nvPr>
        </p:nvSpPr>
        <p:spPr>
          <a:noFill/>
        </p:spPr>
        <p:txBody>
          <a:bodyPr/>
          <a:lstStyle/>
          <a:p>
            <a:fld id="{F12E3191-B2B8-44EF-87BB-72A739F018EE}" type="slidenum">
              <a:rPr lang="en-US" altLang="zh-CN" smtClean="0">
                <a:ea typeface="宋体" charset="-122"/>
              </a:rPr>
              <a:pPr/>
              <a:t>12</a:t>
            </a:fld>
            <a:endParaRPr lang="en-US" altLang="zh-CN">
              <a:ea typeface="宋体" charset="-122"/>
            </a:endParaRPr>
          </a:p>
        </p:txBody>
      </p:sp>
      <p:pic>
        <p:nvPicPr>
          <p:cNvPr id="23558" name="Picture 3"/>
          <p:cNvPicPr>
            <a:picLocks noChangeAspect="1" noChangeArrowheads="1"/>
          </p:cNvPicPr>
          <p:nvPr/>
        </p:nvPicPr>
        <p:blipFill>
          <a:blip r:embed="rId2" cstate="print"/>
          <a:srcRect/>
          <a:stretch>
            <a:fillRect/>
          </a:stretch>
        </p:blipFill>
        <p:spPr bwMode="auto">
          <a:xfrm>
            <a:off x="2987824" y="4148938"/>
            <a:ext cx="5743575" cy="2160588"/>
          </a:xfrm>
          <a:prstGeom prst="rect">
            <a:avLst/>
          </a:prstGeom>
          <a:noFill/>
          <a:ln w="9525">
            <a:noFill/>
            <a:miter lim="800000"/>
            <a:headEnd/>
            <a:tailEnd/>
          </a:ln>
        </p:spPr>
      </p:pic>
      <p:sp>
        <p:nvSpPr>
          <p:cNvPr id="23559" name="TextBox 6"/>
          <p:cNvSpPr txBox="1">
            <a:spLocks noChangeArrowheads="1"/>
          </p:cNvSpPr>
          <p:nvPr/>
        </p:nvSpPr>
        <p:spPr bwMode="auto">
          <a:xfrm>
            <a:off x="1907704" y="6309526"/>
            <a:ext cx="4032250" cy="400050"/>
          </a:xfrm>
          <a:prstGeom prst="rect">
            <a:avLst/>
          </a:prstGeom>
          <a:noFill/>
          <a:ln w="9525">
            <a:noFill/>
            <a:miter lim="800000"/>
            <a:headEnd/>
            <a:tailEnd/>
          </a:ln>
        </p:spPr>
        <p:txBody>
          <a:bodyPr wrap="none">
            <a:spAutoFit/>
          </a:bodyPr>
          <a:lstStyle/>
          <a:p>
            <a:r>
              <a:rPr lang="zh-CN" altLang="en-US" sz="2000" dirty="0">
                <a:solidFill>
                  <a:srgbClr val="FF0000"/>
                </a:solidFill>
                <a:latin typeface="华文新魏" pitchFamily="2" charset="-122"/>
                <a:ea typeface="华文新魏" pitchFamily="2" charset="-122"/>
                <a:sym typeface="Wingdings" pitchFamily="2" charset="2"/>
              </a:rPr>
              <a:t>因此，穷举法不是一个有效算法。</a:t>
            </a:r>
            <a:endParaRPr lang="zh-CN" altLang="en-US" dirty="0">
              <a:solidFill>
                <a:srgbClr val="FF0000"/>
              </a:solidFill>
            </a:endParaRPr>
          </a:p>
        </p:txBody>
      </p:sp>
    </p:spTree>
    <p:extLst>
      <p:ext uri="{BB962C8B-B14F-4D97-AF65-F5344CB8AC3E}">
        <p14:creationId xmlns:p14="http://schemas.microsoft.com/office/powerpoint/2010/main" val="3132350746"/>
      </p:ext>
    </p:extLst>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dirty="0">
                <a:solidFill>
                  <a:srgbClr val="D3192B"/>
                </a:solidFill>
              </a:rPr>
              <a:t>6.4  </a:t>
            </a:r>
            <a:r>
              <a:rPr lang="zh-CN" altLang="en-US" dirty="0">
                <a:solidFill>
                  <a:srgbClr val="D3192B"/>
                </a:solidFill>
              </a:rPr>
              <a:t>矩阵链乘法问题</a:t>
            </a:r>
            <a:endParaRPr lang="zh-CN" altLang="en-US" dirty="0"/>
          </a:p>
        </p:txBody>
      </p:sp>
      <p:sp>
        <p:nvSpPr>
          <p:cNvPr id="3" name="内容占位符 2"/>
          <p:cNvSpPr>
            <a:spLocks noGrp="1"/>
          </p:cNvSpPr>
          <p:nvPr>
            <p:ph idx="1"/>
          </p:nvPr>
        </p:nvSpPr>
        <p:spPr>
          <a:xfrm>
            <a:off x="1150938" y="1844824"/>
            <a:ext cx="7772400" cy="4953000"/>
          </a:xfrm>
        </p:spPr>
        <p:txBody>
          <a:bodyPr/>
          <a:lstStyle/>
          <a:p>
            <a:pPr>
              <a:lnSpc>
                <a:spcPct val="150000"/>
              </a:lnSpc>
              <a:buFont typeface="Wingdings" pitchFamily="2" charset="2"/>
              <a:buNone/>
            </a:pPr>
            <a:r>
              <a:rPr lang="zh-CN" altLang="en-US" sz="2000" b="1" dirty="0">
                <a:solidFill>
                  <a:srgbClr val="001C2A"/>
                </a:solidFill>
                <a:sym typeface="Wingdings" pitchFamily="2" charset="2"/>
              </a:rPr>
              <a:t>用动态规划法来求解</a:t>
            </a:r>
            <a:r>
              <a:rPr lang="zh-CN" altLang="en-US" sz="2000" dirty="0">
                <a:solidFill>
                  <a:srgbClr val="001C2A"/>
                </a:solidFill>
                <a:sym typeface="Wingdings" pitchFamily="2" charset="2"/>
              </a:rPr>
              <a:t>：</a:t>
            </a:r>
            <a:endParaRPr lang="en-US" altLang="zh-CN" sz="2000" dirty="0">
              <a:solidFill>
                <a:srgbClr val="001C2A"/>
              </a:solidFill>
              <a:sym typeface="Wingdings" pitchFamily="2" charset="2"/>
            </a:endParaRPr>
          </a:p>
          <a:p>
            <a:r>
              <a:rPr lang="zh-CN" altLang="en-US" sz="2000" b="1" dirty="0">
                <a:solidFill>
                  <a:srgbClr val="FF0000"/>
                </a:solidFill>
              </a:rPr>
              <a:t>步骤</a:t>
            </a:r>
            <a:r>
              <a:rPr lang="en-US" altLang="zh-CN" sz="2000" b="1" dirty="0">
                <a:solidFill>
                  <a:srgbClr val="FF0000"/>
                </a:solidFill>
              </a:rPr>
              <a:t>1</a:t>
            </a:r>
            <a:r>
              <a:rPr lang="zh-CN" altLang="en-US" sz="2000" b="1" dirty="0">
                <a:solidFill>
                  <a:srgbClr val="FF0000"/>
                </a:solidFill>
              </a:rPr>
              <a:t>：分析最优解的结构</a:t>
            </a:r>
            <a:endParaRPr lang="en-US" altLang="zh-CN" sz="2000" b="1" dirty="0">
              <a:solidFill>
                <a:srgbClr val="FF0000"/>
              </a:solidFill>
            </a:endParaRPr>
          </a:p>
          <a:p>
            <a:pPr>
              <a:lnSpc>
                <a:spcPct val="150000"/>
              </a:lnSpc>
            </a:pPr>
            <a:endParaRPr lang="zh-CN" altLang="en-US" sz="2000" b="1" dirty="0">
              <a:solidFill>
                <a:srgbClr val="001C2A"/>
              </a:solidFill>
            </a:endParaRPr>
          </a:p>
        </p:txBody>
      </p:sp>
      <p:sp>
        <p:nvSpPr>
          <p:cNvPr id="24581" name="灯片编号占位符 4"/>
          <p:cNvSpPr>
            <a:spLocks noGrp="1"/>
          </p:cNvSpPr>
          <p:nvPr>
            <p:ph type="sldNum" sz="quarter" idx="12"/>
          </p:nvPr>
        </p:nvSpPr>
        <p:spPr>
          <a:noFill/>
        </p:spPr>
        <p:txBody>
          <a:bodyPr/>
          <a:lstStyle/>
          <a:p>
            <a:fld id="{6D597E65-56EA-4C8C-805C-F50BDBB41C02}" type="slidenum">
              <a:rPr lang="en-US" altLang="zh-CN" smtClean="0">
                <a:ea typeface="宋体" charset="-122"/>
              </a:rPr>
              <a:pPr/>
              <a:t>13</a:t>
            </a:fld>
            <a:endParaRPr lang="en-US" altLang="zh-CN">
              <a:ea typeface="宋体" charset="-122"/>
            </a:endParaRPr>
          </a:p>
        </p:txBody>
      </p:sp>
      <p:pic>
        <p:nvPicPr>
          <p:cNvPr id="24582" name="Picture 5"/>
          <p:cNvPicPr>
            <a:picLocks noChangeAspect="1" noChangeArrowheads="1"/>
          </p:cNvPicPr>
          <p:nvPr/>
        </p:nvPicPr>
        <p:blipFill>
          <a:blip r:embed="rId2" cstate="print"/>
          <a:srcRect/>
          <a:stretch>
            <a:fillRect/>
          </a:stretch>
        </p:blipFill>
        <p:spPr bwMode="auto">
          <a:xfrm>
            <a:off x="1403648" y="3068960"/>
            <a:ext cx="6884987" cy="3429000"/>
          </a:xfrm>
          <a:prstGeom prst="rect">
            <a:avLst/>
          </a:prstGeom>
          <a:noFill/>
          <a:ln w="9525">
            <a:noFill/>
            <a:miter lim="800000"/>
            <a:headEnd/>
            <a:tailEnd/>
          </a:ln>
        </p:spPr>
      </p:pic>
    </p:spTree>
    <p:extLst>
      <p:ext uri="{BB962C8B-B14F-4D97-AF65-F5344CB8AC3E}">
        <p14:creationId xmlns:p14="http://schemas.microsoft.com/office/powerpoint/2010/main" val="440889368"/>
      </p:ext>
    </p:extLst>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dirty="0">
                <a:solidFill>
                  <a:srgbClr val="D3192B"/>
                </a:solidFill>
              </a:rPr>
              <a:t>6.4  </a:t>
            </a:r>
            <a:r>
              <a:rPr lang="zh-CN" altLang="en-US" dirty="0">
                <a:solidFill>
                  <a:srgbClr val="D3192B"/>
                </a:solidFill>
              </a:rPr>
              <a:t>矩阵链乘法问题</a:t>
            </a:r>
            <a:endParaRPr lang="zh-CN" altLang="en-US" dirty="0"/>
          </a:p>
        </p:txBody>
      </p:sp>
      <p:sp>
        <p:nvSpPr>
          <p:cNvPr id="3" name="内容占位符 2"/>
          <p:cNvSpPr>
            <a:spLocks noGrp="1"/>
          </p:cNvSpPr>
          <p:nvPr>
            <p:ph idx="1"/>
          </p:nvPr>
        </p:nvSpPr>
        <p:spPr>
          <a:xfrm>
            <a:off x="1157288" y="1863725"/>
            <a:ext cx="7772400" cy="4953000"/>
          </a:xfrm>
        </p:spPr>
        <p:txBody>
          <a:bodyPr/>
          <a:lstStyle/>
          <a:p>
            <a:pPr>
              <a:lnSpc>
                <a:spcPct val="150000"/>
              </a:lnSpc>
            </a:pPr>
            <a:r>
              <a:rPr lang="zh-CN" altLang="en-US" sz="2000" b="1" dirty="0">
                <a:solidFill>
                  <a:srgbClr val="FF0000"/>
                </a:solidFill>
              </a:rPr>
              <a:t>步骤</a:t>
            </a:r>
            <a:r>
              <a:rPr lang="en-US" altLang="zh-CN" sz="2000" b="1" dirty="0">
                <a:solidFill>
                  <a:srgbClr val="FF0000"/>
                </a:solidFill>
              </a:rPr>
              <a:t>2</a:t>
            </a:r>
            <a:r>
              <a:rPr lang="zh-CN" altLang="en-US" sz="2000" b="1" dirty="0">
                <a:solidFill>
                  <a:srgbClr val="FF0000"/>
                </a:solidFill>
              </a:rPr>
              <a:t>：递归求解最优解的值</a:t>
            </a:r>
            <a:endParaRPr lang="en-US" altLang="zh-CN" sz="2000" b="1" dirty="0">
              <a:solidFill>
                <a:srgbClr val="FF0000"/>
              </a:solidFill>
            </a:endParaRPr>
          </a:p>
          <a:p>
            <a:pPr>
              <a:lnSpc>
                <a:spcPct val="150000"/>
              </a:lnSpc>
            </a:pPr>
            <a:endParaRPr lang="zh-CN" altLang="en-US" sz="2000" b="1" dirty="0">
              <a:solidFill>
                <a:srgbClr val="001C2A"/>
              </a:solidFill>
            </a:endParaRPr>
          </a:p>
        </p:txBody>
      </p:sp>
      <p:sp>
        <p:nvSpPr>
          <p:cNvPr id="25605" name="灯片编号占位符 4"/>
          <p:cNvSpPr>
            <a:spLocks noGrp="1"/>
          </p:cNvSpPr>
          <p:nvPr>
            <p:ph type="sldNum" sz="quarter" idx="12"/>
          </p:nvPr>
        </p:nvSpPr>
        <p:spPr>
          <a:noFill/>
        </p:spPr>
        <p:txBody>
          <a:bodyPr/>
          <a:lstStyle/>
          <a:p>
            <a:fld id="{9C8FF780-A750-4CDF-AB17-B97FD99FF65F}" type="slidenum">
              <a:rPr lang="en-US" altLang="zh-CN" smtClean="0">
                <a:ea typeface="宋体" charset="-122"/>
              </a:rPr>
              <a:pPr/>
              <a:t>14</a:t>
            </a:fld>
            <a:endParaRPr lang="en-US" altLang="zh-CN">
              <a:ea typeface="宋体" charset="-122"/>
            </a:endParaRPr>
          </a:p>
        </p:txBody>
      </p:sp>
      <p:sp>
        <p:nvSpPr>
          <p:cNvPr id="25606" name="矩形 5"/>
          <p:cNvSpPr>
            <a:spLocks noChangeArrowheads="1"/>
          </p:cNvSpPr>
          <p:nvPr/>
        </p:nvSpPr>
        <p:spPr bwMode="auto">
          <a:xfrm>
            <a:off x="1403648" y="2247900"/>
            <a:ext cx="7500938" cy="708025"/>
          </a:xfrm>
          <a:prstGeom prst="rect">
            <a:avLst/>
          </a:prstGeom>
          <a:noFill/>
          <a:ln w="9525">
            <a:noFill/>
            <a:miter lim="800000"/>
            <a:headEnd/>
            <a:tailEnd/>
          </a:ln>
        </p:spPr>
        <p:txBody>
          <a:bodyPr>
            <a:spAutoFit/>
          </a:bodyPr>
          <a:lstStyle/>
          <a:p>
            <a:r>
              <a:rPr lang="zh-CN" altLang="en-US" sz="2000" b="0" dirty="0">
                <a:latin typeface="华文新魏" pitchFamily="2" charset="-122"/>
                <a:ea typeface="华文新魏" pitchFamily="2" charset="-122"/>
              </a:rPr>
              <a:t>记</a:t>
            </a:r>
            <a:r>
              <a:rPr lang="en-US" altLang="zh-CN" sz="2000" b="0" dirty="0">
                <a:latin typeface="华文新魏" pitchFamily="2" charset="-122"/>
                <a:ea typeface="华文新魏" pitchFamily="2" charset="-122"/>
              </a:rPr>
              <a:t>m[</a:t>
            </a:r>
            <a:r>
              <a:rPr lang="en-US" altLang="zh-CN" sz="2000" b="0" dirty="0" err="1">
                <a:latin typeface="华文新魏" pitchFamily="2" charset="-122"/>
                <a:ea typeface="华文新魏" pitchFamily="2" charset="-122"/>
              </a:rPr>
              <a:t>i</a:t>
            </a:r>
            <a:r>
              <a:rPr lang="en-US" altLang="zh-CN" sz="2000" b="0" dirty="0">
                <a:latin typeface="华文新魏" pitchFamily="2" charset="-122"/>
                <a:ea typeface="华文新魏" pitchFamily="2" charset="-122"/>
              </a:rPr>
              <a:t>][j]</a:t>
            </a:r>
            <a:r>
              <a:rPr lang="zh-CN" altLang="en-US" sz="2000" b="0" dirty="0">
                <a:latin typeface="华文新魏" pitchFamily="2" charset="-122"/>
                <a:ea typeface="华文新魏" pitchFamily="2" charset="-122"/>
              </a:rPr>
              <a:t>为计算</a:t>
            </a:r>
            <a:r>
              <a:rPr lang="en-US" altLang="zh-CN" sz="2000" b="0" dirty="0">
                <a:latin typeface="华文新魏" pitchFamily="2" charset="-122"/>
                <a:ea typeface="华文新魏" pitchFamily="2" charset="-122"/>
              </a:rPr>
              <a:t>A[</a:t>
            </a:r>
            <a:r>
              <a:rPr lang="en-US" altLang="zh-CN" sz="2000" b="0" dirty="0" err="1">
                <a:latin typeface="华文新魏" pitchFamily="2" charset="-122"/>
                <a:ea typeface="华文新魏" pitchFamily="2" charset="-122"/>
              </a:rPr>
              <a:t>i:j</a:t>
            </a:r>
            <a:r>
              <a:rPr lang="en-US" altLang="zh-CN" sz="2000" b="0" dirty="0">
                <a:latin typeface="华文新魏" pitchFamily="2" charset="-122"/>
                <a:ea typeface="华文新魏" pitchFamily="2" charset="-122"/>
              </a:rPr>
              <a:t>]</a:t>
            </a:r>
            <a:r>
              <a:rPr lang="zh-CN" altLang="en-US" sz="2000" b="0" dirty="0">
                <a:latin typeface="华文新魏" pitchFamily="2" charset="-122"/>
                <a:ea typeface="华文新魏" pitchFamily="2" charset="-122"/>
              </a:rPr>
              <a:t>的最少乘法数，则原问题的最优值为</a:t>
            </a:r>
            <a:r>
              <a:rPr lang="en-US" altLang="zh-CN" sz="2000" b="0" dirty="0">
                <a:latin typeface="华文新魏" pitchFamily="2" charset="-122"/>
                <a:ea typeface="华文新魏" pitchFamily="2" charset="-122"/>
              </a:rPr>
              <a:t>m[1][n]</a:t>
            </a:r>
            <a:r>
              <a:rPr lang="zh-CN" altLang="en-US" sz="2000" b="0" dirty="0">
                <a:latin typeface="华文新魏" pitchFamily="2" charset="-122"/>
                <a:ea typeface="华文新魏" pitchFamily="2" charset="-122"/>
              </a:rPr>
              <a:t>，那么有</a:t>
            </a:r>
            <a:endParaRPr lang="zh-CN" altLang="en-US" sz="2000" b="0" dirty="0"/>
          </a:p>
        </p:txBody>
      </p:sp>
      <p:pic>
        <p:nvPicPr>
          <p:cNvPr id="25607" name="Picture 6"/>
          <p:cNvPicPr>
            <a:picLocks noChangeAspect="1" noChangeArrowheads="1"/>
          </p:cNvPicPr>
          <p:nvPr/>
        </p:nvPicPr>
        <p:blipFill>
          <a:blip r:embed="rId2" cstate="print"/>
          <a:srcRect/>
          <a:stretch>
            <a:fillRect/>
          </a:stretch>
        </p:blipFill>
        <p:spPr bwMode="auto">
          <a:xfrm>
            <a:off x="1475656" y="3011170"/>
            <a:ext cx="5951538" cy="1595437"/>
          </a:xfrm>
          <a:prstGeom prst="rect">
            <a:avLst/>
          </a:prstGeom>
          <a:noFill/>
          <a:ln w="9525">
            <a:noFill/>
            <a:miter lim="800000"/>
            <a:headEnd/>
            <a:tailEnd/>
          </a:ln>
        </p:spPr>
      </p:pic>
      <p:sp>
        <p:nvSpPr>
          <p:cNvPr id="25608" name="矩形 7"/>
          <p:cNvSpPr>
            <a:spLocks noChangeArrowheads="1"/>
          </p:cNvSpPr>
          <p:nvPr/>
        </p:nvSpPr>
        <p:spPr bwMode="auto">
          <a:xfrm>
            <a:off x="1143000" y="4708721"/>
            <a:ext cx="7572375" cy="7016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pPr>
            <a:r>
              <a:rPr lang="zh-CN" altLang="en-US" sz="2000" b="0" dirty="0">
                <a:latin typeface="华文新魏" pitchFamily="2" charset="-122"/>
                <a:ea typeface="华文新魏" pitchFamily="2" charset="-122"/>
              </a:rPr>
              <a:t>      </a:t>
            </a:r>
            <a:r>
              <a:rPr lang="zh-CN" altLang="en-US" sz="2000" dirty="0">
                <a:latin typeface="华文新魏" pitchFamily="2" charset="-122"/>
                <a:ea typeface="华文新魏" pitchFamily="2" charset="-122"/>
              </a:rPr>
              <a:t>取得的</a:t>
            </a:r>
            <a:r>
              <a:rPr lang="en-US" altLang="zh-CN" sz="2000" dirty="0">
                <a:latin typeface="华文新魏" pitchFamily="2" charset="-122"/>
                <a:ea typeface="华文新魏" pitchFamily="2" charset="-122"/>
              </a:rPr>
              <a:t>k</a:t>
            </a:r>
            <a:r>
              <a:rPr lang="zh-CN" altLang="en-US" sz="2000" dirty="0">
                <a:latin typeface="华文新魏" pitchFamily="2" charset="-122"/>
                <a:ea typeface="华文新魏" pitchFamily="2" charset="-122"/>
              </a:rPr>
              <a:t>为</a:t>
            </a:r>
            <a:r>
              <a:rPr lang="en-US" altLang="zh-CN" sz="2000" dirty="0">
                <a:latin typeface="华文新魏" pitchFamily="2" charset="-122"/>
                <a:ea typeface="华文新魏" pitchFamily="2" charset="-122"/>
              </a:rPr>
              <a:t>A[</a:t>
            </a:r>
            <a:r>
              <a:rPr lang="en-US" altLang="zh-CN" sz="2000" dirty="0" err="1">
                <a:latin typeface="华文新魏" pitchFamily="2" charset="-122"/>
                <a:ea typeface="华文新魏" pitchFamily="2" charset="-122"/>
              </a:rPr>
              <a:t>i:j</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最优次序中的断开位置，并记录到表</a:t>
            </a:r>
            <a:r>
              <a:rPr lang="en-US" altLang="zh-CN" sz="2000" dirty="0">
                <a:latin typeface="华文新魏" pitchFamily="2" charset="-122"/>
                <a:ea typeface="华文新魏" pitchFamily="2" charset="-122"/>
              </a:rPr>
              <a:t>s[</a:t>
            </a:r>
            <a:r>
              <a:rPr lang="en-US" altLang="zh-CN" sz="2000" dirty="0" err="1">
                <a:latin typeface="华文新魏" pitchFamily="2" charset="-122"/>
                <a:ea typeface="华文新魏" pitchFamily="2" charset="-122"/>
              </a:rPr>
              <a:t>i</a:t>
            </a:r>
            <a:r>
              <a:rPr lang="en-US" altLang="zh-CN" sz="2000" dirty="0">
                <a:latin typeface="华文新魏" pitchFamily="2" charset="-122"/>
                <a:ea typeface="华文新魏" pitchFamily="2" charset="-122"/>
              </a:rPr>
              <a:t>][j]</a:t>
            </a:r>
            <a:r>
              <a:rPr lang="zh-CN" altLang="en-US" sz="2000" dirty="0">
                <a:latin typeface="华文新魏" pitchFamily="2" charset="-122"/>
                <a:ea typeface="华文新魏" pitchFamily="2" charset="-122"/>
              </a:rPr>
              <a:t>中，即</a:t>
            </a:r>
            <a:r>
              <a:rPr lang="en-US" altLang="zh-CN" sz="2000" dirty="0">
                <a:latin typeface="华文新魏" pitchFamily="2" charset="-122"/>
                <a:ea typeface="华文新魏" pitchFamily="2" charset="-122"/>
              </a:rPr>
              <a:t>s[</a:t>
            </a:r>
            <a:r>
              <a:rPr lang="en-US" altLang="zh-CN" sz="2000" dirty="0" err="1">
                <a:latin typeface="华文新魏" pitchFamily="2" charset="-122"/>
                <a:ea typeface="华文新魏" pitchFamily="2" charset="-122"/>
              </a:rPr>
              <a:t>i</a:t>
            </a:r>
            <a:r>
              <a:rPr lang="en-US" altLang="zh-CN" sz="2000" dirty="0">
                <a:latin typeface="华文新魏" pitchFamily="2" charset="-122"/>
                <a:ea typeface="华文新魏" pitchFamily="2" charset="-122"/>
              </a:rPr>
              <a:t>][j]←k</a:t>
            </a:r>
            <a:r>
              <a:rPr lang="zh-CN" altLang="en-US" sz="2000" dirty="0">
                <a:latin typeface="华文新魏" pitchFamily="2" charset="-122"/>
                <a:ea typeface="华文新魏" pitchFamily="2" charset="-122"/>
              </a:rPr>
              <a:t>。</a:t>
            </a:r>
            <a:endParaRPr lang="en-US" altLang="zh-CN" sz="2000" dirty="0">
              <a:latin typeface="华文新魏" pitchFamily="2" charset="-122"/>
              <a:ea typeface="华文新魏" pitchFamily="2" charset="-122"/>
            </a:endParaRPr>
          </a:p>
        </p:txBody>
      </p:sp>
      <p:sp>
        <p:nvSpPr>
          <p:cNvPr id="25609" name="矩形 8"/>
          <p:cNvSpPr>
            <a:spLocks noChangeArrowheads="1"/>
          </p:cNvSpPr>
          <p:nvPr/>
        </p:nvSpPr>
        <p:spPr bwMode="auto">
          <a:xfrm>
            <a:off x="1143000" y="5602483"/>
            <a:ext cx="7643813" cy="3968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pPr>
            <a:r>
              <a:rPr lang="zh-CN" altLang="en-US" sz="2000" dirty="0">
                <a:solidFill>
                  <a:srgbClr val="FF0000"/>
                </a:solidFill>
                <a:latin typeface="华文新魏" pitchFamily="2" charset="-122"/>
                <a:ea typeface="华文新魏" pitchFamily="2" charset="-122"/>
              </a:rPr>
              <a:t>注：</a:t>
            </a:r>
            <a:r>
              <a:rPr lang="en-US" altLang="zh-CN" sz="2000" dirty="0">
                <a:latin typeface="华文新魏" pitchFamily="2" charset="-122"/>
                <a:ea typeface="华文新魏" pitchFamily="2" charset="-122"/>
              </a:rPr>
              <a:t>m[</a:t>
            </a:r>
            <a:r>
              <a:rPr lang="en-US" altLang="zh-CN" sz="2000" dirty="0" err="1">
                <a:latin typeface="华文新魏" pitchFamily="2" charset="-122"/>
                <a:ea typeface="华文新魏" pitchFamily="2" charset="-122"/>
              </a:rPr>
              <a:t>i</a:t>
            </a:r>
            <a:r>
              <a:rPr lang="en-US" altLang="zh-CN" sz="2000" dirty="0">
                <a:latin typeface="华文新魏" pitchFamily="2" charset="-122"/>
                <a:ea typeface="华文新魏" pitchFamily="2" charset="-122"/>
              </a:rPr>
              <a:t>][j]</a:t>
            </a:r>
            <a:r>
              <a:rPr lang="zh-CN" altLang="en-US" sz="2000" dirty="0">
                <a:latin typeface="华文新魏" pitchFamily="2" charset="-122"/>
                <a:ea typeface="华文新魏" pitchFamily="2" charset="-122"/>
              </a:rPr>
              <a:t>实际是子问题最优解的解值，保存下来避免重复计算。</a:t>
            </a:r>
            <a:endParaRPr lang="en-US" altLang="zh-CN" sz="2000" dirty="0">
              <a:latin typeface="华文新魏" pitchFamily="2" charset="-122"/>
              <a:ea typeface="华文新魏" pitchFamily="2" charset="-122"/>
            </a:endParaRPr>
          </a:p>
        </p:txBody>
      </p:sp>
    </p:spTree>
    <p:extLst>
      <p:ext uri="{BB962C8B-B14F-4D97-AF65-F5344CB8AC3E}">
        <p14:creationId xmlns:p14="http://schemas.microsoft.com/office/powerpoint/2010/main" val="2352471024"/>
      </p:ext>
    </p:extLst>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dirty="0">
                <a:solidFill>
                  <a:srgbClr val="D3192B"/>
                </a:solidFill>
              </a:rPr>
              <a:t>6.5  </a:t>
            </a:r>
            <a:r>
              <a:rPr lang="zh-CN" altLang="en-US" dirty="0">
                <a:solidFill>
                  <a:srgbClr val="D3192B"/>
                </a:solidFill>
              </a:rPr>
              <a:t>矩阵链乘法问题</a:t>
            </a:r>
            <a:endParaRPr lang="zh-CN" altLang="en-US" dirty="0"/>
          </a:p>
        </p:txBody>
      </p:sp>
      <p:sp>
        <p:nvSpPr>
          <p:cNvPr id="26628" name="灯片编号占位符 4"/>
          <p:cNvSpPr>
            <a:spLocks noGrp="1"/>
          </p:cNvSpPr>
          <p:nvPr>
            <p:ph type="sldNum" sz="quarter" idx="12"/>
          </p:nvPr>
        </p:nvSpPr>
        <p:spPr>
          <a:noFill/>
        </p:spPr>
        <p:txBody>
          <a:bodyPr/>
          <a:lstStyle/>
          <a:p>
            <a:fld id="{ED4DB1CF-21FA-45EE-9B1D-5A1C67F724FA}" type="slidenum">
              <a:rPr lang="en-US" altLang="zh-CN" smtClean="0">
                <a:ea typeface="宋体" charset="-122"/>
              </a:rPr>
              <a:pPr/>
              <a:t>15</a:t>
            </a:fld>
            <a:endParaRPr lang="en-US" altLang="zh-CN">
              <a:ea typeface="宋体" charset="-122"/>
            </a:endParaRPr>
          </a:p>
        </p:txBody>
      </p:sp>
      <p:pic>
        <p:nvPicPr>
          <p:cNvPr id="26629" name="Picture 2"/>
          <p:cNvPicPr>
            <a:picLocks noGrp="1" noChangeAspect="1" noChangeArrowheads="1"/>
          </p:cNvPicPr>
          <p:nvPr>
            <p:ph idx="1"/>
          </p:nvPr>
        </p:nvPicPr>
        <p:blipFill>
          <a:blip r:embed="rId2" cstate="print"/>
          <a:srcRect/>
          <a:stretch>
            <a:fillRect/>
          </a:stretch>
        </p:blipFill>
        <p:spPr>
          <a:xfrm>
            <a:off x="1259632" y="1920434"/>
            <a:ext cx="6929437" cy="3757612"/>
          </a:xfrm>
          <a:noFill/>
        </p:spPr>
      </p:pic>
      <p:sp>
        <p:nvSpPr>
          <p:cNvPr id="26630" name="矩形 6"/>
          <p:cNvSpPr>
            <a:spLocks noChangeArrowheads="1"/>
          </p:cNvSpPr>
          <p:nvPr/>
        </p:nvSpPr>
        <p:spPr bwMode="auto">
          <a:xfrm>
            <a:off x="1137996" y="5699125"/>
            <a:ext cx="7715250" cy="7016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buFont typeface="Wingdings" pitchFamily="2" charset="2"/>
              <a:buChar char="p"/>
            </a:pPr>
            <a:r>
              <a:rPr lang="zh-CN" altLang="en-US" sz="2000" dirty="0">
                <a:latin typeface="华文新魏" pitchFamily="2" charset="-122"/>
                <a:ea typeface="华文新魏" pitchFamily="2" charset="-122"/>
              </a:rPr>
              <a:t>在递归计算时，</a:t>
            </a:r>
            <a:r>
              <a:rPr lang="zh-CN" altLang="en-US" sz="2000" dirty="0">
                <a:solidFill>
                  <a:srgbClr val="FF0000"/>
                </a:solidFill>
                <a:latin typeface="华文新魏" pitchFamily="2" charset="-122"/>
                <a:ea typeface="华文新魏" pitchFamily="2" charset="-122"/>
              </a:rPr>
              <a:t>许多子问题被重复计算多次</a:t>
            </a:r>
            <a:r>
              <a:rPr lang="zh-CN" altLang="en-US" sz="2000" dirty="0">
                <a:latin typeface="华文新魏" pitchFamily="2" charset="-122"/>
                <a:ea typeface="华文新魏" pitchFamily="2" charset="-122"/>
              </a:rPr>
              <a:t>。这也是该问题可用动态规划算法求解的又一显著特征。</a:t>
            </a:r>
            <a:r>
              <a:rPr lang="en-US" altLang="zh-CN" sz="2000" dirty="0">
                <a:latin typeface="华文新魏" pitchFamily="2" charset="-122"/>
                <a:ea typeface="华文新魏" pitchFamily="2" charset="-122"/>
              </a:rPr>
              <a:t> </a:t>
            </a:r>
          </a:p>
        </p:txBody>
      </p:sp>
    </p:spTree>
    <p:extLst>
      <p:ext uri="{BB962C8B-B14F-4D97-AF65-F5344CB8AC3E}">
        <p14:creationId xmlns:p14="http://schemas.microsoft.com/office/powerpoint/2010/main" val="3993963239"/>
      </p:ext>
    </p:extLst>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en-US" altLang="zh-CN" dirty="0">
                <a:solidFill>
                  <a:srgbClr val="D3192B"/>
                </a:solidFill>
              </a:rPr>
              <a:t>6.5  </a:t>
            </a:r>
            <a:r>
              <a:rPr lang="zh-CN" altLang="en-US" dirty="0">
                <a:solidFill>
                  <a:srgbClr val="D3192B"/>
                </a:solidFill>
              </a:rPr>
              <a:t>矩阵链乘法问题</a:t>
            </a:r>
            <a:endParaRPr lang="zh-CN" altLang="en-US" dirty="0"/>
          </a:p>
        </p:txBody>
      </p:sp>
      <p:sp>
        <p:nvSpPr>
          <p:cNvPr id="3" name="内容占位符 2"/>
          <p:cNvSpPr>
            <a:spLocks noGrp="1"/>
          </p:cNvSpPr>
          <p:nvPr>
            <p:ph idx="1"/>
          </p:nvPr>
        </p:nvSpPr>
        <p:spPr>
          <a:xfrm>
            <a:off x="1186298" y="1700808"/>
            <a:ext cx="7772400" cy="5805487"/>
          </a:xfrm>
        </p:spPr>
        <p:txBody>
          <a:bodyPr/>
          <a:lstStyle/>
          <a:p>
            <a:pPr>
              <a:lnSpc>
                <a:spcPct val="150000"/>
              </a:lnSpc>
            </a:pPr>
            <a:r>
              <a:rPr lang="zh-CN" altLang="en-US" sz="2000" b="1" dirty="0">
                <a:solidFill>
                  <a:srgbClr val="FF0000"/>
                </a:solidFill>
              </a:rPr>
              <a:t>步骤</a:t>
            </a:r>
            <a:r>
              <a:rPr lang="en-US" altLang="zh-CN" sz="2000" b="1" dirty="0">
                <a:solidFill>
                  <a:srgbClr val="FF0000"/>
                </a:solidFill>
              </a:rPr>
              <a:t>3</a:t>
            </a:r>
            <a:r>
              <a:rPr lang="zh-CN" altLang="en-US" sz="2000" b="1" dirty="0">
                <a:solidFill>
                  <a:srgbClr val="FF0000"/>
                </a:solidFill>
              </a:rPr>
              <a:t>：计算最优代价，自底向上记忆化方式求解</a:t>
            </a:r>
            <a:r>
              <a:rPr lang="en-US" altLang="zh-CN" sz="2000" b="1" dirty="0">
                <a:solidFill>
                  <a:srgbClr val="FF0000"/>
                </a:solidFill>
              </a:rPr>
              <a:t>m[</a:t>
            </a:r>
            <a:r>
              <a:rPr lang="en-US" altLang="zh-CN" sz="2000" b="1" dirty="0" err="1">
                <a:solidFill>
                  <a:srgbClr val="FF0000"/>
                </a:solidFill>
              </a:rPr>
              <a:t>i</a:t>
            </a:r>
            <a:r>
              <a:rPr lang="en-US" altLang="zh-CN" sz="2000" b="1" dirty="0">
                <a:solidFill>
                  <a:srgbClr val="FF0000"/>
                </a:solidFill>
              </a:rPr>
              <a:t>][j]</a:t>
            </a:r>
          </a:p>
          <a:p>
            <a:endParaRPr lang="zh-CN" altLang="en-US" b="1" dirty="0">
              <a:solidFill>
                <a:srgbClr val="001C2A"/>
              </a:solidFill>
            </a:endParaRPr>
          </a:p>
        </p:txBody>
      </p:sp>
      <p:sp>
        <p:nvSpPr>
          <p:cNvPr id="27653" name="灯片编号占位符 4"/>
          <p:cNvSpPr>
            <a:spLocks noGrp="1"/>
          </p:cNvSpPr>
          <p:nvPr>
            <p:ph type="sldNum" sz="quarter" idx="12"/>
          </p:nvPr>
        </p:nvSpPr>
        <p:spPr>
          <a:noFill/>
        </p:spPr>
        <p:txBody>
          <a:bodyPr/>
          <a:lstStyle/>
          <a:p>
            <a:fld id="{1461F13F-F1E0-4D47-BB30-1DB3695B1FDC}" type="slidenum">
              <a:rPr lang="en-US" altLang="zh-CN" smtClean="0">
                <a:ea typeface="宋体" charset="-122"/>
              </a:rPr>
              <a:pPr/>
              <a:t>16</a:t>
            </a:fld>
            <a:endParaRPr lang="en-US" altLang="zh-CN">
              <a:ea typeface="宋体" charset="-122"/>
            </a:endParaRPr>
          </a:p>
        </p:txBody>
      </p:sp>
      <p:sp>
        <p:nvSpPr>
          <p:cNvPr id="27654" name="矩形 5"/>
          <p:cNvSpPr>
            <a:spLocks noChangeArrowheads="1"/>
          </p:cNvSpPr>
          <p:nvPr/>
        </p:nvSpPr>
        <p:spPr bwMode="auto">
          <a:xfrm>
            <a:off x="1322550" y="2044154"/>
            <a:ext cx="7572375" cy="1311275"/>
          </a:xfrm>
          <a:prstGeom prst="rect">
            <a:avLst/>
          </a:prstGeom>
          <a:noFill/>
          <a:ln w="9525">
            <a:noFill/>
            <a:miter lim="800000"/>
            <a:headEnd/>
            <a:tailEnd/>
          </a:ln>
        </p:spPr>
        <p:txBody>
          <a:bodyPr>
            <a:spAutoFit/>
          </a:bodyPr>
          <a:lstStyle/>
          <a:p>
            <a:pPr marL="177800" indent="-177800"/>
            <a:r>
              <a:rPr lang="en-US" altLang="zh-CN" sz="2000" dirty="0">
                <a:latin typeface="华文新魏" pitchFamily="2" charset="-122"/>
                <a:ea typeface="华文新魏" pitchFamily="2" charset="-122"/>
              </a:rPr>
              <a:t>-- </a:t>
            </a:r>
            <a:r>
              <a:rPr lang="zh-CN" altLang="en-US" sz="2000" dirty="0">
                <a:latin typeface="华文新魏" pitchFamily="2" charset="-122"/>
                <a:ea typeface="华文新魏" pitchFamily="2" charset="-122"/>
              </a:rPr>
              <a:t>用动态规划算法解此问题，可依据其递归式以自底向上的方式进行计算。在计算过程中，保存已解决的子问题答案。每个子问题只计算一次，而在后面需要时只要简单查一下，从而避免大量的重复计算，最终得到多项式时间的算法。</a:t>
            </a:r>
            <a:endParaRPr lang="zh-CN" altLang="en-US" sz="2000" dirty="0"/>
          </a:p>
        </p:txBody>
      </p:sp>
      <p:pic>
        <p:nvPicPr>
          <p:cNvPr id="27655" name="Picture 2"/>
          <p:cNvPicPr>
            <a:picLocks noChangeAspect="1" noChangeArrowheads="1"/>
          </p:cNvPicPr>
          <p:nvPr/>
        </p:nvPicPr>
        <p:blipFill>
          <a:blip r:embed="rId2" cstate="print"/>
          <a:srcRect/>
          <a:stretch>
            <a:fillRect/>
          </a:stretch>
        </p:blipFill>
        <p:spPr bwMode="auto">
          <a:xfrm>
            <a:off x="1326330" y="3316035"/>
            <a:ext cx="7124700" cy="3529013"/>
          </a:xfrm>
          <a:prstGeom prst="rect">
            <a:avLst/>
          </a:prstGeom>
          <a:noFill/>
          <a:ln w="9525">
            <a:noFill/>
            <a:miter lim="800000"/>
            <a:headEnd/>
            <a:tailEnd/>
          </a:ln>
        </p:spPr>
      </p:pic>
    </p:spTree>
    <p:extLst>
      <p:ext uri="{BB962C8B-B14F-4D97-AF65-F5344CB8AC3E}">
        <p14:creationId xmlns:p14="http://schemas.microsoft.com/office/powerpoint/2010/main" val="1217649339"/>
      </p:ext>
    </p:extLst>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solidFill>
                  <a:srgbClr val="D3192B"/>
                </a:solidFill>
              </a:rPr>
              <a:t>6.5  </a:t>
            </a:r>
            <a:r>
              <a:rPr lang="zh-CN" altLang="en-US" dirty="0">
                <a:solidFill>
                  <a:srgbClr val="D3192B"/>
                </a:solidFill>
              </a:rPr>
              <a:t>矩阵链乘法问题</a:t>
            </a:r>
            <a:endParaRPr lang="zh-CN" altLang="en-US" dirty="0"/>
          </a:p>
        </p:txBody>
      </p:sp>
      <p:sp>
        <p:nvSpPr>
          <p:cNvPr id="28676" name="灯片编号占位符 4"/>
          <p:cNvSpPr>
            <a:spLocks noGrp="1"/>
          </p:cNvSpPr>
          <p:nvPr>
            <p:ph type="sldNum" sz="quarter" idx="12"/>
          </p:nvPr>
        </p:nvSpPr>
        <p:spPr>
          <a:noFill/>
        </p:spPr>
        <p:txBody>
          <a:bodyPr/>
          <a:lstStyle/>
          <a:p>
            <a:fld id="{B7ABA499-536B-40C4-A084-D6F6F11F2CDA}" type="slidenum">
              <a:rPr lang="en-US" altLang="zh-CN" smtClean="0">
                <a:ea typeface="宋体" charset="-122"/>
              </a:rPr>
              <a:pPr/>
              <a:t>17</a:t>
            </a:fld>
            <a:endParaRPr lang="en-US" altLang="zh-CN">
              <a:ea typeface="宋体" charset="-122"/>
            </a:endParaRPr>
          </a:p>
        </p:txBody>
      </p:sp>
      <p:sp>
        <p:nvSpPr>
          <p:cNvPr id="28677" name="矩形 5"/>
          <p:cNvSpPr>
            <a:spLocks noChangeArrowheads="1"/>
          </p:cNvSpPr>
          <p:nvPr/>
        </p:nvSpPr>
        <p:spPr bwMode="auto">
          <a:xfrm>
            <a:off x="1142999" y="1896813"/>
            <a:ext cx="7500937" cy="3540125"/>
          </a:xfrm>
          <a:prstGeom prst="rect">
            <a:avLst/>
          </a:prstGeom>
          <a:noFill/>
          <a:ln w="9525">
            <a:noFill/>
            <a:miter lim="800000"/>
            <a:headEnd/>
            <a:tailEnd/>
          </a:ln>
        </p:spPr>
        <p:txBody>
          <a:bodyPr>
            <a:spAutoFit/>
          </a:bodyPr>
          <a:lstStyle/>
          <a:p>
            <a:r>
              <a:rPr lang="en-US" altLang="zh-CN" sz="1600" dirty="0">
                <a:latin typeface="宋体" charset="-122"/>
              </a:rPr>
              <a:t>void </a:t>
            </a:r>
            <a:r>
              <a:rPr lang="en-US" altLang="zh-CN" sz="1600" dirty="0" err="1">
                <a:latin typeface="宋体" charset="-122"/>
              </a:rPr>
              <a:t>MatrixChain</a:t>
            </a:r>
            <a:r>
              <a:rPr lang="en-US" altLang="zh-CN" sz="1600" dirty="0">
                <a:latin typeface="宋体" charset="-122"/>
              </a:rPr>
              <a:t>(</a:t>
            </a:r>
            <a:r>
              <a:rPr lang="en-US" altLang="zh-CN" sz="1600" dirty="0" err="1">
                <a:latin typeface="宋体" charset="-122"/>
              </a:rPr>
              <a:t>int</a:t>
            </a:r>
            <a:r>
              <a:rPr lang="en-US" altLang="zh-CN" sz="1600" dirty="0">
                <a:latin typeface="宋体" charset="-122"/>
              </a:rPr>
              <a:t> *p</a:t>
            </a:r>
            <a:r>
              <a:rPr lang="zh-CN" altLang="en-US" sz="1600" dirty="0">
                <a:latin typeface="宋体" charset="-122"/>
              </a:rPr>
              <a:t>，</a:t>
            </a:r>
            <a:r>
              <a:rPr lang="en-US" altLang="zh-CN" sz="1600" dirty="0" err="1">
                <a:latin typeface="宋体" charset="-122"/>
              </a:rPr>
              <a:t>int</a:t>
            </a:r>
            <a:r>
              <a:rPr lang="en-US" altLang="zh-CN" sz="1600" dirty="0">
                <a:latin typeface="宋体" charset="-122"/>
              </a:rPr>
              <a:t> n</a:t>
            </a:r>
            <a:r>
              <a:rPr lang="zh-CN" altLang="en-US" sz="1600" dirty="0">
                <a:latin typeface="宋体" charset="-122"/>
              </a:rPr>
              <a:t>，</a:t>
            </a:r>
            <a:r>
              <a:rPr lang="en-US" altLang="zh-CN" sz="1600" dirty="0" err="1">
                <a:latin typeface="宋体" charset="-122"/>
              </a:rPr>
              <a:t>int</a:t>
            </a:r>
            <a:r>
              <a:rPr lang="en-US" altLang="zh-CN" sz="1600" dirty="0">
                <a:latin typeface="宋体" charset="-122"/>
              </a:rPr>
              <a:t> **m</a:t>
            </a:r>
            <a:r>
              <a:rPr lang="zh-CN" altLang="en-US" sz="1600" dirty="0">
                <a:latin typeface="宋体" charset="-122"/>
              </a:rPr>
              <a:t>，</a:t>
            </a:r>
            <a:r>
              <a:rPr lang="en-US" altLang="zh-CN" sz="1600" dirty="0" err="1">
                <a:latin typeface="宋体" charset="-122"/>
              </a:rPr>
              <a:t>int</a:t>
            </a:r>
            <a:r>
              <a:rPr lang="en-US" altLang="zh-CN" sz="1600" dirty="0">
                <a:latin typeface="宋体" charset="-122"/>
              </a:rPr>
              <a:t> **s)</a:t>
            </a:r>
          </a:p>
          <a:p>
            <a:r>
              <a:rPr lang="en-US" altLang="zh-CN" sz="1600" dirty="0">
                <a:latin typeface="宋体" charset="-122"/>
              </a:rPr>
              <a:t>{</a:t>
            </a:r>
          </a:p>
          <a:p>
            <a:r>
              <a:rPr lang="en-US" altLang="zh-CN" sz="1600" dirty="0">
                <a:latin typeface="宋体" charset="-122"/>
              </a:rPr>
              <a:t>      for (</a:t>
            </a:r>
            <a:r>
              <a:rPr lang="en-US" altLang="zh-CN" sz="1600" dirty="0" err="1">
                <a:latin typeface="宋体" charset="-122"/>
              </a:rPr>
              <a:t>int</a:t>
            </a:r>
            <a:r>
              <a:rPr lang="en-US" altLang="zh-CN" sz="1600" dirty="0">
                <a:latin typeface="宋体" charset="-122"/>
              </a:rPr>
              <a:t> </a:t>
            </a:r>
            <a:r>
              <a:rPr lang="en-US" altLang="zh-CN" sz="1600" dirty="0" err="1">
                <a:latin typeface="宋体" charset="-122"/>
              </a:rPr>
              <a:t>i</a:t>
            </a:r>
            <a:r>
              <a:rPr lang="en-US" altLang="zh-CN" sz="1600" dirty="0">
                <a:latin typeface="宋体" charset="-122"/>
              </a:rPr>
              <a:t> = 1; </a:t>
            </a:r>
            <a:r>
              <a:rPr lang="en-US" altLang="zh-CN" sz="1600" dirty="0" err="1">
                <a:latin typeface="宋体" charset="-122"/>
              </a:rPr>
              <a:t>i</a:t>
            </a:r>
            <a:r>
              <a:rPr lang="en-US" altLang="zh-CN" sz="1600" dirty="0">
                <a:latin typeface="宋体" charset="-122"/>
              </a:rPr>
              <a:t> &lt;= n; </a:t>
            </a:r>
            <a:r>
              <a:rPr lang="en-US" altLang="zh-CN" sz="1600" dirty="0" err="1">
                <a:latin typeface="宋体" charset="-122"/>
              </a:rPr>
              <a:t>i</a:t>
            </a:r>
            <a:r>
              <a:rPr lang="en-US" altLang="zh-CN" sz="1600" dirty="0">
                <a:latin typeface="宋体" charset="-122"/>
              </a:rPr>
              <a:t>++) m[</a:t>
            </a:r>
            <a:r>
              <a:rPr lang="en-US" altLang="zh-CN" sz="1600" dirty="0" err="1">
                <a:latin typeface="宋体" charset="-122"/>
              </a:rPr>
              <a:t>i</a:t>
            </a:r>
            <a:r>
              <a:rPr lang="en-US" altLang="zh-CN" sz="1600" dirty="0">
                <a:latin typeface="宋体" charset="-122"/>
              </a:rPr>
              <a:t>][</a:t>
            </a:r>
            <a:r>
              <a:rPr lang="en-US" altLang="zh-CN" sz="1600" dirty="0" err="1">
                <a:latin typeface="宋体" charset="-122"/>
              </a:rPr>
              <a:t>i</a:t>
            </a:r>
            <a:r>
              <a:rPr lang="en-US" altLang="zh-CN" sz="1600" dirty="0">
                <a:latin typeface="宋体" charset="-122"/>
              </a:rPr>
              <a:t>] = 0;</a:t>
            </a:r>
          </a:p>
          <a:p>
            <a:r>
              <a:rPr lang="en-US" altLang="zh-CN" sz="1600" dirty="0">
                <a:latin typeface="宋体" charset="-122"/>
              </a:rPr>
              <a:t>      for (</a:t>
            </a:r>
            <a:r>
              <a:rPr lang="en-US" altLang="zh-CN" sz="1600" dirty="0" err="1">
                <a:latin typeface="宋体" charset="-122"/>
              </a:rPr>
              <a:t>int</a:t>
            </a:r>
            <a:r>
              <a:rPr lang="en-US" altLang="zh-CN" sz="1600" dirty="0">
                <a:latin typeface="宋体" charset="-122"/>
              </a:rPr>
              <a:t> r = 2; r &lt;= n; r++)</a:t>
            </a:r>
          </a:p>
          <a:p>
            <a:r>
              <a:rPr lang="en-US" altLang="zh-CN" sz="1600" dirty="0">
                <a:latin typeface="宋体" charset="-122"/>
              </a:rPr>
              <a:t>        for (</a:t>
            </a:r>
            <a:r>
              <a:rPr lang="en-US" altLang="zh-CN" sz="1600" dirty="0" err="1">
                <a:latin typeface="宋体" charset="-122"/>
              </a:rPr>
              <a:t>int</a:t>
            </a:r>
            <a:r>
              <a:rPr lang="en-US" altLang="zh-CN" sz="1600" dirty="0">
                <a:latin typeface="宋体" charset="-122"/>
              </a:rPr>
              <a:t> </a:t>
            </a:r>
            <a:r>
              <a:rPr lang="en-US" altLang="zh-CN" sz="1600" dirty="0" err="1">
                <a:latin typeface="宋体" charset="-122"/>
              </a:rPr>
              <a:t>i</a:t>
            </a:r>
            <a:r>
              <a:rPr lang="en-US" altLang="zh-CN" sz="1600" dirty="0">
                <a:latin typeface="宋体" charset="-122"/>
              </a:rPr>
              <a:t> = 1; </a:t>
            </a:r>
            <a:r>
              <a:rPr lang="en-US" altLang="zh-CN" sz="1600" dirty="0" err="1">
                <a:latin typeface="宋体" charset="-122"/>
              </a:rPr>
              <a:t>i</a:t>
            </a:r>
            <a:r>
              <a:rPr lang="en-US" altLang="zh-CN" sz="1600" dirty="0">
                <a:latin typeface="宋体" charset="-122"/>
              </a:rPr>
              <a:t> &lt;= n - r+1; </a:t>
            </a:r>
            <a:r>
              <a:rPr lang="en-US" altLang="zh-CN" sz="1600" dirty="0" err="1">
                <a:latin typeface="宋体" charset="-122"/>
              </a:rPr>
              <a:t>i</a:t>
            </a:r>
            <a:r>
              <a:rPr lang="en-US" altLang="zh-CN" sz="1600" dirty="0">
                <a:latin typeface="宋体" charset="-122"/>
              </a:rPr>
              <a:t>++) {</a:t>
            </a:r>
          </a:p>
          <a:p>
            <a:r>
              <a:rPr lang="en-US" altLang="zh-CN" sz="1600" dirty="0">
                <a:latin typeface="宋体" charset="-122"/>
              </a:rPr>
              <a:t>            </a:t>
            </a:r>
            <a:r>
              <a:rPr lang="en-US" altLang="zh-CN" sz="1600" dirty="0" err="1">
                <a:latin typeface="宋体" charset="-122"/>
              </a:rPr>
              <a:t>int</a:t>
            </a:r>
            <a:r>
              <a:rPr lang="en-US" altLang="zh-CN" sz="1600" dirty="0">
                <a:latin typeface="宋体" charset="-122"/>
              </a:rPr>
              <a:t> j=i+r-1;</a:t>
            </a:r>
          </a:p>
          <a:p>
            <a:r>
              <a:rPr lang="en-US" altLang="zh-CN" sz="1600" dirty="0">
                <a:latin typeface="宋体" charset="-122"/>
              </a:rPr>
              <a:t>            m[</a:t>
            </a:r>
            <a:r>
              <a:rPr lang="en-US" altLang="zh-CN" sz="1600" dirty="0" err="1">
                <a:latin typeface="宋体" charset="-122"/>
              </a:rPr>
              <a:t>i</a:t>
            </a:r>
            <a:r>
              <a:rPr lang="en-US" altLang="zh-CN" sz="1600" dirty="0">
                <a:latin typeface="宋体" charset="-122"/>
              </a:rPr>
              <a:t>][j] = m[i+1][j]+ p[i-1]*p[</a:t>
            </a:r>
            <a:r>
              <a:rPr lang="en-US" altLang="zh-CN" sz="1600" dirty="0" err="1">
                <a:latin typeface="宋体" charset="-122"/>
              </a:rPr>
              <a:t>i</a:t>
            </a:r>
            <a:r>
              <a:rPr lang="en-US" altLang="zh-CN" sz="1600" dirty="0">
                <a:latin typeface="宋体" charset="-122"/>
              </a:rPr>
              <a:t>]*p[j];</a:t>
            </a:r>
          </a:p>
          <a:p>
            <a:r>
              <a:rPr lang="en-US" altLang="zh-CN" sz="1600" dirty="0">
                <a:latin typeface="宋体" charset="-122"/>
              </a:rPr>
              <a:t>            s[</a:t>
            </a:r>
            <a:r>
              <a:rPr lang="en-US" altLang="zh-CN" sz="1600" dirty="0" err="1">
                <a:latin typeface="宋体" charset="-122"/>
              </a:rPr>
              <a:t>i</a:t>
            </a:r>
            <a:r>
              <a:rPr lang="en-US" altLang="zh-CN" sz="1600" dirty="0">
                <a:latin typeface="宋体" charset="-122"/>
              </a:rPr>
              <a:t>][j] = </a:t>
            </a:r>
            <a:r>
              <a:rPr lang="en-US" altLang="zh-CN" sz="1600" dirty="0" err="1">
                <a:latin typeface="宋体" charset="-122"/>
              </a:rPr>
              <a:t>i</a:t>
            </a:r>
            <a:r>
              <a:rPr lang="en-US" altLang="zh-CN" sz="1600" dirty="0">
                <a:latin typeface="宋体" charset="-122"/>
              </a:rPr>
              <a:t>;</a:t>
            </a:r>
          </a:p>
          <a:p>
            <a:r>
              <a:rPr lang="en-US" altLang="zh-CN" sz="1600" dirty="0">
                <a:latin typeface="宋体" charset="-122"/>
              </a:rPr>
              <a:t>            for (</a:t>
            </a:r>
            <a:r>
              <a:rPr lang="en-US" altLang="zh-CN" sz="1600" dirty="0" err="1">
                <a:latin typeface="宋体" charset="-122"/>
              </a:rPr>
              <a:t>int</a:t>
            </a:r>
            <a:r>
              <a:rPr lang="en-US" altLang="zh-CN" sz="1600" dirty="0">
                <a:latin typeface="宋体" charset="-122"/>
              </a:rPr>
              <a:t> k = i+1; k &lt; j; k++) {</a:t>
            </a:r>
          </a:p>
          <a:p>
            <a:r>
              <a:rPr lang="en-US" altLang="zh-CN" sz="1600" dirty="0">
                <a:latin typeface="宋体" charset="-122"/>
              </a:rPr>
              <a:t>               </a:t>
            </a:r>
            <a:r>
              <a:rPr lang="en-US" altLang="zh-CN" sz="1600" dirty="0" err="1">
                <a:latin typeface="宋体" charset="-122"/>
              </a:rPr>
              <a:t>int</a:t>
            </a:r>
            <a:r>
              <a:rPr lang="en-US" altLang="zh-CN" sz="1600" dirty="0">
                <a:latin typeface="宋体" charset="-122"/>
              </a:rPr>
              <a:t> t = m[</a:t>
            </a:r>
            <a:r>
              <a:rPr lang="en-US" altLang="zh-CN" sz="1600" dirty="0" err="1">
                <a:latin typeface="宋体" charset="-122"/>
              </a:rPr>
              <a:t>i</a:t>
            </a:r>
            <a:r>
              <a:rPr lang="en-US" altLang="zh-CN" sz="1600" dirty="0">
                <a:latin typeface="宋体" charset="-122"/>
              </a:rPr>
              <a:t>][k] + m[k+1][j] + p[i-1]*p[k]*p[j];</a:t>
            </a:r>
          </a:p>
          <a:p>
            <a:r>
              <a:rPr lang="en-US" altLang="zh-CN" sz="1600" dirty="0">
                <a:latin typeface="宋体" charset="-122"/>
              </a:rPr>
              <a:t>               if (t &lt; m[</a:t>
            </a:r>
            <a:r>
              <a:rPr lang="en-US" altLang="zh-CN" sz="1600" dirty="0" err="1">
                <a:latin typeface="宋体" charset="-122"/>
              </a:rPr>
              <a:t>i</a:t>
            </a:r>
            <a:r>
              <a:rPr lang="en-US" altLang="zh-CN" sz="1600" dirty="0">
                <a:latin typeface="宋体" charset="-122"/>
              </a:rPr>
              <a:t>][j]) { m[</a:t>
            </a:r>
            <a:r>
              <a:rPr lang="en-US" altLang="zh-CN" sz="1600" dirty="0" err="1">
                <a:latin typeface="宋体" charset="-122"/>
              </a:rPr>
              <a:t>i</a:t>
            </a:r>
            <a:r>
              <a:rPr lang="en-US" altLang="zh-CN" sz="1600" dirty="0">
                <a:latin typeface="宋体" charset="-122"/>
              </a:rPr>
              <a:t>][j] = t; s[</a:t>
            </a:r>
            <a:r>
              <a:rPr lang="en-US" altLang="zh-CN" sz="1600" dirty="0" err="1">
                <a:latin typeface="宋体" charset="-122"/>
              </a:rPr>
              <a:t>i</a:t>
            </a:r>
            <a:r>
              <a:rPr lang="en-US" altLang="zh-CN" sz="1600" dirty="0">
                <a:latin typeface="宋体" charset="-122"/>
              </a:rPr>
              <a:t>][j] = k;}</a:t>
            </a:r>
          </a:p>
          <a:p>
            <a:r>
              <a:rPr lang="en-US" altLang="zh-CN" sz="1600" dirty="0">
                <a:latin typeface="宋体" charset="-122"/>
              </a:rPr>
              <a:t>           }</a:t>
            </a:r>
          </a:p>
          <a:p>
            <a:r>
              <a:rPr lang="en-US" altLang="zh-CN" sz="1600" dirty="0">
                <a:latin typeface="宋体" charset="-122"/>
              </a:rPr>
              <a:t>        }</a:t>
            </a:r>
          </a:p>
          <a:p>
            <a:r>
              <a:rPr lang="en-US" altLang="zh-CN" sz="1600" dirty="0">
                <a:latin typeface="宋体" charset="-122"/>
              </a:rPr>
              <a:t>}</a:t>
            </a:r>
          </a:p>
        </p:txBody>
      </p:sp>
      <p:sp>
        <p:nvSpPr>
          <p:cNvPr id="7" name="Text Box 30"/>
          <p:cNvSpPr txBox="1">
            <a:spLocks noChangeArrowheads="1"/>
          </p:cNvSpPr>
          <p:nvPr/>
        </p:nvSpPr>
        <p:spPr bwMode="auto">
          <a:xfrm>
            <a:off x="1142999" y="5517232"/>
            <a:ext cx="7643813" cy="1235075"/>
          </a:xfrm>
          <a:prstGeom prst="rect">
            <a:avLst/>
          </a:prstGeom>
          <a:solidFill>
            <a:schemeClr val="accent1">
              <a:lumMod val="40000"/>
              <a:lumOff val="60000"/>
            </a:schemeClr>
          </a:solidFill>
          <a:ln w="50800">
            <a:solidFill>
              <a:srgbClr val="FF6600"/>
            </a:solidFill>
            <a:miter lim="800000"/>
            <a:headEnd/>
            <a:tailEnd/>
          </a:ln>
        </p:spPr>
        <p:txBody>
          <a:bodyPr>
            <a:spAutoFit/>
          </a:bodyPr>
          <a:lstStyle/>
          <a:p>
            <a:pPr>
              <a:lnSpc>
                <a:spcPct val="120000"/>
              </a:lnSpc>
              <a:defRPr/>
            </a:pPr>
            <a:r>
              <a:rPr lang="zh-CN" altLang="en-US" sz="1600" b="0" dirty="0">
                <a:solidFill>
                  <a:srgbClr val="FF0000"/>
                </a:solidFill>
                <a:latin typeface="Verdana" pitchFamily="34" charset="0"/>
                <a:ea typeface="黑体" pitchFamily="2" charset="-122"/>
              </a:rPr>
              <a:t>算法复杂度分析：</a:t>
            </a:r>
          </a:p>
          <a:p>
            <a:pPr>
              <a:lnSpc>
                <a:spcPct val="120000"/>
              </a:lnSpc>
              <a:defRPr/>
            </a:pPr>
            <a:r>
              <a:rPr lang="zh-CN" altLang="en-US" sz="1600" b="0" dirty="0">
                <a:latin typeface="+mn-ea"/>
                <a:ea typeface="+mn-ea"/>
              </a:rPr>
              <a:t>算法</a:t>
            </a:r>
            <a:r>
              <a:rPr lang="en-US" altLang="zh-CN" sz="1600" b="0" dirty="0" err="1">
                <a:latin typeface="+mn-ea"/>
                <a:ea typeface="+mn-ea"/>
              </a:rPr>
              <a:t>matrixChain</a:t>
            </a:r>
            <a:r>
              <a:rPr lang="zh-CN" altLang="en-US" sz="1600" b="0" dirty="0">
                <a:latin typeface="+mn-ea"/>
                <a:ea typeface="+mn-ea"/>
              </a:rPr>
              <a:t>的主要计算量取决于算法中对</a:t>
            </a:r>
            <a:r>
              <a:rPr lang="en-US" altLang="zh-CN" sz="1600" b="0" dirty="0">
                <a:latin typeface="+mn-ea"/>
                <a:ea typeface="+mn-ea"/>
              </a:rPr>
              <a:t>r</a:t>
            </a:r>
            <a:r>
              <a:rPr lang="zh-CN" altLang="en-US" sz="1600" b="0" dirty="0">
                <a:latin typeface="+mn-ea"/>
                <a:ea typeface="+mn-ea"/>
              </a:rPr>
              <a:t>，</a:t>
            </a:r>
            <a:r>
              <a:rPr lang="en-US" altLang="zh-CN" sz="1600" b="0" dirty="0" err="1">
                <a:latin typeface="+mn-ea"/>
                <a:ea typeface="+mn-ea"/>
              </a:rPr>
              <a:t>i</a:t>
            </a:r>
            <a:r>
              <a:rPr lang="zh-CN" altLang="en-US" sz="1600" b="0" dirty="0">
                <a:latin typeface="+mn-ea"/>
                <a:ea typeface="+mn-ea"/>
              </a:rPr>
              <a:t>和</a:t>
            </a:r>
            <a:r>
              <a:rPr lang="en-US" altLang="zh-CN" sz="1600" b="0" dirty="0">
                <a:latin typeface="+mn-ea"/>
                <a:ea typeface="+mn-ea"/>
              </a:rPr>
              <a:t>k</a:t>
            </a:r>
            <a:r>
              <a:rPr lang="zh-CN" altLang="en-US" sz="1600" b="0" dirty="0">
                <a:latin typeface="+mn-ea"/>
                <a:ea typeface="+mn-ea"/>
              </a:rPr>
              <a:t>的</a:t>
            </a:r>
            <a:r>
              <a:rPr lang="en-US" altLang="zh-CN" sz="1600" b="0" dirty="0">
                <a:latin typeface="+mn-ea"/>
                <a:ea typeface="+mn-ea"/>
              </a:rPr>
              <a:t>3</a:t>
            </a:r>
            <a:r>
              <a:rPr lang="zh-CN" altLang="en-US" sz="1600" b="0" dirty="0">
                <a:latin typeface="+mn-ea"/>
                <a:ea typeface="+mn-ea"/>
              </a:rPr>
              <a:t>重循环。循环体内的计算量为</a:t>
            </a:r>
            <a:r>
              <a:rPr lang="en-US" altLang="zh-CN" sz="1600" b="0" dirty="0">
                <a:latin typeface="+mn-ea"/>
                <a:ea typeface="+mn-ea"/>
              </a:rPr>
              <a:t>O(1)</a:t>
            </a:r>
            <a:r>
              <a:rPr lang="zh-CN" altLang="en-US" sz="1600" b="0" dirty="0">
                <a:latin typeface="+mn-ea"/>
                <a:ea typeface="+mn-ea"/>
              </a:rPr>
              <a:t>，而</a:t>
            </a:r>
            <a:r>
              <a:rPr lang="en-US" altLang="zh-CN" sz="1600" b="0" dirty="0">
                <a:latin typeface="+mn-ea"/>
                <a:ea typeface="+mn-ea"/>
              </a:rPr>
              <a:t>3</a:t>
            </a:r>
            <a:r>
              <a:rPr lang="zh-CN" altLang="en-US" sz="1600" b="0" dirty="0">
                <a:latin typeface="+mn-ea"/>
                <a:ea typeface="+mn-ea"/>
              </a:rPr>
              <a:t>重循环的总次数为</a:t>
            </a:r>
            <a:r>
              <a:rPr lang="en-US" altLang="zh-CN" sz="1600" b="0" dirty="0">
                <a:latin typeface="+mn-ea"/>
                <a:ea typeface="+mn-ea"/>
              </a:rPr>
              <a:t>O(n</a:t>
            </a:r>
            <a:r>
              <a:rPr lang="en-US" altLang="zh-CN" sz="1600" b="0" baseline="30000" dirty="0">
                <a:latin typeface="+mn-ea"/>
                <a:ea typeface="+mn-ea"/>
              </a:rPr>
              <a:t>3</a:t>
            </a:r>
            <a:r>
              <a:rPr lang="en-US" altLang="zh-CN" sz="1600" b="0" dirty="0">
                <a:latin typeface="+mn-ea"/>
                <a:ea typeface="+mn-ea"/>
              </a:rPr>
              <a:t>)</a:t>
            </a:r>
            <a:r>
              <a:rPr lang="zh-CN" altLang="en-US" sz="1600" b="0" dirty="0">
                <a:latin typeface="+mn-ea"/>
                <a:ea typeface="+mn-ea"/>
              </a:rPr>
              <a:t>。因此算法的计算时间上界为</a:t>
            </a:r>
            <a:r>
              <a:rPr lang="en-US" altLang="zh-CN" sz="1600" b="0" dirty="0">
                <a:latin typeface="+mn-ea"/>
                <a:ea typeface="+mn-ea"/>
              </a:rPr>
              <a:t>O(n</a:t>
            </a:r>
            <a:r>
              <a:rPr lang="en-US" altLang="zh-CN" sz="1600" b="0" baseline="30000" dirty="0">
                <a:latin typeface="+mn-ea"/>
                <a:ea typeface="+mn-ea"/>
              </a:rPr>
              <a:t>3</a:t>
            </a:r>
            <a:r>
              <a:rPr lang="en-US" altLang="zh-CN" sz="1600" b="0" dirty="0">
                <a:latin typeface="+mn-ea"/>
                <a:ea typeface="+mn-ea"/>
              </a:rPr>
              <a:t>)</a:t>
            </a:r>
            <a:r>
              <a:rPr lang="zh-CN" altLang="en-US" sz="1600" b="0" dirty="0">
                <a:latin typeface="+mn-ea"/>
                <a:ea typeface="+mn-ea"/>
              </a:rPr>
              <a:t>。算法所占用的空间显然为</a:t>
            </a:r>
            <a:r>
              <a:rPr lang="en-US" altLang="zh-CN" sz="1600" b="0" dirty="0">
                <a:latin typeface="+mn-ea"/>
                <a:ea typeface="+mn-ea"/>
              </a:rPr>
              <a:t>O(n</a:t>
            </a:r>
            <a:r>
              <a:rPr lang="en-US" altLang="zh-CN" sz="1600" b="0" baseline="30000" dirty="0">
                <a:latin typeface="+mn-ea"/>
                <a:ea typeface="+mn-ea"/>
              </a:rPr>
              <a:t>2</a:t>
            </a:r>
            <a:r>
              <a:rPr lang="en-US" altLang="zh-CN" sz="1600" b="0" dirty="0">
                <a:latin typeface="+mn-ea"/>
                <a:ea typeface="+mn-ea"/>
              </a:rPr>
              <a:t>)</a:t>
            </a:r>
            <a:r>
              <a:rPr lang="zh-CN" altLang="en-US" sz="1600" b="0" dirty="0">
                <a:latin typeface="+mn-ea"/>
                <a:ea typeface="+mn-ea"/>
              </a:rPr>
              <a:t>。</a:t>
            </a:r>
            <a:endParaRPr lang="en-US" altLang="zh-CN" sz="1600" b="0" dirty="0">
              <a:latin typeface="+mn-ea"/>
              <a:ea typeface="+mn-ea"/>
            </a:endParaRPr>
          </a:p>
        </p:txBody>
      </p:sp>
    </p:spTree>
    <p:extLst>
      <p:ext uri="{BB962C8B-B14F-4D97-AF65-F5344CB8AC3E}">
        <p14:creationId xmlns:p14="http://schemas.microsoft.com/office/powerpoint/2010/main" val="354764001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dirty="0">
                <a:solidFill>
                  <a:srgbClr val="D3192B"/>
                </a:solidFill>
              </a:rPr>
              <a:t>6.5  </a:t>
            </a:r>
            <a:r>
              <a:rPr lang="zh-CN" altLang="en-US" dirty="0">
                <a:solidFill>
                  <a:srgbClr val="D3192B"/>
                </a:solidFill>
              </a:rPr>
              <a:t>矩阵链乘法问题</a:t>
            </a:r>
            <a:endParaRPr lang="zh-CN" altLang="en-US" dirty="0"/>
          </a:p>
        </p:txBody>
      </p:sp>
      <p:sp>
        <p:nvSpPr>
          <p:cNvPr id="3" name="内容占位符 2"/>
          <p:cNvSpPr>
            <a:spLocks noGrp="1"/>
          </p:cNvSpPr>
          <p:nvPr>
            <p:ph idx="1"/>
          </p:nvPr>
        </p:nvSpPr>
        <p:spPr>
          <a:xfrm>
            <a:off x="1171575" y="1761971"/>
            <a:ext cx="7772400" cy="4953000"/>
          </a:xfrm>
        </p:spPr>
        <p:txBody>
          <a:bodyPr/>
          <a:lstStyle/>
          <a:p>
            <a:pPr>
              <a:defRPr/>
            </a:pPr>
            <a:r>
              <a:rPr lang="zh-CN" altLang="en-US" dirty="0">
                <a:solidFill>
                  <a:srgbClr val="FF0000"/>
                </a:solidFill>
              </a:rPr>
              <a:t>步骤</a:t>
            </a:r>
            <a:r>
              <a:rPr lang="en-US" altLang="zh-CN" dirty="0">
                <a:solidFill>
                  <a:srgbClr val="FF0000"/>
                </a:solidFill>
              </a:rPr>
              <a:t>4</a:t>
            </a:r>
            <a:r>
              <a:rPr lang="zh-CN" altLang="en-US" dirty="0">
                <a:solidFill>
                  <a:srgbClr val="FF0000"/>
                </a:solidFill>
              </a:rPr>
              <a:t>：构造最优解</a:t>
            </a:r>
            <a:endParaRPr lang="en-US" altLang="zh-CN" dirty="0">
              <a:solidFill>
                <a:srgbClr val="FF0000"/>
              </a:solidFill>
            </a:endParaRPr>
          </a:p>
          <a:p>
            <a:pPr>
              <a:defRPr/>
            </a:pPr>
            <a:endParaRPr lang="zh-CN" altLang="en-US" dirty="0"/>
          </a:p>
        </p:txBody>
      </p:sp>
      <p:sp>
        <p:nvSpPr>
          <p:cNvPr id="29701" name="灯片编号占位符 4"/>
          <p:cNvSpPr>
            <a:spLocks noGrp="1"/>
          </p:cNvSpPr>
          <p:nvPr>
            <p:ph type="sldNum" sz="quarter" idx="12"/>
          </p:nvPr>
        </p:nvSpPr>
        <p:spPr>
          <a:noFill/>
        </p:spPr>
        <p:txBody>
          <a:bodyPr/>
          <a:lstStyle/>
          <a:p>
            <a:fld id="{2776EBEA-B3E3-4482-958F-E738EEC67587}" type="slidenum">
              <a:rPr lang="en-US" altLang="zh-CN" smtClean="0">
                <a:ea typeface="宋体" charset="-122"/>
              </a:rPr>
              <a:pPr/>
              <a:t>18</a:t>
            </a:fld>
            <a:endParaRPr lang="en-US" altLang="zh-CN">
              <a:ea typeface="宋体" charset="-122"/>
            </a:endParaRPr>
          </a:p>
        </p:txBody>
      </p:sp>
      <p:pic>
        <p:nvPicPr>
          <p:cNvPr id="29702" name="Picture 2"/>
          <p:cNvPicPr>
            <a:picLocks noChangeAspect="1" noChangeArrowheads="1"/>
          </p:cNvPicPr>
          <p:nvPr/>
        </p:nvPicPr>
        <p:blipFill>
          <a:blip r:embed="rId2" cstate="print"/>
          <a:srcRect/>
          <a:stretch>
            <a:fillRect/>
          </a:stretch>
        </p:blipFill>
        <p:spPr bwMode="auto">
          <a:xfrm>
            <a:off x="1331640" y="2466975"/>
            <a:ext cx="6521450" cy="4162425"/>
          </a:xfrm>
          <a:prstGeom prst="rect">
            <a:avLst/>
          </a:prstGeom>
          <a:noFill/>
          <a:ln w="9525">
            <a:noFill/>
            <a:miter lim="800000"/>
            <a:headEnd/>
            <a:tailEnd/>
          </a:ln>
        </p:spPr>
      </p:pic>
    </p:spTree>
    <p:extLst>
      <p:ext uri="{BB962C8B-B14F-4D97-AF65-F5344CB8AC3E}">
        <p14:creationId xmlns:p14="http://schemas.microsoft.com/office/powerpoint/2010/main" val="2863021809"/>
      </p:ext>
    </p:extLst>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dirty="0">
                <a:solidFill>
                  <a:srgbClr val="D3192B"/>
                </a:solidFill>
              </a:rPr>
              <a:t>6.5  </a:t>
            </a:r>
            <a:r>
              <a:rPr lang="zh-CN" altLang="en-US" dirty="0">
                <a:solidFill>
                  <a:srgbClr val="D3192B"/>
                </a:solidFill>
              </a:rPr>
              <a:t>矩阵链乘法问题</a:t>
            </a:r>
            <a:endParaRPr lang="zh-CN" altLang="en-US" dirty="0"/>
          </a:p>
        </p:txBody>
      </p:sp>
      <p:sp>
        <p:nvSpPr>
          <p:cNvPr id="30724" name="灯片编号占位符 4"/>
          <p:cNvSpPr>
            <a:spLocks noGrp="1"/>
          </p:cNvSpPr>
          <p:nvPr>
            <p:ph type="sldNum" sz="quarter" idx="12"/>
          </p:nvPr>
        </p:nvSpPr>
        <p:spPr>
          <a:noFill/>
        </p:spPr>
        <p:txBody>
          <a:bodyPr/>
          <a:lstStyle/>
          <a:p>
            <a:fld id="{E09E607C-5330-429D-8D61-DF8153380B91}" type="slidenum">
              <a:rPr lang="en-US" altLang="zh-CN" smtClean="0">
                <a:ea typeface="宋体" charset="-122"/>
              </a:rPr>
              <a:pPr/>
              <a:t>19</a:t>
            </a:fld>
            <a:endParaRPr lang="en-US" altLang="zh-CN">
              <a:ea typeface="宋体" charset="-122"/>
            </a:endParaRPr>
          </a:p>
        </p:txBody>
      </p:sp>
      <p:pic>
        <p:nvPicPr>
          <p:cNvPr id="30725" name="Picture 4"/>
          <p:cNvPicPr>
            <a:picLocks noGrp="1" noChangeAspect="1" noChangeArrowheads="1"/>
          </p:cNvPicPr>
          <p:nvPr>
            <p:ph idx="1"/>
          </p:nvPr>
        </p:nvPicPr>
        <p:blipFill>
          <a:blip r:embed="rId2" cstate="print"/>
          <a:srcRect/>
          <a:stretch>
            <a:fillRect/>
          </a:stretch>
        </p:blipFill>
        <p:spPr>
          <a:xfrm>
            <a:off x="1105973" y="1959078"/>
            <a:ext cx="7772400" cy="4848225"/>
          </a:xfrm>
          <a:noFill/>
        </p:spPr>
      </p:pic>
    </p:spTree>
    <p:extLst>
      <p:ext uri="{BB962C8B-B14F-4D97-AF65-F5344CB8AC3E}">
        <p14:creationId xmlns:p14="http://schemas.microsoft.com/office/powerpoint/2010/main" val="4209973463"/>
      </p:ext>
    </p:extLst>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a:t>
            </a:r>
          </a:p>
        </p:txBody>
      </p:sp>
      <p:sp>
        <p:nvSpPr>
          <p:cNvPr id="4" name="灯片编号占位符 3"/>
          <p:cNvSpPr>
            <a:spLocks noGrp="1"/>
          </p:cNvSpPr>
          <p:nvPr>
            <p:ph type="sldNum" sz="quarter" idx="12"/>
          </p:nvPr>
        </p:nvSpPr>
        <p:spPr/>
        <p:txBody>
          <a:bodyPr/>
          <a:lstStyle/>
          <a:p>
            <a:pPr>
              <a:defRPr/>
            </a:pPr>
            <a:fld id="{76A0C645-9BD3-47E5-8E11-364E151CC5DE}" type="slidenum">
              <a:rPr lang="en-US" altLang="zh-CN" smtClean="0"/>
              <a:pPr>
                <a:defRPr/>
              </a:pPr>
              <a:t>2</a:t>
            </a:fld>
            <a:endParaRPr lang="en-US" altLang="zh-CN"/>
          </a:p>
        </p:txBody>
      </p:sp>
      <p:sp>
        <p:nvSpPr>
          <p:cNvPr id="47109" name="TextBox 7"/>
          <p:cNvSpPr txBox="1">
            <a:spLocks noChangeArrowheads="1"/>
          </p:cNvSpPr>
          <p:nvPr/>
        </p:nvSpPr>
        <p:spPr bwMode="auto">
          <a:xfrm>
            <a:off x="899592" y="2204864"/>
            <a:ext cx="7992888" cy="3323987"/>
          </a:xfrm>
          <a:prstGeom prst="rect">
            <a:avLst/>
          </a:prstGeom>
          <a:noFill/>
          <a:ln w="9525">
            <a:noFill/>
            <a:miter lim="800000"/>
            <a:headEnd/>
            <a:tailEnd/>
          </a:ln>
        </p:spPr>
        <p:txBody>
          <a:bodyPr wrap="square">
            <a:spAutoFit/>
          </a:bodyPr>
          <a:lstStyle/>
          <a:p>
            <a:pPr>
              <a:lnSpc>
                <a:spcPct val="150000"/>
              </a:lnSpc>
            </a:pPr>
            <a:r>
              <a:rPr lang="zh-CN" altLang="en-US" sz="2800" dirty="0">
                <a:solidFill>
                  <a:schemeClr val="accent2"/>
                </a:solidFill>
                <a:latin typeface="华文新魏" pitchFamily="2" charset="-122"/>
                <a:ea typeface="华文新魏" pitchFamily="2" charset="-122"/>
              </a:rPr>
              <a:t>内容提要：</a:t>
            </a:r>
            <a:endParaRPr lang="en-US" altLang="zh-CN" sz="2800" dirty="0">
              <a:solidFill>
                <a:schemeClr val="accent2"/>
              </a:solidFill>
              <a:latin typeface="华文新魏" pitchFamily="2" charset="-122"/>
              <a:ea typeface="华文新魏" pitchFamily="2" charset="-122"/>
            </a:endParaRPr>
          </a:p>
          <a:p>
            <a:pPr>
              <a:lnSpc>
                <a:spcPct val="150000"/>
              </a:lnSpc>
              <a:buFont typeface="Wingdings" pitchFamily="2" charset="2"/>
              <a:buChar char="p"/>
            </a:pPr>
            <a:r>
              <a:rPr lang="zh-CN" altLang="en-US" sz="2800" dirty="0"/>
              <a:t> 理解动态规划算法概念</a:t>
            </a:r>
            <a:endParaRPr lang="en-US" altLang="zh-CN" sz="2800" dirty="0"/>
          </a:p>
          <a:p>
            <a:pPr>
              <a:lnSpc>
                <a:spcPct val="150000"/>
              </a:lnSpc>
              <a:buFont typeface="Wingdings" pitchFamily="2" charset="2"/>
              <a:buChar char="p"/>
            </a:pPr>
            <a:r>
              <a:rPr lang="zh-CN" altLang="en-US" sz="2800" dirty="0"/>
              <a:t> 掌握动态规划算法要素</a:t>
            </a:r>
            <a:endParaRPr lang="en-US" altLang="zh-CN" sz="2800" dirty="0"/>
          </a:p>
          <a:p>
            <a:pPr>
              <a:lnSpc>
                <a:spcPct val="150000"/>
              </a:lnSpc>
              <a:buFont typeface="Wingdings" pitchFamily="2" charset="2"/>
              <a:buChar char="p"/>
            </a:pPr>
            <a:r>
              <a:rPr lang="zh-CN" altLang="en-US" sz="2800" dirty="0"/>
              <a:t> 掌握设计动态规划算法的步骤</a:t>
            </a:r>
            <a:endParaRPr lang="en-US" altLang="zh-CN" sz="2800" dirty="0"/>
          </a:p>
          <a:p>
            <a:pPr>
              <a:lnSpc>
                <a:spcPct val="150000"/>
              </a:lnSpc>
              <a:buFont typeface="Wingdings" pitchFamily="2" charset="2"/>
              <a:buChar char="p"/>
            </a:pPr>
            <a:r>
              <a:rPr lang="zh-CN" altLang="en-US" sz="2800" dirty="0"/>
              <a:t> 通过范例学习动态规划算法设计策略</a:t>
            </a:r>
            <a:endParaRPr lang="en-US" altLang="zh-CN" sz="2800" dirty="0"/>
          </a:p>
        </p:txBody>
      </p:sp>
    </p:spTree>
    <p:extLst>
      <p:ext uri="{BB962C8B-B14F-4D97-AF65-F5344CB8AC3E}">
        <p14:creationId xmlns:p14="http://schemas.microsoft.com/office/powerpoint/2010/main" val="109375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solidFill>
                  <a:srgbClr val="D3192B"/>
                </a:solidFill>
              </a:rPr>
              <a:t>6.6 </a:t>
            </a:r>
            <a:r>
              <a:rPr lang="zh-CN" altLang="en-US" dirty="0">
                <a:solidFill>
                  <a:srgbClr val="D3192B"/>
                </a:solidFill>
              </a:rPr>
              <a:t> 适用条件</a:t>
            </a:r>
          </a:p>
        </p:txBody>
      </p:sp>
      <p:sp>
        <p:nvSpPr>
          <p:cNvPr id="84995" name="Rectangle 3"/>
          <p:cNvSpPr>
            <a:spLocks noGrp="1" noChangeArrowheads="1"/>
          </p:cNvSpPr>
          <p:nvPr>
            <p:ph type="body" idx="1"/>
          </p:nvPr>
        </p:nvSpPr>
        <p:spPr>
          <a:xfrm>
            <a:off x="1115616" y="1905000"/>
            <a:ext cx="7772400" cy="4953000"/>
          </a:xfrm>
        </p:spPr>
        <p:txBody>
          <a:bodyPr/>
          <a:lstStyle/>
          <a:p>
            <a:pPr>
              <a:buFont typeface="Wingdings" pitchFamily="2" charset="2"/>
              <a:buChar char="n"/>
            </a:pPr>
            <a:r>
              <a:rPr lang="zh-CN" altLang="en-US" sz="2400" b="1" dirty="0">
                <a:solidFill>
                  <a:schemeClr val="accent2"/>
                </a:solidFill>
              </a:rPr>
              <a:t>适合采用动态规划方法的最优化问题中的两要素：</a:t>
            </a:r>
          </a:p>
          <a:p>
            <a:pPr lvl="1"/>
            <a:r>
              <a:rPr lang="zh-CN" altLang="en-US" sz="1600" b="1" dirty="0"/>
              <a:t>最优子结构</a:t>
            </a:r>
          </a:p>
          <a:p>
            <a:pPr lvl="1"/>
            <a:r>
              <a:rPr lang="zh-CN" altLang="en-US" sz="1600" b="1" dirty="0"/>
              <a:t>重叠子问题</a:t>
            </a:r>
          </a:p>
          <a:p>
            <a:pPr lvl="1">
              <a:buFont typeface="Wingdings" pitchFamily="2" charset="2"/>
              <a:buNone/>
            </a:pPr>
            <a:endParaRPr lang="zh-CN" altLang="en-US" sz="1600" b="1" dirty="0"/>
          </a:p>
          <a:p>
            <a:pPr>
              <a:buFont typeface="Wingdings" pitchFamily="2" charset="2"/>
              <a:buNone/>
            </a:pPr>
            <a:r>
              <a:rPr lang="zh-CN" altLang="en-US" sz="2400" b="1" dirty="0">
                <a:solidFill>
                  <a:srgbClr val="FF0000"/>
                </a:solidFill>
              </a:rPr>
              <a:t>一、 最优子结构</a:t>
            </a:r>
          </a:p>
          <a:p>
            <a:pPr>
              <a:buClr>
                <a:schemeClr val="folHlink"/>
              </a:buClr>
              <a:buSzPct val="70000"/>
              <a:buFont typeface="Wingdings" pitchFamily="2" charset="2"/>
              <a:buChar char="l"/>
            </a:pPr>
            <a:r>
              <a:rPr lang="zh-CN" altLang="en-US" sz="2400" b="1" dirty="0">
                <a:solidFill>
                  <a:srgbClr val="001C2A"/>
                </a:solidFill>
              </a:rPr>
              <a:t>如果问题的最优解是由其子问题的最优解来构造的，则称该问题</a:t>
            </a:r>
            <a:r>
              <a:rPr lang="zh-CN" altLang="en-US" sz="2400" b="1" dirty="0">
                <a:solidFill>
                  <a:schemeClr val="tx1"/>
                </a:solidFill>
              </a:rPr>
              <a:t>具有最优子结构</a:t>
            </a:r>
            <a:r>
              <a:rPr lang="zh-CN" altLang="en-US" sz="2400" b="1" dirty="0">
                <a:solidFill>
                  <a:srgbClr val="001C2A"/>
                </a:solidFill>
              </a:rPr>
              <a:t>。</a:t>
            </a:r>
          </a:p>
          <a:p>
            <a:pPr>
              <a:buClr>
                <a:schemeClr val="folHlink"/>
              </a:buClr>
              <a:buSzPct val="70000"/>
              <a:buFont typeface="Wingdings" pitchFamily="2" charset="2"/>
              <a:buChar char="l"/>
            </a:pPr>
            <a:r>
              <a:rPr lang="zh-CN" altLang="en-US" sz="2400" b="1" dirty="0">
                <a:solidFill>
                  <a:srgbClr val="001C2A"/>
                </a:solidFill>
              </a:rPr>
              <a:t>在动态规划中，我们利用子问题的最优解来构造问题的一个最优解，因此，</a:t>
            </a:r>
            <a:r>
              <a:rPr lang="zh-CN" altLang="en-US" sz="2400" b="1" dirty="0">
                <a:solidFill>
                  <a:schemeClr val="tx1"/>
                </a:solidFill>
              </a:rPr>
              <a:t>必须确保在我们所考虑的子问题范围中，包含了用于一个最优解的那些子问题</a:t>
            </a:r>
            <a:r>
              <a:rPr lang="zh-CN" altLang="en-US" sz="2400" b="1" dirty="0">
                <a:solidFill>
                  <a:srgbClr val="000000"/>
                </a:solidFill>
              </a:rPr>
              <a:t>。</a:t>
            </a:r>
          </a:p>
          <a:p>
            <a:pPr>
              <a:buFont typeface="Wingdings" pitchFamily="2" charset="2"/>
              <a:buNone/>
            </a:pPr>
            <a:endParaRPr lang="zh-CN" altLang="en-US" sz="2400" b="1" dirty="0">
              <a:solidFill>
                <a:schemeClr val="accent2"/>
              </a:solidFill>
            </a:endParaRPr>
          </a:p>
        </p:txBody>
      </p:sp>
    </p:spTree>
    <p:extLst>
      <p:ext uri="{BB962C8B-B14F-4D97-AF65-F5344CB8AC3E}">
        <p14:creationId xmlns:p14="http://schemas.microsoft.com/office/powerpoint/2010/main" val="3588874796"/>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dirty="0">
                <a:solidFill>
                  <a:srgbClr val="D3192B"/>
                </a:solidFill>
              </a:rPr>
              <a:t>6.6.1  </a:t>
            </a:r>
            <a:r>
              <a:rPr lang="zh-CN" altLang="en-US" dirty="0">
                <a:solidFill>
                  <a:srgbClr val="D3192B"/>
                </a:solidFill>
              </a:rPr>
              <a:t>最优子结构</a:t>
            </a:r>
          </a:p>
        </p:txBody>
      </p:sp>
      <p:sp>
        <p:nvSpPr>
          <p:cNvPr id="86019" name="Rectangle 3"/>
          <p:cNvSpPr>
            <a:spLocks noGrp="1" noChangeArrowheads="1"/>
          </p:cNvSpPr>
          <p:nvPr>
            <p:ph type="body" idx="1"/>
          </p:nvPr>
        </p:nvSpPr>
        <p:spPr>
          <a:xfrm>
            <a:off x="1115616" y="1905000"/>
            <a:ext cx="7772400" cy="4953000"/>
          </a:xfrm>
        </p:spPr>
        <p:txBody>
          <a:bodyPr/>
          <a:lstStyle/>
          <a:p>
            <a:pPr>
              <a:lnSpc>
                <a:spcPct val="80000"/>
              </a:lnSpc>
              <a:buClr>
                <a:schemeClr val="folHlink"/>
              </a:buClr>
              <a:buSzPct val="70000"/>
              <a:buFont typeface="Wingdings" pitchFamily="2" charset="2"/>
              <a:buChar char="l"/>
            </a:pPr>
            <a:r>
              <a:rPr lang="zh-CN" altLang="en-US" b="1" dirty="0">
                <a:solidFill>
                  <a:schemeClr val="hlink"/>
                </a:solidFill>
              </a:rPr>
              <a:t>寻找最优子结构的模式：</a:t>
            </a:r>
          </a:p>
          <a:p>
            <a:pPr lvl="1">
              <a:lnSpc>
                <a:spcPct val="80000"/>
              </a:lnSpc>
              <a:buClr>
                <a:schemeClr val="folHlink"/>
              </a:buClr>
              <a:buSzPct val="70000"/>
              <a:buFont typeface="Wingdings" pitchFamily="2" charset="2"/>
              <a:buChar char="Ø"/>
            </a:pPr>
            <a:r>
              <a:rPr lang="zh-CN" altLang="en-US" sz="2400" b="1" dirty="0">
                <a:solidFill>
                  <a:srgbClr val="001C2A"/>
                </a:solidFill>
                <a:latin typeface="华文新魏" pitchFamily="2" charset="-122"/>
                <a:ea typeface="华文新魏" pitchFamily="2" charset="-122"/>
              </a:rPr>
              <a:t>问题的一个解可以是做一个选择（例如：选择一个下标以在该位置分裂矩阵链）</a:t>
            </a:r>
          </a:p>
          <a:p>
            <a:pPr lvl="1">
              <a:lnSpc>
                <a:spcPct val="80000"/>
              </a:lnSpc>
              <a:buClr>
                <a:schemeClr val="folHlink"/>
              </a:buClr>
              <a:buSzPct val="70000"/>
              <a:buFont typeface="Wingdings" pitchFamily="2" charset="2"/>
              <a:buChar char="Ø"/>
            </a:pPr>
            <a:r>
              <a:rPr lang="zh-CN" altLang="en-US" sz="2400" b="1" dirty="0">
                <a:solidFill>
                  <a:schemeClr val="tx1"/>
                </a:solidFill>
                <a:latin typeface="华文新魏" pitchFamily="2" charset="-122"/>
                <a:ea typeface="华文新魏" pitchFamily="2" charset="-122"/>
              </a:rPr>
              <a:t>假设对一个给定的问题，已知一个可以导致最优解的选择</a:t>
            </a:r>
            <a:r>
              <a:rPr lang="zh-CN" altLang="en-US" sz="2400" b="1" dirty="0">
                <a:solidFill>
                  <a:srgbClr val="001C2A"/>
                </a:solidFill>
                <a:latin typeface="华文新魏" pitchFamily="2" charset="-122"/>
                <a:ea typeface="华文新魏" pitchFamily="2" charset="-122"/>
              </a:rPr>
              <a:t>（不必关心如何确定这个选择，只需假定它是已知的）</a:t>
            </a:r>
          </a:p>
          <a:p>
            <a:pPr lvl="1">
              <a:lnSpc>
                <a:spcPct val="80000"/>
              </a:lnSpc>
              <a:buClr>
                <a:schemeClr val="folHlink"/>
              </a:buClr>
              <a:buSzPct val="70000"/>
              <a:buFont typeface="Wingdings" pitchFamily="2" charset="2"/>
              <a:buChar char="Ø"/>
            </a:pPr>
            <a:r>
              <a:rPr lang="zh-CN" altLang="en-US" sz="2400" b="1" dirty="0">
                <a:solidFill>
                  <a:srgbClr val="001C2A"/>
                </a:solidFill>
                <a:latin typeface="华文新魏" pitchFamily="2" charset="-122"/>
                <a:ea typeface="华文新魏" pitchFamily="2" charset="-122"/>
              </a:rPr>
              <a:t>在已知该选择后，要确定哪些子问题会随之发生，以及如何最好地描述所得到的子问题空间</a:t>
            </a:r>
          </a:p>
          <a:p>
            <a:pPr lvl="1">
              <a:lnSpc>
                <a:spcPct val="80000"/>
              </a:lnSpc>
              <a:buClr>
                <a:schemeClr val="folHlink"/>
              </a:buClr>
              <a:buSzPct val="70000"/>
              <a:buFont typeface="Wingdings" pitchFamily="2" charset="2"/>
              <a:buChar char="Ø"/>
            </a:pPr>
            <a:r>
              <a:rPr lang="zh-CN" altLang="en-US" sz="2400" b="1" dirty="0">
                <a:solidFill>
                  <a:srgbClr val="001C2A"/>
                </a:solidFill>
                <a:latin typeface="华文新魏" pitchFamily="2" charset="-122"/>
                <a:ea typeface="华文新魏" pitchFamily="2" charset="-122"/>
              </a:rPr>
              <a:t>利用</a:t>
            </a:r>
            <a:r>
              <a:rPr lang="zh-CN" altLang="en-US" sz="2400" b="1" dirty="0">
                <a:solidFill>
                  <a:schemeClr val="tx1"/>
                </a:solidFill>
                <a:ea typeface="华文新魏" pitchFamily="2" charset="-122"/>
              </a:rPr>
              <a:t>“</a:t>
            </a:r>
            <a:r>
              <a:rPr lang="zh-CN" altLang="en-US" sz="2400" b="1" dirty="0">
                <a:solidFill>
                  <a:schemeClr val="tx1"/>
                </a:solidFill>
                <a:latin typeface="华文新魏" pitchFamily="2" charset="-122"/>
                <a:ea typeface="华文新魏" pitchFamily="2" charset="-122"/>
              </a:rPr>
              <a:t>剪贴</a:t>
            </a:r>
            <a:r>
              <a:rPr lang="zh-CN" altLang="en-US" sz="2400" b="1" dirty="0">
                <a:solidFill>
                  <a:schemeClr val="tx1"/>
                </a:solidFill>
                <a:ea typeface="华文新魏" pitchFamily="2" charset="-122"/>
              </a:rPr>
              <a:t>”</a:t>
            </a:r>
            <a:r>
              <a:rPr lang="zh-CN" altLang="en-US" sz="2400" b="1" dirty="0">
                <a:solidFill>
                  <a:srgbClr val="001C2A"/>
                </a:solidFill>
                <a:latin typeface="华文新魏" pitchFamily="2" charset="-122"/>
                <a:ea typeface="华文新魏" pitchFamily="2" charset="-122"/>
              </a:rPr>
              <a:t>（</a:t>
            </a:r>
            <a:r>
              <a:rPr lang="en-US" altLang="zh-CN" sz="2400" b="1" dirty="0">
                <a:solidFill>
                  <a:srgbClr val="001C2A"/>
                </a:solidFill>
                <a:latin typeface="华文新魏" pitchFamily="2" charset="-122"/>
                <a:ea typeface="华文新魏" pitchFamily="2" charset="-122"/>
              </a:rPr>
              <a:t>cut-and-paste</a:t>
            </a:r>
            <a:r>
              <a:rPr lang="zh-CN" altLang="en-US" sz="2400" b="1" dirty="0">
                <a:solidFill>
                  <a:srgbClr val="001C2A"/>
                </a:solidFill>
                <a:latin typeface="华文新魏" pitchFamily="2" charset="-122"/>
                <a:ea typeface="华文新魏" pitchFamily="2" charset="-122"/>
              </a:rPr>
              <a:t>）技术，来证明在问题的一个最优解中，使用的子问题的解本身也必须是最优的。</a:t>
            </a:r>
          </a:p>
          <a:p>
            <a:pPr lvl="2">
              <a:lnSpc>
                <a:spcPct val="80000"/>
              </a:lnSpc>
              <a:buClr>
                <a:schemeClr val="folHlink"/>
              </a:buClr>
              <a:buSzPct val="70000"/>
              <a:buFont typeface="Wingdings" pitchFamily="2" charset="2"/>
              <a:buChar char="l"/>
            </a:pPr>
            <a:r>
              <a:rPr lang="zh-CN" altLang="en-US" sz="2000" b="1" dirty="0">
                <a:solidFill>
                  <a:srgbClr val="001C2A"/>
                </a:solidFill>
                <a:latin typeface="华文新魏" pitchFamily="2" charset="-122"/>
                <a:ea typeface="华文新魏" pitchFamily="2" charset="-122"/>
              </a:rPr>
              <a:t>方法：假设每一个字问题的解都不是最优解</a:t>
            </a:r>
            <a:r>
              <a:rPr lang="en-US" altLang="zh-CN" sz="2000" b="1" dirty="0">
                <a:solidFill>
                  <a:srgbClr val="001C2A"/>
                </a:solidFill>
                <a:latin typeface="华文新魏" pitchFamily="2" charset="-122"/>
                <a:ea typeface="华文新魏" pitchFamily="2" charset="-122"/>
              </a:rPr>
              <a:t>,</a:t>
            </a:r>
            <a:r>
              <a:rPr lang="zh-CN" altLang="en-US" sz="2000" b="1" dirty="0">
                <a:solidFill>
                  <a:srgbClr val="001C2A"/>
                </a:solidFill>
                <a:latin typeface="华文新魏" pitchFamily="2" charset="-122"/>
                <a:ea typeface="华文新魏" pitchFamily="2" charset="-122"/>
              </a:rPr>
              <a:t>导出矛盾即可</a:t>
            </a:r>
          </a:p>
          <a:p>
            <a:pPr lvl="2">
              <a:lnSpc>
                <a:spcPct val="80000"/>
              </a:lnSpc>
              <a:buClr>
                <a:schemeClr val="folHlink"/>
              </a:buClr>
              <a:buSzPct val="70000"/>
              <a:buFont typeface="Wingdings" pitchFamily="2" charset="2"/>
              <a:buChar char="l"/>
            </a:pPr>
            <a:r>
              <a:rPr lang="zh-CN" altLang="en-US" sz="2000" b="1" dirty="0">
                <a:solidFill>
                  <a:srgbClr val="001C2A"/>
                </a:solidFill>
                <a:latin typeface="华文新魏" pitchFamily="2" charset="-122"/>
                <a:ea typeface="华文新魏" pitchFamily="2" charset="-122"/>
              </a:rPr>
              <a:t>特别的，通过</a:t>
            </a:r>
            <a:r>
              <a:rPr lang="zh-CN" altLang="en-US" sz="2000" b="1" dirty="0">
                <a:solidFill>
                  <a:srgbClr val="001C2A"/>
                </a:solidFill>
                <a:ea typeface="华文新魏" pitchFamily="2" charset="-122"/>
              </a:rPr>
              <a:t>“</a:t>
            </a:r>
            <a:r>
              <a:rPr lang="zh-CN" altLang="en-US" sz="2000" b="1" dirty="0">
                <a:solidFill>
                  <a:srgbClr val="001C2A"/>
                </a:solidFill>
                <a:latin typeface="华文新魏" pitchFamily="2" charset="-122"/>
                <a:ea typeface="华文新魏" pitchFamily="2" charset="-122"/>
              </a:rPr>
              <a:t>剪除</a:t>
            </a:r>
            <a:r>
              <a:rPr lang="zh-CN" altLang="en-US" sz="2000" b="1" dirty="0">
                <a:solidFill>
                  <a:srgbClr val="001C2A"/>
                </a:solidFill>
                <a:ea typeface="华文新魏" pitchFamily="2" charset="-122"/>
              </a:rPr>
              <a:t>”</a:t>
            </a:r>
            <a:r>
              <a:rPr lang="zh-CN" altLang="en-US" sz="2000" b="1" dirty="0">
                <a:solidFill>
                  <a:srgbClr val="001C2A"/>
                </a:solidFill>
                <a:latin typeface="华文新魏" pitchFamily="2" charset="-122"/>
                <a:ea typeface="华文新魏" pitchFamily="2" charset="-122"/>
              </a:rPr>
              <a:t>非最优的子问题再</a:t>
            </a:r>
            <a:r>
              <a:rPr lang="zh-CN" altLang="en-US" sz="2000" b="1" dirty="0">
                <a:solidFill>
                  <a:srgbClr val="001C2A"/>
                </a:solidFill>
                <a:ea typeface="华文新魏" pitchFamily="2" charset="-122"/>
              </a:rPr>
              <a:t>“</a:t>
            </a:r>
            <a:r>
              <a:rPr lang="zh-CN" altLang="en-US" sz="2000" b="1" dirty="0">
                <a:solidFill>
                  <a:srgbClr val="001C2A"/>
                </a:solidFill>
                <a:latin typeface="华文新魏" pitchFamily="2" charset="-122"/>
                <a:ea typeface="华文新魏" pitchFamily="2" charset="-122"/>
              </a:rPr>
              <a:t>贴上</a:t>
            </a:r>
            <a:r>
              <a:rPr lang="zh-CN" altLang="en-US" sz="2000" b="1" dirty="0">
                <a:solidFill>
                  <a:srgbClr val="001C2A"/>
                </a:solidFill>
                <a:ea typeface="华文新魏" pitchFamily="2" charset="-122"/>
              </a:rPr>
              <a:t>”</a:t>
            </a:r>
            <a:r>
              <a:rPr lang="zh-CN" altLang="en-US" sz="2000" b="1" dirty="0">
                <a:solidFill>
                  <a:srgbClr val="001C2A"/>
                </a:solidFill>
                <a:latin typeface="华文新魏" pitchFamily="2" charset="-122"/>
                <a:ea typeface="华文新魏" pitchFamily="2" charset="-122"/>
              </a:rPr>
              <a:t>最优解，即得到原问题的一个更好的解，从而与假设已得到一个最优解矛盾。</a:t>
            </a:r>
          </a:p>
          <a:p>
            <a:pPr lvl="2">
              <a:lnSpc>
                <a:spcPct val="80000"/>
              </a:lnSpc>
              <a:buClr>
                <a:schemeClr val="folHlink"/>
              </a:buClr>
              <a:buSzPct val="70000"/>
              <a:buFont typeface="Wingdings" pitchFamily="2" charset="2"/>
              <a:buNone/>
            </a:pPr>
            <a:endParaRPr lang="zh-CN" altLang="en-US" sz="2000" b="1" dirty="0"/>
          </a:p>
        </p:txBody>
      </p:sp>
    </p:spTree>
    <p:extLst>
      <p:ext uri="{BB962C8B-B14F-4D97-AF65-F5344CB8AC3E}">
        <p14:creationId xmlns:p14="http://schemas.microsoft.com/office/powerpoint/2010/main" val="918214105"/>
      </p:ext>
    </p:extLst>
  </p:cSld>
  <p:clrMapOvr>
    <a:masterClrMapping/>
  </p:clrMapOvr>
  <p:transition spd="slow">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en-US" altLang="zh-CN" dirty="0">
                <a:solidFill>
                  <a:srgbClr val="D3192B"/>
                </a:solidFill>
              </a:rPr>
              <a:t>6.6.1  </a:t>
            </a:r>
            <a:r>
              <a:rPr lang="zh-CN" altLang="en-US" dirty="0">
                <a:solidFill>
                  <a:srgbClr val="D3192B"/>
                </a:solidFill>
              </a:rPr>
              <a:t>最优子结构</a:t>
            </a:r>
          </a:p>
        </p:txBody>
      </p:sp>
      <p:sp>
        <p:nvSpPr>
          <p:cNvPr id="31747" name="内容占位符 2"/>
          <p:cNvSpPr>
            <a:spLocks noGrp="1"/>
          </p:cNvSpPr>
          <p:nvPr>
            <p:ph idx="1"/>
          </p:nvPr>
        </p:nvSpPr>
        <p:spPr>
          <a:xfrm>
            <a:off x="1171575" y="1908572"/>
            <a:ext cx="7772400" cy="4953000"/>
          </a:xfrm>
        </p:spPr>
        <p:txBody>
          <a:bodyPr/>
          <a:lstStyle/>
          <a:p>
            <a:pPr>
              <a:buClr>
                <a:schemeClr val="folHlink"/>
              </a:buClr>
              <a:buSzPct val="70000"/>
              <a:buFont typeface="Wingdings" pitchFamily="2" charset="2"/>
              <a:buChar char="l"/>
            </a:pPr>
            <a:r>
              <a:rPr lang="zh-CN" altLang="en-US" sz="2800" b="1" dirty="0">
                <a:solidFill>
                  <a:schemeClr val="hlink"/>
                </a:solidFill>
              </a:rPr>
              <a:t>子问题空间的描述：</a:t>
            </a:r>
          </a:p>
          <a:p>
            <a:pPr lvl="1">
              <a:buClr>
                <a:schemeClr val="folHlink"/>
              </a:buClr>
              <a:buSzPct val="70000"/>
              <a:buFont typeface="Wingdings" pitchFamily="2" charset="2"/>
              <a:buChar char="Ø"/>
            </a:pPr>
            <a:r>
              <a:rPr lang="zh-CN" altLang="en-US" sz="2000" b="1" dirty="0">
                <a:solidFill>
                  <a:srgbClr val="000000"/>
                </a:solidFill>
                <a:ea typeface="华文新魏" pitchFamily="2" charset="-122"/>
              </a:rPr>
              <a:t>遵循如下规则：尽量保持这个空间简单，需要时再扩充它</a:t>
            </a:r>
          </a:p>
          <a:p>
            <a:pPr lvl="1">
              <a:buClr>
                <a:schemeClr val="folHlink"/>
              </a:buClr>
              <a:buSzPct val="70000"/>
              <a:buFont typeface="Wingdings" pitchFamily="2" charset="2"/>
              <a:buChar char="Ø"/>
            </a:pPr>
            <a:r>
              <a:rPr lang="zh-CN" altLang="en-US" sz="2000" b="1" dirty="0">
                <a:solidFill>
                  <a:srgbClr val="000000"/>
                </a:solidFill>
                <a:ea typeface="华文新魏" pitchFamily="2" charset="-122"/>
              </a:rPr>
              <a:t>最优子结构在问题域中的变化方式：</a:t>
            </a:r>
          </a:p>
          <a:p>
            <a:pPr lvl="2">
              <a:buClr>
                <a:schemeClr val="folHlink"/>
              </a:buClr>
              <a:buSzPct val="70000"/>
              <a:buFont typeface="Wingdings" pitchFamily="2" charset="2"/>
              <a:buChar char="l"/>
            </a:pPr>
            <a:r>
              <a:rPr lang="zh-CN" altLang="en-US" sz="2000" b="1" dirty="0">
                <a:solidFill>
                  <a:srgbClr val="000000"/>
                </a:solidFill>
                <a:ea typeface="华文新魏" pitchFamily="2" charset="-122"/>
              </a:rPr>
              <a:t>有多少个子问题在原问题的一个最优解中被使用</a:t>
            </a:r>
          </a:p>
          <a:p>
            <a:pPr lvl="2">
              <a:buClr>
                <a:schemeClr val="folHlink"/>
              </a:buClr>
              <a:buSzPct val="70000"/>
              <a:buFont typeface="Wingdings" pitchFamily="2" charset="2"/>
              <a:buChar char="l"/>
            </a:pPr>
            <a:r>
              <a:rPr lang="zh-CN" altLang="en-US" sz="2000" b="1" dirty="0">
                <a:solidFill>
                  <a:srgbClr val="000000"/>
                </a:solidFill>
                <a:ea typeface="华文新魏" pitchFamily="2" charset="-122"/>
              </a:rPr>
              <a:t>在决定一个最优解中使用哪些子问题时有多少个选择。</a:t>
            </a:r>
          </a:p>
          <a:p>
            <a:pPr lvl="1">
              <a:buClr>
                <a:schemeClr val="folHlink"/>
              </a:buClr>
              <a:buSzPct val="70000"/>
              <a:buFont typeface="Wingdings" pitchFamily="2" charset="2"/>
              <a:buNone/>
            </a:pPr>
            <a:r>
              <a:rPr lang="zh-CN" altLang="en-US" sz="1800" b="1" dirty="0">
                <a:solidFill>
                  <a:srgbClr val="A50021"/>
                </a:solidFill>
                <a:ea typeface="华文新魏" pitchFamily="2" charset="-122"/>
              </a:rPr>
              <a:t>例如：</a:t>
            </a:r>
            <a:r>
              <a:rPr lang="zh-CN" altLang="en-US" sz="1800" b="1" dirty="0">
                <a:solidFill>
                  <a:srgbClr val="000000"/>
                </a:solidFill>
                <a:ea typeface="华文新魏" pitchFamily="2" charset="-122"/>
              </a:rPr>
              <a:t>子链                      的矩阵链乘法有</a:t>
            </a:r>
            <a:r>
              <a:rPr lang="en-US" altLang="zh-CN" sz="1800" b="1" dirty="0">
                <a:solidFill>
                  <a:srgbClr val="000000"/>
                </a:solidFill>
                <a:ea typeface="华文新魏" pitchFamily="2" charset="-122"/>
              </a:rPr>
              <a:t>2</a:t>
            </a:r>
            <a:r>
              <a:rPr lang="zh-CN" altLang="en-US" sz="1800" b="1" dirty="0">
                <a:solidFill>
                  <a:srgbClr val="000000"/>
                </a:solidFill>
                <a:ea typeface="华文新魏" pitchFamily="2" charset="-122"/>
              </a:rPr>
              <a:t>个子问题，</a:t>
            </a:r>
            <a:r>
              <a:rPr lang="en-US" altLang="zh-CN" sz="1800" b="1" i="1" dirty="0">
                <a:solidFill>
                  <a:srgbClr val="000000"/>
                </a:solidFill>
                <a:ea typeface="华文新魏" pitchFamily="2" charset="-122"/>
              </a:rPr>
              <a:t>j-</a:t>
            </a:r>
            <a:r>
              <a:rPr lang="en-US" altLang="zh-CN" sz="1800" b="1" i="1" dirty="0" err="1">
                <a:solidFill>
                  <a:srgbClr val="000000"/>
                </a:solidFill>
                <a:ea typeface="华文新魏" pitchFamily="2" charset="-122"/>
              </a:rPr>
              <a:t>i</a:t>
            </a:r>
            <a:r>
              <a:rPr lang="zh-CN" altLang="en-US" sz="1800" b="1" dirty="0">
                <a:solidFill>
                  <a:srgbClr val="000000"/>
                </a:solidFill>
                <a:ea typeface="华文新魏" pitchFamily="2" charset="-122"/>
              </a:rPr>
              <a:t>个选择</a:t>
            </a:r>
          </a:p>
          <a:p>
            <a:pPr lvl="1">
              <a:buClr>
                <a:schemeClr val="folHlink"/>
              </a:buClr>
              <a:buSzPct val="70000"/>
              <a:buFont typeface="Wingdings" pitchFamily="2" charset="2"/>
              <a:buChar char="Ø"/>
            </a:pPr>
            <a:r>
              <a:rPr lang="zh-CN" altLang="en-US" sz="2000" b="1" dirty="0">
                <a:solidFill>
                  <a:srgbClr val="000000"/>
                </a:solidFill>
                <a:ea typeface="华文新魏" pitchFamily="2" charset="-122"/>
              </a:rPr>
              <a:t>一个动态规划算法的运行时间依赖于两个因素的乘积：</a:t>
            </a:r>
            <a:r>
              <a:rPr lang="zh-CN" altLang="en-US" sz="2000" b="1" dirty="0">
                <a:solidFill>
                  <a:schemeClr val="folHlink"/>
                </a:solidFill>
                <a:ea typeface="华文新魏" pitchFamily="2" charset="-122"/>
              </a:rPr>
              <a:t>子问题的总个数</a:t>
            </a:r>
            <a:r>
              <a:rPr lang="zh-CN" altLang="en-US" sz="2000" b="1" dirty="0">
                <a:solidFill>
                  <a:srgbClr val="000000"/>
                </a:solidFill>
                <a:ea typeface="华文新魏" pitchFamily="2" charset="-122"/>
              </a:rPr>
              <a:t>和每个子问题中</a:t>
            </a:r>
            <a:r>
              <a:rPr lang="zh-CN" altLang="en-US" sz="2000" b="1" dirty="0">
                <a:solidFill>
                  <a:schemeClr val="folHlink"/>
                </a:solidFill>
                <a:ea typeface="华文新魏" pitchFamily="2" charset="-122"/>
              </a:rPr>
              <a:t>有多少种选择</a:t>
            </a:r>
            <a:endParaRPr lang="zh-CN" altLang="en-US" sz="2000" b="1" dirty="0">
              <a:solidFill>
                <a:srgbClr val="000000"/>
              </a:solidFill>
              <a:ea typeface="华文新魏" pitchFamily="2" charset="-122"/>
            </a:endParaRPr>
          </a:p>
          <a:p>
            <a:pPr>
              <a:buClr>
                <a:schemeClr val="folHlink"/>
              </a:buClr>
              <a:buSzPct val="70000"/>
              <a:buFont typeface="Wingdings" pitchFamily="2" charset="2"/>
              <a:buNone/>
            </a:pPr>
            <a:r>
              <a:rPr lang="zh-CN" altLang="en-US" sz="2800" b="1" dirty="0">
                <a:solidFill>
                  <a:srgbClr val="001C2A"/>
                </a:solidFill>
              </a:rPr>
              <a:t>       </a:t>
            </a:r>
            <a:r>
              <a:rPr lang="zh-CN" altLang="en-US" sz="2000" b="1" dirty="0">
                <a:solidFill>
                  <a:srgbClr val="001C2A"/>
                </a:solidFill>
              </a:rPr>
              <a:t>例如：矩阵链乘法，有        个子问题，每个子问题中又至多有</a:t>
            </a:r>
            <a:r>
              <a:rPr lang="en-US" altLang="zh-CN" sz="2000" b="1" i="1" dirty="0">
                <a:solidFill>
                  <a:srgbClr val="001C2A"/>
                </a:solidFill>
              </a:rPr>
              <a:t>n-1</a:t>
            </a:r>
            <a:r>
              <a:rPr lang="zh-CN" altLang="en-US" sz="2000" b="1" dirty="0">
                <a:solidFill>
                  <a:srgbClr val="001C2A"/>
                </a:solidFill>
              </a:rPr>
              <a:t>个选择，因此执行时间为</a:t>
            </a:r>
          </a:p>
          <a:p>
            <a:pPr>
              <a:buClr>
                <a:schemeClr val="folHlink"/>
              </a:buClr>
              <a:buSzPct val="70000"/>
              <a:buFont typeface="Wingdings" pitchFamily="2" charset="2"/>
              <a:buChar char="l"/>
            </a:pPr>
            <a:endParaRPr lang="zh-CN" altLang="en-US" sz="1800" b="1" dirty="0">
              <a:solidFill>
                <a:srgbClr val="001C2A"/>
              </a:solidFill>
            </a:endParaRPr>
          </a:p>
          <a:p>
            <a:pPr>
              <a:buFont typeface="Wingdings" pitchFamily="2" charset="2"/>
              <a:buNone/>
            </a:pPr>
            <a:endParaRPr lang="zh-CN" altLang="en-US" sz="2800" b="1" dirty="0">
              <a:solidFill>
                <a:srgbClr val="001C2A"/>
              </a:solidFill>
            </a:endParaRPr>
          </a:p>
        </p:txBody>
      </p:sp>
      <p:sp>
        <p:nvSpPr>
          <p:cNvPr id="31749" name="灯片编号占位符 4"/>
          <p:cNvSpPr>
            <a:spLocks noGrp="1"/>
          </p:cNvSpPr>
          <p:nvPr>
            <p:ph type="sldNum" sz="quarter" idx="12"/>
          </p:nvPr>
        </p:nvSpPr>
        <p:spPr>
          <a:noFill/>
        </p:spPr>
        <p:txBody>
          <a:bodyPr/>
          <a:lstStyle/>
          <a:p>
            <a:fld id="{A6B91F2E-1BFB-4ABC-88CA-933F79CEE116}" type="slidenum">
              <a:rPr lang="en-US" altLang="zh-CN" smtClean="0">
                <a:ea typeface="宋体" charset="-122"/>
              </a:rPr>
              <a:pPr/>
              <a:t>22</a:t>
            </a:fld>
            <a:endParaRPr lang="en-US" altLang="zh-CN">
              <a:ea typeface="宋体" charset="-122"/>
            </a:endParaRPr>
          </a:p>
        </p:txBody>
      </p:sp>
      <p:sp>
        <p:nvSpPr>
          <p:cNvPr id="31753"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1755" name="Rectangle 1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1754" name="Object 10"/>
          <p:cNvGraphicFramePr>
            <a:graphicFrameLocks noChangeAspect="1"/>
          </p:cNvGraphicFramePr>
          <p:nvPr>
            <p:extLst>
              <p:ext uri="{D42A27DB-BD31-4B8C-83A1-F6EECF244321}">
                <p14:modId xmlns:p14="http://schemas.microsoft.com/office/powerpoint/2010/main" val="2718678490"/>
              </p:ext>
            </p:extLst>
          </p:nvPr>
        </p:nvGraphicFramePr>
        <p:xfrm>
          <a:off x="4572000" y="5013176"/>
          <a:ext cx="576262" cy="322262"/>
        </p:xfrm>
        <a:graphic>
          <a:graphicData uri="http://schemas.openxmlformats.org/presentationml/2006/ole">
            <mc:AlternateContent xmlns:mc="http://schemas.openxmlformats.org/markup-compatibility/2006">
              <mc:Choice xmlns:v="urn:schemas-microsoft-com:vml" Requires="v">
                <p:oleObj spid="_x0000_s92279" name="Equation" r:id="rId3" imgW="406224" imgH="228501" progId="">
                  <p:embed/>
                </p:oleObj>
              </mc:Choice>
              <mc:Fallback>
                <p:oleObj name="Equation" r:id="rId3" imgW="406224" imgH="228501" progId="">
                  <p:embed/>
                  <p:pic>
                    <p:nvPicPr>
                      <p:cNvPr id="3175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013176"/>
                        <a:ext cx="576262"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7" name="Rectangle 1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1756" name="Object 12"/>
          <p:cNvGraphicFramePr>
            <a:graphicFrameLocks noChangeAspect="1"/>
          </p:cNvGraphicFramePr>
          <p:nvPr>
            <p:extLst>
              <p:ext uri="{D42A27DB-BD31-4B8C-83A1-F6EECF244321}">
                <p14:modId xmlns:p14="http://schemas.microsoft.com/office/powerpoint/2010/main" val="1894529309"/>
              </p:ext>
            </p:extLst>
          </p:nvPr>
        </p:nvGraphicFramePr>
        <p:xfrm>
          <a:off x="5131782" y="5335438"/>
          <a:ext cx="576262" cy="322263"/>
        </p:xfrm>
        <a:graphic>
          <a:graphicData uri="http://schemas.openxmlformats.org/presentationml/2006/ole">
            <mc:AlternateContent xmlns:mc="http://schemas.openxmlformats.org/markup-compatibility/2006">
              <mc:Choice xmlns:v="urn:schemas-microsoft-com:vml" Requires="v">
                <p:oleObj spid="_x0000_s92280" name="Equation" r:id="rId5" imgW="406224" imgH="228501" progId="">
                  <p:embed/>
                </p:oleObj>
              </mc:Choice>
              <mc:Fallback>
                <p:oleObj name="Equation" r:id="rId5" imgW="406224" imgH="228501" progId="">
                  <p:embed/>
                  <p:pic>
                    <p:nvPicPr>
                      <p:cNvPr id="31756"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1782" y="5335438"/>
                        <a:ext cx="576262"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1321117976"/>
              </p:ext>
            </p:extLst>
          </p:nvPr>
        </p:nvGraphicFramePr>
        <p:xfrm>
          <a:off x="2910734" y="3894138"/>
          <a:ext cx="1439862" cy="327025"/>
        </p:xfrm>
        <a:graphic>
          <a:graphicData uri="http://schemas.openxmlformats.org/presentationml/2006/ole">
            <mc:AlternateContent xmlns:mc="http://schemas.openxmlformats.org/markup-compatibility/2006">
              <mc:Choice xmlns:v="urn:schemas-microsoft-com:vml" Requires="v">
                <p:oleObj spid="_x0000_s92281" name="Equation" r:id="rId7" imgW="698500" imgH="241300" progId="">
                  <p:embed/>
                </p:oleObj>
              </mc:Choice>
              <mc:Fallback>
                <p:oleObj name="Equation" r:id="rId7" imgW="698500" imgH="241300" progId="">
                  <p:embed/>
                  <p:pic>
                    <p:nvPicPr>
                      <p:cNvPr id="3175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0734" y="3894138"/>
                        <a:ext cx="1439862"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67359950"/>
      </p:ext>
    </p:extLst>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dirty="0">
                <a:solidFill>
                  <a:srgbClr val="D3192B"/>
                </a:solidFill>
              </a:rPr>
              <a:t>6.6.1  </a:t>
            </a:r>
            <a:r>
              <a:rPr lang="zh-CN" altLang="en-US" dirty="0">
                <a:solidFill>
                  <a:srgbClr val="D3192B"/>
                </a:solidFill>
              </a:rPr>
              <a:t>最优子结构</a:t>
            </a:r>
          </a:p>
        </p:txBody>
      </p:sp>
      <p:sp>
        <p:nvSpPr>
          <p:cNvPr id="87043" name="Rectangle 3"/>
          <p:cNvSpPr>
            <a:spLocks noGrp="1" noChangeArrowheads="1"/>
          </p:cNvSpPr>
          <p:nvPr>
            <p:ph type="body" idx="1"/>
          </p:nvPr>
        </p:nvSpPr>
        <p:spPr>
          <a:xfrm>
            <a:off x="899592" y="1844824"/>
            <a:ext cx="7772400" cy="4953000"/>
          </a:xfrm>
        </p:spPr>
        <p:txBody>
          <a:bodyPr/>
          <a:lstStyle/>
          <a:p>
            <a:pPr>
              <a:buClr>
                <a:schemeClr val="folHlink"/>
              </a:buClr>
              <a:buSzPct val="70000"/>
              <a:buFont typeface="Wingdings" pitchFamily="2" charset="2"/>
              <a:buChar char="l"/>
            </a:pPr>
            <a:r>
              <a:rPr lang="zh-CN" altLang="en-US" sz="2400" b="1" dirty="0">
                <a:solidFill>
                  <a:srgbClr val="001C2A"/>
                </a:solidFill>
              </a:rPr>
              <a:t>利用问题的最优子结构性质，以</a:t>
            </a:r>
            <a:r>
              <a:rPr lang="zh-CN" altLang="en-US" sz="2400" b="1" dirty="0">
                <a:solidFill>
                  <a:schemeClr val="hlink"/>
                </a:solidFill>
              </a:rPr>
              <a:t>自底向上</a:t>
            </a:r>
            <a:r>
              <a:rPr lang="zh-CN" altLang="en-US" sz="2400" b="1" dirty="0">
                <a:solidFill>
                  <a:srgbClr val="001C2A"/>
                </a:solidFill>
              </a:rPr>
              <a:t>的方式递归地从子问题的最优解逐步构造出整个问题的最优解。</a:t>
            </a:r>
            <a:r>
              <a:rPr lang="zh-CN" altLang="en-US" sz="2400" b="1" dirty="0">
                <a:solidFill>
                  <a:schemeClr val="tx1"/>
                </a:solidFill>
              </a:rPr>
              <a:t>最优子结构是问题能用动态规划算法求解的前提。</a:t>
            </a:r>
          </a:p>
          <a:p>
            <a:pPr>
              <a:buClr>
                <a:schemeClr val="folHlink"/>
              </a:buClr>
              <a:buSzPct val="70000"/>
              <a:buFont typeface="Wingdings" pitchFamily="2" charset="2"/>
              <a:buChar char="l"/>
            </a:pPr>
            <a:r>
              <a:rPr lang="zh-CN" altLang="en-US" sz="2400" b="1" dirty="0">
                <a:solidFill>
                  <a:srgbClr val="000000"/>
                </a:solidFill>
              </a:rPr>
              <a:t>寻找问题的一个最优解</a:t>
            </a:r>
            <a:r>
              <a:rPr lang="zh-CN" altLang="en-US" sz="2400" b="1" dirty="0">
                <a:solidFill>
                  <a:schemeClr val="hlink"/>
                </a:solidFill>
              </a:rPr>
              <a:t>需要在子问题中做出选择</a:t>
            </a:r>
            <a:r>
              <a:rPr lang="zh-CN" altLang="en-US" sz="2400" b="1" dirty="0">
                <a:solidFill>
                  <a:srgbClr val="000000"/>
                </a:solidFill>
              </a:rPr>
              <a:t>，即选择将用哪一个来求解问题</a:t>
            </a:r>
          </a:p>
          <a:p>
            <a:pPr>
              <a:buClr>
                <a:schemeClr val="folHlink"/>
              </a:buClr>
              <a:buSzPct val="70000"/>
              <a:buFont typeface="Wingdings" pitchFamily="2" charset="2"/>
              <a:buChar char="l"/>
            </a:pPr>
            <a:r>
              <a:rPr lang="zh-CN" altLang="en-US" sz="2400" b="1" dirty="0">
                <a:solidFill>
                  <a:schemeClr val="hlink"/>
                </a:solidFill>
              </a:rPr>
              <a:t>问题解的代价</a:t>
            </a:r>
            <a:r>
              <a:rPr lang="en-US" altLang="zh-CN" sz="2400" b="1" dirty="0">
                <a:solidFill>
                  <a:schemeClr val="hlink"/>
                </a:solidFill>
              </a:rPr>
              <a:t>=</a:t>
            </a:r>
            <a:r>
              <a:rPr lang="zh-CN" altLang="en-US" sz="2400" b="1" dirty="0">
                <a:solidFill>
                  <a:schemeClr val="hlink"/>
                </a:solidFill>
              </a:rPr>
              <a:t>子问题的代价</a:t>
            </a:r>
            <a:r>
              <a:rPr lang="en-US" altLang="zh-CN" sz="2400" b="1" dirty="0">
                <a:solidFill>
                  <a:schemeClr val="hlink"/>
                </a:solidFill>
              </a:rPr>
              <a:t>+</a:t>
            </a:r>
            <a:r>
              <a:rPr lang="zh-CN" altLang="en-US" sz="2400" b="1" dirty="0">
                <a:solidFill>
                  <a:schemeClr val="hlink"/>
                </a:solidFill>
              </a:rPr>
              <a:t>选择带来的开销</a:t>
            </a:r>
          </a:p>
          <a:p>
            <a:pPr>
              <a:buClr>
                <a:schemeClr val="folHlink"/>
              </a:buClr>
              <a:buSzPct val="70000"/>
              <a:buFont typeface="Wingdings" pitchFamily="2" charset="2"/>
              <a:buChar char="l"/>
            </a:pPr>
            <a:r>
              <a:rPr lang="zh-CN" altLang="en-US" sz="2400" b="1" dirty="0">
                <a:solidFill>
                  <a:srgbClr val="000000"/>
                </a:solidFill>
              </a:rPr>
              <a:t>同一个问题可以有多种</a:t>
            </a:r>
            <a:r>
              <a:rPr lang="zh-CN" altLang="zh-CN" sz="2400" b="1" dirty="0">
                <a:solidFill>
                  <a:srgbClr val="000000"/>
                </a:solidFill>
              </a:rPr>
              <a:t>方式刻划它的最优子结构，有些表示方法的求解速度更快（空间占用小，问题的维度低）</a:t>
            </a:r>
            <a:endParaRPr lang="zh-CN" altLang="en-US" sz="2400" b="1" dirty="0">
              <a:solidFill>
                <a:srgbClr val="000000"/>
              </a:solidFill>
            </a:endParaRPr>
          </a:p>
          <a:p>
            <a:pPr>
              <a:buClr>
                <a:schemeClr val="folHlink"/>
              </a:buClr>
              <a:buSzPct val="70000"/>
              <a:buFont typeface="Wingdings" pitchFamily="2" charset="2"/>
              <a:buChar char="l"/>
            </a:pPr>
            <a:r>
              <a:rPr lang="zh-CN" altLang="en-US" sz="2400" b="1" dirty="0">
                <a:solidFill>
                  <a:srgbClr val="000000"/>
                </a:solidFill>
              </a:rPr>
              <a:t>注：贪心算法适用的问题也具有最优子结构，但它是以</a:t>
            </a:r>
            <a:r>
              <a:rPr lang="zh-CN" altLang="en-US" sz="2400" b="1" dirty="0">
                <a:solidFill>
                  <a:schemeClr val="hlink"/>
                </a:solidFill>
              </a:rPr>
              <a:t>自顶向下</a:t>
            </a:r>
            <a:r>
              <a:rPr lang="zh-CN" altLang="en-US" sz="2400" b="1" dirty="0">
                <a:solidFill>
                  <a:srgbClr val="000000"/>
                </a:solidFill>
              </a:rPr>
              <a:t>的方式使用最优子结构；</a:t>
            </a:r>
            <a:r>
              <a:rPr lang="zh-CN" altLang="en-US" sz="2400" b="1" dirty="0">
                <a:solidFill>
                  <a:srgbClr val="FF0000"/>
                </a:solidFill>
              </a:rPr>
              <a:t>先做选择再求解一个结果子问题</a:t>
            </a:r>
            <a:r>
              <a:rPr lang="zh-CN" altLang="en-US" sz="2400" b="1" dirty="0">
                <a:solidFill>
                  <a:srgbClr val="000000"/>
                </a:solidFill>
              </a:rPr>
              <a:t>。</a:t>
            </a:r>
          </a:p>
          <a:p>
            <a:pPr>
              <a:buClr>
                <a:schemeClr val="folHlink"/>
              </a:buClr>
              <a:buSzPct val="70000"/>
              <a:buFont typeface="Wingdings" pitchFamily="2" charset="2"/>
              <a:buChar char="l"/>
            </a:pPr>
            <a:endParaRPr lang="zh-CN" altLang="en-US" sz="2400" b="1" dirty="0">
              <a:solidFill>
                <a:schemeClr val="hlink"/>
              </a:solidFill>
            </a:endParaRPr>
          </a:p>
          <a:p>
            <a:pPr>
              <a:buFont typeface="Wingdings" pitchFamily="2" charset="2"/>
              <a:buNone/>
            </a:pPr>
            <a:endParaRPr lang="en-US" altLang="zh-CN" sz="2400" b="1" dirty="0">
              <a:solidFill>
                <a:schemeClr val="tx1"/>
              </a:solidFill>
            </a:endParaRPr>
          </a:p>
          <a:p>
            <a:pPr>
              <a:buFont typeface="Wingdings" pitchFamily="2" charset="2"/>
              <a:buNone/>
            </a:pPr>
            <a:endParaRPr lang="zh-CN" altLang="en-US" sz="2400" b="1" dirty="0">
              <a:solidFill>
                <a:srgbClr val="001C2A"/>
              </a:solidFill>
            </a:endParaRPr>
          </a:p>
          <a:p>
            <a:pPr>
              <a:buFont typeface="Wingdings" pitchFamily="2" charset="2"/>
              <a:buChar char="n"/>
            </a:pPr>
            <a:endParaRPr lang="zh-CN" altLang="en-US" sz="2400" dirty="0">
              <a:solidFill>
                <a:schemeClr val="accent2"/>
              </a:solidFill>
            </a:endParaRPr>
          </a:p>
        </p:txBody>
      </p:sp>
    </p:spTree>
    <p:extLst>
      <p:ext uri="{BB962C8B-B14F-4D97-AF65-F5344CB8AC3E}">
        <p14:creationId xmlns:p14="http://schemas.microsoft.com/office/powerpoint/2010/main" val="1357939599"/>
      </p:ext>
    </p:extLst>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dirty="0">
                <a:solidFill>
                  <a:srgbClr val="D3192B"/>
                </a:solidFill>
              </a:rPr>
              <a:t>6.6.1  </a:t>
            </a:r>
            <a:r>
              <a:rPr lang="zh-CN" altLang="en-US" dirty="0">
                <a:solidFill>
                  <a:srgbClr val="D3192B"/>
                </a:solidFill>
              </a:rPr>
              <a:t>最优子结构</a:t>
            </a:r>
          </a:p>
        </p:txBody>
      </p:sp>
      <p:sp>
        <p:nvSpPr>
          <p:cNvPr id="88067" name="Rectangle 3"/>
          <p:cNvSpPr>
            <a:spLocks noGrp="1" noChangeArrowheads="1"/>
          </p:cNvSpPr>
          <p:nvPr>
            <p:ph type="body" idx="1"/>
          </p:nvPr>
        </p:nvSpPr>
        <p:spPr>
          <a:xfrm>
            <a:off x="1043608" y="1844824"/>
            <a:ext cx="7772400" cy="4953000"/>
          </a:xfrm>
        </p:spPr>
        <p:txBody>
          <a:bodyPr/>
          <a:lstStyle/>
          <a:p>
            <a:pPr>
              <a:lnSpc>
                <a:spcPct val="80000"/>
              </a:lnSpc>
              <a:buFont typeface="Wingdings" pitchFamily="2" charset="2"/>
              <a:buChar char="l"/>
            </a:pPr>
            <a:r>
              <a:rPr lang="zh-CN" altLang="en-US" sz="2000" b="1" dirty="0">
                <a:solidFill>
                  <a:schemeClr val="accent2"/>
                </a:solidFill>
              </a:rPr>
              <a:t>注意：在不能应用最优子结构的时候，</a:t>
            </a:r>
            <a:r>
              <a:rPr lang="zh-CN" altLang="en-US" sz="2000" b="1" dirty="0">
                <a:solidFill>
                  <a:schemeClr val="hlink"/>
                </a:solidFill>
              </a:rPr>
              <a:t>一定不能假设它能够应用</a:t>
            </a:r>
          </a:p>
          <a:p>
            <a:pPr>
              <a:lnSpc>
                <a:spcPct val="80000"/>
              </a:lnSpc>
              <a:buFont typeface="Wingdings" pitchFamily="2" charset="2"/>
              <a:buChar char="l"/>
            </a:pPr>
            <a:r>
              <a:rPr lang="zh-CN" altLang="en-US" sz="2000" b="1" dirty="0">
                <a:solidFill>
                  <a:schemeClr val="tx1"/>
                </a:solidFill>
              </a:rPr>
              <a:t>如何判断问题满足最优性原理？</a:t>
            </a:r>
            <a:endParaRPr lang="en-US" altLang="zh-CN" sz="2000" b="1" dirty="0">
              <a:solidFill>
                <a:schemeClr val="tx1"/>
              </a:solidFill>
            </a:endParaRPr>
          </a:p>
          <a:p>
            <a:pPr>
              <a:lnSpc>
                <a:spcPct val="150000"/>
              </a:lnSpc>
              <a:buClr>
                <a:schemeClr val="folHlink"/>
              </a:buClr>
              <a:buSzPct val="70000"/>
              <a:buFont typeface="Wingdings" pitchFamily="2" charset="2"/>
              <a:buNone/>
            </a:pPr>
            <a:r>
              <a:rPr lang="zh-CN" altLang="en-US" sz="2000" b="1" dirty="0">
                <a:solidFill>
                  <a:srgbClr val="FF0000"/>
                </a:solidFill>
              </a:rPr>
              <a:t>    </a:t>
            </a:r>
            <a:r>
              <a:rPr lang="zh-CN" altLang="en-US" sz="2000" b="1" dirty="0">
                <a:solidFill>
                  <a:srgbClr val="001C2A"/>
                </a:solidFill>
              </a:rPr>
              <a:t>思路：</a:t>
            </a:r>
            <a:r>
              <a:rPr lang="zh-CN" altLang="en-US" sz="2000" b="1" dirty="0">
                <a:solidFill>
                  <a:srgbClr val="FF0000"/>
                </a:solidFill>
              </a:rPr>
              <a:t>利用反证法，</a:t>
            </a:r>
            <a:r>
              <a:rPr lang="zh-CN" altLang="en-US" sz="2000" b="1" dirty="0">
                <a:solidFill>
                  <a:srgbClr val="001C2A"/>
                </a:solidFill>
              </a:rPr>
              <a:t>通过假设每一个子问题的解都不是最优解，然后导出矛盾，即可做到这一点。</a:t>
            </a:r>
            <a:endParaRPr lang="en-US" altLang="zh-CN" sz="2000" b="1" dirty="0">
              <a:solidFill>
                <a:srgbClr val="001C2A"/>
              </a:solidFill>
            </a:endParaRPr>
          </a:p>
          <a:p>
            <a:pPr>
              <a:lnSpc>
                <a:spcPct val="80000"/>
              </a:lnSpc>
              <a:buClr>
                <a:schemeClr val="folHlink"/>
              </a:buClr>
              <a:buSzPct val="70000"/>
              <a:buFont typeface="Wingdings" pitchFamily="2" charset="2"/>
              <a:buNone/>
            </a:pPr>
            <a:r>
              <a:rPr lang="zh-CN" altLang="en-US" sz="2400" b="1" dirty="0">
                <a:solidFill>
                  <a:schemeClr val="tx1"/>
                </a:solidFill>
              </a:rPr>
              <a:t>例</a:t>
            </a:r>
            <a:r>
              <a:rPr lang="en-US" altLang="zh-CN" sz="2400" b="1" dirty="0">
                <a:solidFill>
                  <a:schemeClr val="tx1"/>
                </a:solidFill>
              </a:rPr>
              <a:t>1</a:t>
            </a:r>
            <a:r>
              <a:rPr lang="zh-CN" altLang="en-US" sz="2400" b="1" dirty="0">
                <a:solidFill>
                  <a:schemeClr val="tx1"/>
                </a:solidFill>
              </a:rPr>
              <a:t>：设</a:t>
            </a:r>
            <a:r>
              <a:rPr lang="en-US" altLang="zh-CN" sz="2400" b="1" dirty="0">
                <a:solidFill>
                  <a:schemeClr val="tx1"/>
                </a:solidFill>
              </a:rPr>
              <a:t>G</a:t>
            </a:r>
            <a:r>
              <a:rPr lang="zh-CN" altLang="en-US" sz="2400" b="1" dirty="0">
                <a:solidFill>
                  <a:schemeClr val="tx1"/>
                </a:solidFill>
              </a:rPr>
              <a:t>是一个有向加权图，则</a:t>
            </a:r>
            <a:r>
              <a:rPr lang="en-US" altLang="zh-CN" sz="2400" b="1" dirty="0">
                <a:solidFill>
                  <a:schemeClr val="tx1"/>
                </a:solidFill>
              </a:rPr>
              <a:t>G</a:t>
            </a:r>
            <a:r>
              <a:rPr lang="zh-CN" altLang="en-US" sz="2400" b="1" dirty="0">
                <a:solidFill>
                  <a:schemeClr val="tx1"/>
                </a:solidFill>
              </a:rPr>
              <a:t>从顶点</a:t>
            </a:r>
            <a:r>
              <a:rPr lang="en-US" altLang="zh-CN" sz="2400" b="1" dirty="0" err="1">
                <a:solidFill>
                  <a:schemeClr val="tx1"/>
                </a:solidFill>
              </a:rPr>
              <a:t>i</a:t>
            </a:r>
            <a:r>
              <a:rPr lang="zh-CN" altLang="en-US" sz="2400" b="1" dirty="0">
                <a:solidFill>
                  <a:schemeClr val="tx1"/>
                </a:solidFill>
              </a:rPr>
              <a:t>到顶点</a:t>
            </a:r>
            <a:r>
              <a:rPr lang="en-US" altLang="zh-CN" sz="2400" b="1" dirty="0">
                <a:solidFill>
                  <a:schemeClr val="tx1"/>
                </a:solidFill>
              </a:rPr>
              <a:t>j</a:t>
            </a:r>
            <a:r>
              <a:rPr lang="zh-CN" altLang="en-US" sz="2400" b="1" dirty="0">
                <a:solidFill>
                  <a:schemeClr val="tx1"/>
                </a:solidFill>
              </a:rPr>
              <a:t>之间的最短路径问题满足最优性原理。</a:t>
            </a:r>
            <a:endParaRPr lang="en-US" altLang="zh-CN" sz="2400" b="1" dirty="0">
              <a:solidFill>
                <a:schemeClr val="tx1"/>
              </a:solidFill>
            </a:endParaRPr>
          </a:p>
          <a:p>
            <a:pPr>
              <a:lnSpc>
                <a:spcPct val="80000"/>
              </a:lnSpc>
              <a:buClr>
                <a:schemeClr val="folHlink"/>
              </a:buClr>
              <a:buSzPct val="70000"/>
              <a:buFont typeface="Wingdings" pitchFamily="2" charset="2"/>
              <a:buNone/>
            </a:pPr>
            <a:r>
              <a:rPr lang="zh-CN" altLang="en-US" sz="2400" b="1" dirty="0">
                <a:solidFill>
                  <a:srgbClr val="001C2A"/>
                </a:solidFill>
              </a:rPr>
              <a:t>      </a:t>
            </a:r>
            <a:r>
              <a:rPr lang="zh-CN" altLang="en-US" sz="2400" b="1" dirty="0">
                <a:solidFill>
                  <a:srgbClr val="FF0000"/>
                </a:solidFill>
              </a:rPr>
              <a:t>证明：</a:t>
            </a:r>
            <a:r>
              <a:rPr lang="zh-CN" altLang="en-US" sz="2400" b="1" dirty="0">
                <a:solidFill>
                  <a:srgbClr val="001C2A"/>
                </a:solidFill>
              </a:rPr>
              <a:t>（反证法）</a:t>
            </a:r>
            <a:endParaRPr lang="en-US" altLang="zh-CN" sz="2400" b="1" dirty="0">
              <a:solidFill>
                <a:srgbClr val="001C2A"/>
              </a:solidFill>
            </a:endParaRPr>
          </a:p>
          <a:p>
            <a:pPr>
              <a:lnSpc>
                <a:spcPct val="80000"/>
              </a:lnSpc>
              <a:buClr>
                <a:schemeClr val="folHlink"/>
              </a:buClr>
              <a:buSzPct val="70000"/>
              <a:buFont typeface="Wingdings" pitchFamily="2" charset="2"/>
              <a:buNone/>
            </a:pPr>
            <a:r>
              <a:rPr lang="en-US" altLang="zh-CN" sz="2400" b="1" dirty="0">
                <a:solidFill>
                  <a:srgbClr val="001C2A"/>
                </a:solidFill>
              </a:rPr>
              <a:t>       </a:t>
            </a:r>
            <a:r>
              <a:rPr lang="zh-CN" altLang="en-US" sz="2400" b="1" dirty="0">
                <a:solidFill>
                  <a:srgbClr val="001C2A"/>
                </a:solidFill>
              </a:rPr>
              <a:t>设</a:t>
            </a:r>
            <a:r>
              <a:rPr lang="en-US" altLang="zh-CN" sz="2400" b="1" dirty="0" err="1">
                <a:solidFill>
                  <a:srgbClr val="001C2A"/>
                </a:solidFill>
              </a:rPr>
              <a:t>i</a:t>
            </a:r>
            <a:r>
              <a:rPr lang="en-US" altLang="zh-CN" sz="2400" b="1" dirty="0">
                <a:solidFill>
                  <a:srgbClr val="001C2A"/>
                </a:solidFill>
              </a:rPr>
              <a:t> ~ </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 j</a:t>
            </a:r>
            <a:r>
              <a:rPr lang="zh-CN" altLang="en-US" sz="2400" b="1" dirty="0">
                <a:solidFill>
                  <a:srgbClr val="001C2A"/>
                </a:solidFill>
              </a:rPr>
              <a:t>是一条最短路径，但其中子路径</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 j</a:t>
            </a:r>
            <a:r>
              <a:rPr lang="zh-CN" altLang="en-US" sz="2400" b="1" dirty="0">
                <a:solidFill>
                  <a:srgbClr val="001C2A"/>
                </a:solidFill>
              </a:rPr>
              <a:t>不是最优的。</a:t>
            </a:r>
            <a:endParaRPr lang="en-US" altLang="zh-CN" sz="2400" b="1" dirty="0">
              <a:solidFill>
                <a:srgbClr val="001C2A"/>
              </a:solidFill>
            </a:endParaRPr>
          </a:p>
          <a:p>
            <a:pPr>
              <a:lnSpc>
                <a:spcPct val="80000"/>
              </a:lnSpc>
              <a:buClr>
                <a:schemeClr val="folHlink"/>
              </a:buClr>
              <a:buSzPct val="70000"/>
              <a:buFont typeface="Wingdings" pitchFamily="2" charset="2"/>
              <a:buNone/>
            </a:pPr>
            <a:r>
              <a:rPr lang="en-US" altLang="zh-CN" sz="2400" b="1" dirty="0">
                <a:solidFill>
                  <a:srgbClr val="001C2A"/>
                </a:solidFill>
              </a:rPr>
              <a:t>       </a:t>
            </a:r>
            <a:r>
              <a:rPr lang="zh-CN" altLang="en-US" sz="2400" b="1" dirty="0">
                <a:solidFill>
                  <a:srgbClr val="001C2A"/>
                </a:solidFill>
              </a:rPr>
              <a:t>假设最优的子路径为 </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j</a:t>
            </a:r>
            <a:r>
              <a:rPr lang="zh-CN" altLang="en-US" sz="2400" b="1" dirty="0">
                <a:solidFill>
                  <a:srgbClr val="001C2A"/>
                </a:solidFill>
              </a:rPr>
              <a:t>，则我们可以重新构造一条路径：</a:t>
            </a:r>
            <a:r>
              <a:rPr lang="en-US" altLang="zh-CN" sz="2400" b="1" dirty="0" err="1">
                <a:solidFill>
                  <a:srgbClr val="001C2A"/>
                </a:solidFill>
              </a:rPr>
              <a:t>i</a:t>
            </a:r>
            <a:r>
              <a:rPr lang="en-US" altLang="zh-CN" sz="2400" b="1" dirty="0">
                <a:solidFill>
                  <a:srgbClr val="001C2A"/>
                </a:solidFill>
              </a:rPr>
              <a:t> ~ </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 j</a:t>
            </a:r>
            <a:r>
              <a:rPr lang="zh-CN" altLang="en-US" sz="2400" b="1" dirty="0">
                <a:solidFill>
                  <a:srgbClr val="001C2A"/>
                </a:solidFill>
              </a:rPr>
              <a:t>，显然该路径长度小于 </a:t>
            </a:r>
            <a:r>
              <a:rPr lang="en-US" altLang="zh-CN" sz="2400" b="1" dirty="0" err="1">
                <a:solidFill>
                  <a:srgbClr val="001C2A"/>
                </a:solidFill>
              </a:rPr>
              <a:t>i</a:t>
            </a:r>
            <a:r>
              <a:rPr lang="en-US" altLang="zh-CN" sz="2400" b="1" dirty="0">
                <a:solidFill>
                  <a:srgbClr val="001C2A"/>
                </a:solidFill>
              </a:rPr>
              <a:t> ~ </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 j</a:t>
            </a:r>
            <a:r>
              <a:rPr lang="zh-CN" altLang="en-US" sz="2400" b="1" dirty="0">
                <a:solidFill>
                  <a:srgbClr val="001C2A"/>
                </a:solidFill>
              </a:rPr>
              <a:t>，与</a:t>
            </a:r>
            <a:r>
              <a:rPr lang="en-US" altLang="zh-CN" sz="2400" b="1" dirty="0" err="1">
                <a:solidFill>
                  <a:srgbClr val="001C2A"/>
                </a:solidFill>
              </a:rPr>
              <a:t>i</a:t>
            </a:r>
            <a:r>
              <a:rPr lang="en-US" altLang="zh-CN" sz="2400" b="1" dirty="0">
                <a:solidFill>
                  <a:srgbClr val="001C2A"/>
                </a:solidFill>
              </a:rPr>
              <a:t> ~ </a:t>
            </a:r>
            <a:r>
              <a:rPr lang="en-US" altLang="zh-CN" sz="2400" b="1" dirty="0" err="1">
                <a:solidFill>
                  <a:srgbClr val="001C2A"/>
                </a:solidFill>
              </a:rPr>
              <a:t>ip</a:t>
            </a:r>
            <a:r>
              <a:rPr lang="en-US" altLang="zh-CN" sz="2400" b="1" dirty="0">
                <a:solidFill>
                  <a:srgbClr val="001C2A"/>
                </a:solidFill>
              </a:rPr>
              <a:t> ~ </a:t>
            </a:r>
            <a:r>
              <a:rPr lang="en-US" altLang="zh-CN" sz="2400" b="1" dirty="0" err="1">
                <a:solidFill>
                  <a:srgbClr val="001C2A"/>
                </a:solidFill>
              </a:rPr>
              <a:t>iq</a:t>
            </a:r>
            <a:r>
              <a:rPr lang="en-US" altLang="zh-CN" sz="2400" b="1" dirty="0">
                <a:solidFill>
                  <a:srgbClr val="001C2A"/>
                </a:solidFill>
              </a:rPr>
              <a:t> ~ j</a:t>
            </a:r>
            <a:r>
              <a:rPr lang="zh-CN" altLang="en-US" sz="2400" b="1" dirty="0">
                <a:solidFill>
                  <a:srgbClr val="001C2A"/>
                </a:solidFill>
              </a:rPr>
              <a:t>是顶点</a:t>
            </a:r>
            <a:r>
              <a:rPr lang="en-US" altLang="zh-CN" sz="2400" b="1" dirty="0" err="1">
                <a:solidFill>
                  <a:srgbClr val="001C2A"/>
                </a:solidFill>
              </a:rPr>
              <a:t>i</a:t>
            </a:r>
            <a:r>
              <a:rPr lang="zh-CN" altLang="en-US" sz="2400" b="1" dirty="0">
                <a:solidFill>
                  <a:srgbClr val="001C2A"/>
                </a:solidFill>
              </a:rPr>
              <a:t>到顶点</a:t>
            </a:r>
            <a:r>
              <a:rPr lang="en-US" altLang="zh-CN" sz="2400" b="1" dirty="0">
                <a:solidFill>
                  <a:srgbClr val="001C2A"/>
                </a:solidFill>
              </a:rPr>
              <a:t>j</a:t>
            </a:r>
            <a:r>
              <a:rPr lang="zh-CN" altLang="en-US" sz="2400" b="1" dirty="0">
                <a:solidFill>
                  <a:srgbClr val="001C2A"/>
                </a:solidFill>
              </a:rPr>
              <a:t>的最短路径相矛盾。</a:t>
            </a:r>
            <a:endParaRPr lang="en-US" altLang="zh-CN" sz="2400" b="1" dirty="0">
              <a:solidFill>
                <a:srgbClr val="001C2A"/>
              </a:solidFill>
            </a:endParaRPr>
          </a:p>
          <a:p>
            <a:pPr>
              <a:lnSpc>
                <a:spcPct val="80000"/>
              </a:lnSpc>
              <a:buClr>
                <a:schemeClr val="folHlink"/>
              </a:buClr>
              <a:buSzPct val="70000"/>
              <a:buFont typeface="Wingdings" pitchFamily="2" charset="2"/>
              <a:buNone/>
            </a:pPr>
            <a:r>
              <a:rPr lang="en-US" altLang="zh-CN" sz="2400" b="1" dirty="0">
                <a:solidFill>
                  <a:srgbClr val="001C2A"/>
                </a:solidFill>
              </a:rPr>
              <a:t>      </a:t>
            </a:r>
            <a:r>
              <a:rPr lang="zh-CN" altLang="en-US" sz="2400" b="1" dirty="0">
                <a:solidFill>
                  <a:srgbClr val="001C2A"/>
                </a:solidFill>
              </a:rPr>
              <a:t>所以原问题满足最优性原理。</a:t>
            </a:r>
            <a:endParaRPr lang="en-US" altLang="zh-CN" sz="2400" b="1" dirty="0">
              <a:solidFill>
                <a:srgbClr val="001C2A"/>
              </a:solidFill>
            </a:endParaRPr>
          </a:p>
          <a:p>
            <a:pPr>
              <a:lnSpc>
                <a:spcPct val="80000"/>
              </a:lnSpc>
              <a:buClr>
                <a:schemeClr val="folHlink"/>
              </a:buClr>
              <a:buSzPct val="70000"/>
              <a:buFont typeface="Wingdings" pitchFamily="2" charset="2"/>
              <a:buNone/>
            </a:pPr>
            <a:endParaRPr lang="en-US" altLang="zh-CN" sz="2400" b="1" dirty="0">
              <a:solidFill>
                <a:schemeClr val="hlink"/>
              </a:solidFill>
            </a:endParaRPr>
          </a:p>
          <a:p>
            <a:pPr>
              <a:lnSpc>
                <a:spcPct val="80000"/>
              </a:lnSpc>
              <a:buFont typeface="Wingdings" pitchFamily="2" charset="2"/>
              <a:buChar char="l"/>
            </a:pPr>
            <a:endParaRPr lang="zh-CN" altLang="en-US" sz="1800" b="1" dirty="0">
              <a:solidFill>
                <a:schemeClr val="hlink"/>
              </a:solidFill>
            </a:endParaRPr>
          </a:p>
        </p:txBody>
      </p:sp>
    </p:spTree>
    <p:extLst>
      <p:ext uri="{BB962C8B-B14F-4D97-AF65-F5344CB8AC3E}">
        <p14:creationId xmlns:p14="http://schemas.microsoft.com/office/powerpoint/2010/main" val="2992838226"/>
      </p:ext>
    </p:extLst>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8238" y="1752958"/>
            <a:ext cx="7772400" cy="4953000"/>
          </a:xfrm>
        </p:spPr>
        <p:txBody>
          <a:bodyPr/>
          <a:lstStyle/>
          <a:p>
            <a:pPr defTabSz="812800">
              <a:lnSpc>
                <a:spcPct val="150000"/>
              </a:lnSpc>
              <a:buClr>
                <a:schemeClr val="folHlink"/>
              </a:buClr>
              <a:buSzPct val="70000"/>
              <a:buFont typeface="Wingdings" pitchFamily="2" charset="2"/>
              <a:buNone/>
            </a:pPr>
            <a:r>
              <a:rPr lang="zh-CN" altLang="en-US" sz="2400" b="1" dirty="0">
                <a:solidFill>
                  <a:schemeClr val="tx1"/>
                </a:solidFill>
              </a:rPr>
              <a:t>例</a:t>
            </a:r>
            <a:r>
              <a:rPr lang="en-US" altLang="zh-CN" sz="2400" b="1" dirty="0">
                <a:solidFill>
                  <a:schemeClr val="tx1"/>
                </a:solidFill>
              </a:rPr>
              <a:t>2</a:t>
            </a:r>
            <a:r>
              <a:rPr lang="zh-CN" altLang="en-US" sz="2400" b="1" dirty="0">
                <a:solidFill>
                  <a:schemeClr val="tx1"/>
                </a:solidFill>
              </a:rPr>
              <a:t>：有向图的最长路径问题不满足最优性原理。</a:t>
            </a:r>
            <a:endParaRPr lang="en-US" altLang="zh-CN" sz="2400" b="1" dirty="0">
              <a:solidFill>
                <a:schemeClr val="tx1"/>
              </a:solidFill>
            </a:endParaRPr>
          </a:p>
          <a:p>
            <a:pPr defTabSz="812800">
              <a:buClr>
                <a:schemeClr val="folHlink"/>
              </a:buClr>
              <a:buSzPct val="70000"/>
              <a:buFont typeface="Wingdings" pitchFamily="2" charset="2"/>
              <a:buNone/>
            </a:pPr>
            <a:r>
              <a:rPr lang="zh-CN" altLang="en-US" sz="2400" b="1" dirty="0">
                <a:solidFill>
                  <a:schemeClr val="hlink"/>
                </a:solidFill>
              </a:rPr>
              <a:t>证明：</a:t>
            </a:r>
          </a:p>
          <a:p>
            <a:pPr defTabSz="812800">
              <a:buClr>
                <a:schemeClr val="folHlink"/>
              </a:buClr>
              <a:buSzPct val="70000"/>
              <a:buFont typeface="Wingdings" pitchFamily="2" charset="2"/>
              <a:buNone/>
            </a:pPr>
            <a:r>
              <a:rPr lang="en-US" altLang="zh-CN" sz="2400" b="1" dirty="0">
                <a:solidFill>
                  <a:srgbClr val="001C2A"/>
                </a:solidFill>
              </a:rPr>
              <a:t>      </a:t>
            </a:r>
            <a:r>
              <a:rPr lang="zh-CN" altLang="en-US" sz="2400" b="1" dirty="0">
                <a:solidFill>
                  <a:srgbClr val="001C2A"/>
                </a:solidFill>
              </a:rPr>
              <a:t>如右图所示，</a:t>
            </a:r>
            <a:r>
              <a:rPr lang="en-US" altLang="zh-CN" sz="2400" b="1" dirty="0">
                <a:solidFill>
                  <a:srgbClr val="001C2A"/>
                </a:solidFill>
              </a:rPr>
              <a:t>q → r → t</a:t>
            </a:r>
            <a:r>
              <a:rPr lang="zh-CN" altLang="en-US" sz="2400" b="1" dirty="0">
                <a:solidFill>
                  <a:srgbClr val="001C2A"/>
                </a:solidFill>
              </a:rPr>
              <a:t>是</a:t>
            </a:r>
            <a:r>
              <a:rPr lang="en-US" altLang="zh-CN" sz="2400" b="1" dirty="0">
                <a:solidFill>
                  <a:srgbClr val="001C2A"/>
                </a:solidFill>
              </a:rPr>
              <a:t>q</a:t>
            </a:r>
            <a:r>
              <a:rPr lang="zh-CN" altLang="en-US" sz="2400" b="1" dirty="0">
                <a:solidFill>
                  <a:srgbClr val="001C2A"/>
                </a:solidFill>
              </a:rPr>
              <a:t>到</a:t>
            </a:r>
            <a:r>
              <a:rPr lang="en-US" altLang="zh-CN" sz="2400" b="1" dirty="0">
                <a:solidFill>
                  <a:srgbClr val="001C2A"/>
                </a:solidFill>
              </a:rPr>
              <a:t>t</a:t>
            </a:r>
            <a:r>
              <a:rPr lang="zh-CN" altLang="en-US" sz="2400" b="1" dirty="0">
                <a:solidFill>
                  <a:srgbClr val="001C2A"/>
                </a:solidFill>
              </a:rPr>
              <a:t>的最长路径，</a:t>
            </a:r>
            <a:r>
              <a:rPr lang="en-US" altLang="zh-CN" sz="2400" b="1" dirty="0">
                <a:solidFill>
                  <a:srgbClr val="001C2A"/>
                </a:solidFill>
              </a:rPr>
              <a:t/>
            </a:r>
            <a:br>
              <a:rPr lang="en-US" altLang="zh-CN" sz="2400" b="1" dirty="0">
                <a:solidFill>
                  <a:srgbClr val="001C2A"/>
                </a:solidFill>
              </a:rPr>
            </a:br>
            <a:r>
              <a:rPr lang="zh-CN" altLang="en-US" sz="2400" b="1" dirty="0">
                <a:solidFill>
                  <a:srgbClr val="001C2A"/>
                </a:solidFill>
              </a:rPr>
              <a:t>而</a:t>
            </a:r>
            <a:r>
              <a:rPr lang="en-US" altLang="zh-CN" sz="2400" b="1" dirty="0">
                <a:solidFill>
                  <a:srgbClr val="001C2A"/>
                </a:solidFill>
              </a:rPr>
              <a:t>q → r</a:t>
            </a:r>
            <a:r>
              <a:rPr lang="zh-CN" altLang="en-US" sz="2400" b="1" dirty="0">
                <a:solidFill>
                  <a:srgbClr val="001C2A"/>
                </a:solidFill>
              </a:rPr>
              <a:t>的最长路径是 </a:t>
            </a:r>
            <a:r>
              <a:rPr lang="en-US" altLang="zh-CN" sz="2400" b="1" dirty="0">
                <a:solidFill>
                  <a:srgbClr val="001C2A"/>
                </a:solidFill>
              </a:rPr>
              <a:t>q → s → t → r</a:t>
            </a:r>
            <a:r>
              <a:rPr lang="zh-CN" altLang="en-US" sz="2400" b="1" dirty="0">
                <a:solidFill>
                  <a:srgbClr val="001C2A"/>
                </a:solidFill>
              </a:rPr>
              <a:t>，</a:t>
            </a:r>
            <a:r>
              <a:rPr lang="en-US" altLang="zh-CN" sz="2400" b="1" dirty="0">
                <a:solidFill>
                  <a:srgbClr val="001C2A"/>
                </a:solidFill>
              </a:rPr>
              <a:t/>
            </a:r>
            <a:br>
              <a:rPr lang="en-US" altLang="zh-CN" sz="2400" b="1" dirty="0">
                <a:solidFill>
                  <a:srgbClr val="001C2A"/>
                </a:solidFill>
              </a:rPr>
            </a:br>
            <a:r>
              <a:rPr lang="en-US" altLang="zh-CN" sz="2400" b="1" dirty="0">
                <a:solidFill>
                  <a:srgbClr val="001C2A"/>
                </a:solidFill>
              </a:rPr>
              <a:t> r → t</a:t>
            </a:r>
            <a:r>
              <a:rPr lang="zh-CN" altLang="en-US" sz="2400" b="1" dirty="0">
                <a:solidFill>
                  <a:srgbClr val="001C2A"/>
                </a:solidFill>
              </a:rPr>
              <a:t>的最长路径是 </a:t>
            </a:r>
            <a:r>
              <a:rPr lang="en-US" altLang="zh-CN" sz="2400" b="1" dirty="0">
                <a:solidFill>
                  <a:srgbClr val="001C2A"/>
                </a:solidFill>
              </a:rPr>
              <a:t>r → q → s → t</a:t>
            </a:r>
            <a:r>
              <a:rPr lang="zh-CN" altLang="en-US" sz="2400" b="1" dirty="0">
                <a:solidFill>
                  <a:srgbClr val="001C2A"/>
                </a:solidFill>
              </a:rPr>
              <a:t>，</a:t>
            </a:r>
            <a:r>
              <a:rPr lang="en-US" altLang="zh-CN" sz="2400" b="1" dirty="0">
                <a:solidFill>
                  <a:srgbClr val="001C2A"/>
                </a:solidFill>
              </a:rPr>
              <a:t/>
            </a:r>
            <a:br>
              <a:rPr lang="en-US" altLang="zh-CN" sz="2400" b="1" dirty="0">
                <a:solidFill>
                  <a:srgbClr val="001C2A"/>
                </a:solidFill>
              </a:rPr>
            </a:br>
            <a:r>
              <a:rPr lang="zh-CN" altLang="en-US" sz="2400" b="1" dirty="0">
                <a:solidFill>
                  <a:srgbClr val="001C2A"/>
                </a:solidFill>
              </a:rPr>
              <a:t>但 </a:t>
            </a:r>
            <a:r>
              <a:rPr lang="en-US" altLang="zh-CN" sz="2400" b="1" dirty="0">
                <a:solidFill>
                  <a:srgbClr val="001C2A"/>
                </a:solidFill>
              </a:rPr>
              <a:t>q → r </a:t>
            </a:r>
            <a:r>
              <a:rPr lang="zh-CN" altLang="en-US" sz="2400" b="1" dirty="0">
                <a:solidFill>
                  <a:srgbClr val="001C2A"/>
                </a:solidFill>
              </a:rPr>
              <a:t>和 </a:t>
            </a:r>
            <a:r>
              <a:rPr lang="en-US" altLang="zh-CN" sz="2400" b="1" dirty="0">
                <a:solidFill>
                  <a:srgbClr val="001C2A"/>
                </a:solidFill>
              </a:rPr>
              <a:t>r → t</a:t>
            </a:r>
            <a:r>
              <a:rPr lang="zh-CN" altLang="en-US" sz="2400" b="1" dirty="0">
                <a:solidFill>
                  <a:srgbClr val="001C2A"/>
                </a:solidFill>
              </a:rPr>
              <a:t>的最长路径合起来并不是 </a:t>
            </a:r>
            <a:r>
              <a:rPr lang="en-US" altLang="zh-CN" sz="2400" b="1" dirty="0">
                <a:solidFill>
                  <a:srgbClr val="001C2A"/>
                </a:solidFill>
              </a:rPr>
              <a:t>q </a:t>
            </a:r>
            <a:r>
              <a:rPr lang="zh-CN" altLang="en-US" sz="2400" b="1" dirty="0">
                <a:solidFill>
                  <a:srgbClr val="001C2A"/>
                </a:solidFill>
              </a:rPr>
              <a:t>到</a:t>
            </a:r>
            <a:r>
              <a:rPr lang="en-US" altLang="zh-CN" sz="2400" b="1" dirty="0">
                <a:solidFill>
                  <a:srgbClr val="001C2A"/>
                </a:solidFill>
              </a:rPr>
              <a:t>t</a:t>
            </a:r>
            <a:r>
              <a:rPr lang="zh-CN" altLang="en-US" sz="2400" b="1" dirty="0">
                <a:solidFill>
                  <a:srgbClr val="001C2A"/>
                </a:solidFill>
              </a:rPr>
              <a:t>的最长路径。</a:t>
            </a:r>
            <a:endParaRPr lang="en-US" altLang="zh-CN" sz="2400" b="1" dirty="0">
              <a:solidFill>
                <a:srgbClr val="001C2A"/>
              </a:solidFill>
            </a:endParaRPr>
          </a:p>
          <a:p>
            <a:pPr defTabSz="812800">
              <a:buClr>
                <a:schemeClr val="folHlink"/>
              </a:buClr>
              <a:buSzPct val="70000"/>
              <a:buFont typeface="Wingdings" pitchFamily="2" charset="2"/>
              <a:buNone/>
            </a:pPr>
            <a:r>
              <a:rPr lang="zh-CN" altLang="en-US" sz="2400" b="1" dirty="0">
                <a:solidFill>
                  <a:srgbClr val="001C2A"/>
                </a:solidFill>
              </a:rPr>
              <a:t>      所以，原问题并不满足最优性原理。</a:t>
            </a:r>
            <a:endParaRPr lang="en-US" altLang="zh-CN" sz="2400" b="1" dirty="0">
              <a:solidFill>
                <a:srgbClr val="001C2A"/>
              </a:solidFill>
            </a:endParaRPr>
          </a:p>
          <a:p>
            <a:pPr defTabSz="812800">
              <a:buClr>
                <a:schemeClr val="folHlink"/>
              </a:buClr>
              <a:buSzPct val="70000"/>
              <a:buFont typeface="Wingdings" pitchFamily="2" charset="2"/>
              <a:buNone/>
            </a:pPr>
            <a:endParaRPr lang="en-US" altLang="zh-CN" sz="2400" b="1" dirty="0">
              <a:solidFill>
                <a:srgbClr val="001C2A"/>
              </a:solidFill>
            </a:endParaRPr>
          </a:p>
          <a:p>
            <a:pPr defTabSz="812800">
              <a:buClr>
                <a:schemeClr val="folHlink"/>
              </a:buClr>
              <a:buSzPct val="70000"/>
              <a:buFont typeface="Wingdings" pitchFamily="2" charset="2"/>
              <a:buNone/>
            </a:pPr>
            <a:r>
              <a:rPr lang="zh-CN" altLang="en-US" sz="2400" b="1" dirty="0">
                <a:solidFill>
                  <a:srgbClr val="001C2A"/>
                </a:solidFill>
              </a:rPr>
              <a:t>注：因为 </a:t>
            </a:r>
            <a:r>
              <a:rPr lang="en-US" altLang="zh-CN" sz="2400" b="1" dirty="0">
                <a:solidFill>
                  <a:srgbClr val="001C2A"/>
                </a:solidFill>
              </a:rPr>
              <a:t>q → r </a:t>
            </a:r>
            <a:r>
              <a:rPr lang="zh-CN" altLang="en-US" sz="2400" b="1" dirty="0">
                <a:solidFill>
                  <a:srgbClr val="001C2A"/>
                </a:solidFill>
              </a:rPr>
              <a:t>和 </a:t>
            </a:r>
            <a:r>
              <a:rPr lang="en-US" altLang="zh-CN" sz="2400" b="1" dirty="0">
                <a:solidFill>
                  <a:srgbClr val="001C2A"/>
                </a:solidFill>
              </a:rPr>
              <a:t>r → t</a:t>
            </a:r>
            <a:r>
              <a:rPr lang="zh-CN" altLang="en-US" sz="2400" b="1" dirty="0">
                <a:solidFill>
                  <a:srgbClr val="001C2A"/>
                </a:solidFill>
              </a:rPr>
              <a:t>的子问题都共享路径 </a:t>
            </a:r>
            <a:r>
              <a:rPr lang="en-US" altLang="zh-CN" sz="2400" b="1" dirty="0">
                <a:solidFill>
                  <a:srgbClr val="001C2A"/>
                </a:solidFill>
              </a:rPr>
              <a:t>s → t</a:t>
            </a:r>
            <a:r>
              <a:rPr lang="zh-CN" altLang="en-US" sz="2400" b="1" dirty="0">
                <a:solidFill>
                  <a:srgbClr val="001C2A"/>
                </a:solidFill>
              </a:rPr>
              <a:t>，组合成原问题解时，有重复的路径对原问题是不允许的。</a:t>
            </a:r>
            <a:endParaRPr lang="en-US" altLang="zh-CN" sz="2400" b="1" dirty="0">
              <a:solidFill>
                <a:srgbClr val="001C2A"/>
              </a:solidFill>
            </a:endParaRPr>
          </a:p>
          <a:p>
            <a:pPr defTabSz="812800">
              <a:lnSpc>
                <a:spcPct val="150000"/>
              </a:lnSpc>
              <a:buFont typeface="Wingdings" pitchFamily="2" charset="2"/>
              <a:buNone/>
            </a:pPr>
            <a:endParaRPr lang="zh-CN" altLang="en-US" sz="2400" b="1" dirty="0">
              <a:solidFill>
                <a:srgbClr val="001C2A"/>
              </a:solidFill>
            </a:endParaRPr>
          </a:p>
        </p:txBody>
      </p:sp>
      <p:sp>
        <p:nvSpPr>
          <p:cNvPr id="35845" name="灯片编号占位符 4"/>
          <p:cNvSpPr>
            <a:spLocks noGrp="1"/>
          </p:cNvSpPr>
          <p:nvPr>
            <p:ph type="sldNum" sz="quarter" idx="12"/>
          </p:nvPr>
        </p:nvSpPr>
        <p:spPr>
          <a:noFill/>
        </p:spPr>
        <p:txBody>
          <a:bodyPr/>
          <a:lstStyle/>
          <a:p>
            <a:fld id="{9D5D11E0-5C11-497A-9684-C5AFFDDD2F8B}" type="slidenum">
              <a:rPr lang="en-US" altLang="zh-CN" smtClean="0">
                <a:ea typeface="宋体" charset="-122"/>
              </a:rPr>
              <a:pPr/>
              <a:t>25</a:t>
            </a:fld>
            <a:endParaRPr lang="en-US" altLang="zh-CN">
              <a:ea typeface="宋体" charset="-122"/>
            </a:endParaRPr>
          </a:p>
        </p:txBody>
      </p:sp>
      <p:pic>
        <p:nvPicPr>
          <p:cNvPr id="35846" name="Picture 6"/>
          <p:cNvPicPr>
            <a:picLocks noChangeAspect="1" noChangeArrowheads="1"/>
          </p:cNvPicPr>
          <p:nvPr/>
        </p:nvPicPr>
        <p:blipFill>
          <a:blip r:embed="rId2" cstate="print"/>
          <a:srcRect/>
          <a:stretch>
            <a:fillRect/>
          </a:stretch>
        </p:blipFill>
        <p:spPr bwMode="auto">
          <a:xfrm>
            <a:off x="6948264" y="389430"/>
            <a:ext cx="1619250" cy="1533525"/>
          </a:xfrm>
          <a:prstGeom prst="rect">
            <a:avLst/>
          </a:prstGeom>
          <a:noFill/>
          <a:ln w="9525">
            <a:noFill/>
            <a:miter lim="800000"/>
            <a:headEnd/>
            <a:tailEnd/>
          </a:ln>
        </p:spPr>
      </p:pic>
      <p:sp>
        <p:nvSpPr>
          <p:cNvPr id="7" name="标题 6"/>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4205849432"/>
      </p:ext>
    </p:extLst>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solidFill>
                  <a:srgbClr val="D3192B"/>
                </a:solidFill>
              </a:rPr>
              <a:t>6.6.2  </a:t>
            </a:r>
            <a:r>
              <a:rPr lang="zh-CN" altLang="en-US" dirty="0">
                <a:solidFill>
                  <a:srgbClr val="D3192B"/>
                </a:solidFill>
              </a:rPr>
              <a:t>重叠子问题</a:t>
            </a:r>
            <a:endParaRPr lang="zh-CN" altLang="en-US" dirty="0"/>
          </a:p>
        </p:txBody>
      </p:sp>
      <p:sp>
        <p:nvSpPr>
          <p:cNvPr id="32771" name="内容占位符 2"/>
          <p:cNvSpPr>
            <a:spLocks noGrp="1"/>
          </p:cNvSpPr>
          <p:nvPr>
            <p:ph idx="1"/>
          </p:nvPr>
        </p:nvSpPr>
        <p:spPr>
          <a:xfrm>
            <a:off x="1171575" y="1747838"/>
            <a:ext cx="7772400" cy="4953000"/>
          </a:xfrm>
        </p:spPr>
        <p:txBody>
          <a:bodyPr/>
          <a:lstStyle/>
          <a:p>
            <a:pPr>
              <a:buFont typeface="Wingdings" pitchFamily="2" charset="2"/>
              <a:buNone/>
            </a:pPr>
            <a:r>
              <a:rPr lang="zh-CN" altLang="en-US" sz="2400" b="1" dirty="0">
                <a:solidFill>
                  <a:srgbClr val="FF0000"/>
                </a:solidFill>
              </a:rPr>
              <a:t>二、重叠子问题</a:t>
            </a:r>
            <a:endParaRPr lang="en-US" altLang="zh-CN" sz="2400" b="1" dirty="0">
              <a:solidFill>
                <a:srgbClr val="FF0000"/>
              </a:solidFill>
            </a:endParaRPr>
          </a:p>
          <a:p>
            <a:pPr>
              <a:buClr>
                <a:schemeClr val="folHlink"/>
              </a:buClr>
              <a:buSzPct val="70000"/>
              <a:buFont typeface="Wingdings" pitchFamily="2" charset="2"/>
              <a:buChar char="l"/>
            </a:pPr>
            <a:r>
              <a:rPr lang="zh-CN" altLang="en-US" sz="2400" b="1" dirty="0">
                <a:solidFill>
                  <a:srgbClr val="001C2A"/>
                </a:solidFill>
              </a:rPr>
              <a:t>适用于动态规划求解的最优化问题的第二个要素是</a:t>
            </a:r>
            <a:r>
              <a:rPr lang="zh-CN" altLang="en-US" sz="2400" b="1" dirty="0">
                <a:solidFill>
                  <a:schemeClr val="tx1"/>
                </a:solidFill>
              </a:rPr>
              <a:t>子问题的空间要“小”</a:t>
            </a:r>
            <a:r>
              <a:rPr lang="zh-CN" altLang="en-US" sz="2400" b="1" dirty="0">
                <a:solidFill>
                  <a:srgbClr val="001C2A"/>
                </a:solidFill>
              </a:rPr>
              <a:t>。</a:t>
            </a:r>
          </a:p>
          <a:p>
            <a:pPr>
              <a:buClr>
                <a:schemeClr val="folHlink"/>
              </a:buClr>
              <a:buSzPct val="70000"/>
              <a:buFont typeface="Wingdings" pitchFamily="2" charset="2"/>
              <a:buChar char="l"/>
            </a:pPr>
            <a:r>
              <a:rPr lang="zh-CN" altLang="en-US" sz="2400" b="1" dirty="0">
                <a:solidFill>
                  <a:srgbClr val="001C2A"/>
                </a:solidFill>
              </a:rPr>
              <a:t>不同的子问题数是输入规模的一个多项式</a:t>
            </a:r>
          </a:p>
          <a:p>
            <a:pPr>
              <a:buClr>
                <a:schemeClr val="folHlink"/>
              </a:buClr>
              <a:buSzPct val="70000"/>
              <a:buFont typeface="Wingdings" pitchFamily="2" charset="2"/>
              <a:buChar char="l"/>
            </a:pPr>
            <a:r>
              <a:rPr lang="zh-CN" altLang="en-US" sz="2400" b="1" dirty="0">
                <a:solidFill>
                  <a:srgbClr val="001C2A"/>
                </a:solidFill>
              </a:rPr>
              <a:t> 递归算法求解问题时，每次产生的子问题并不总是新问题，有些子问题被反复计算多次。这种性质称为</a:t>
            </a:r>
            <a:r>
              <a:rPr lang="zh-CN" altLang="en-US" sz="2400" b="1" dirty="0">
                <a:solidFill>
                  <a:schemeClr val="tx1"/>
                </a:solidFill>
              </a:rPr>
              <a:t>子问题的重叠性质</a:t>
            </a:r>
            <a:r>
              <a:rPr lang="zh-CN" altLang="en-US" sz="2400" b="1" dirty="0">
                <a:solidFill>
                  <a:srgbClr val="001C2A"/>
                </a:solidFill>
              </a:rPr>
              <a:t>。</a:t>
            </a:r>
          </a:p>
          <a:p>
            <a:pPr>
              <a:buClr>
                <a:schemeClr val="folHlink"/>
              </a:buClr>
              <a:buSzPct val="70000"/>
              <a:buFont typeface="Wingdings" pitchFamily="2" charset="2"/>
              <a:buChar char="l"/>
            </a:pPr>
            <a:endParaRPr lang="zh-CN" altLang="en-US" sz="2400" b="1" dirty="0">
              <a:solidFill>
                <a:srgbClr val="001C2A"/>
              </a:solidFill>
            </a:endParaRPr>
          </a:p>
          <a:p>
            <a:pPr>
              <a:buClr>
                <a:schemeClr val="folHlink"/>
              </a:buClr>
              <a:buSzPct val="70000"/>
              <a:buFont typeface="Wingdings" pitchFamily="2" charset="2"/>
              <a:buNone/>
            </a:pPr>
            <a:endParaRPr lang="en-US" altLang="zh-CN" sz="2400" b="1" dirty="0">
              <a:solidFill>
                <a:srgbClr val="FF0000"/>
              </a:solidFill>
            </a:endParaRPr>
          </a:p>
        </p:txBody>
      </p:sp>
      <p:sp>
        <p:nvSpPr>
          <p:cNvPr id="32773" name="灯片编号占位符 4"/>
          <p:cNvSpPr>
            <a:spLocks noGrp="1"/>
          </p:cNvSpPr>
          <p:nvPr>
            <p:ph type="sldNum" sz="quarter" idx="12"/>
          </p:nvPr>
        </p:nvSpPr>
        <p:spPr>
          <a:noFill/>
        </p:spPr>
        <p:txBody>
          <a:bodyPr/>
          <a:lstStyle/>
          <a:p>
            <a:fld id="{E68B73A0-15A9-449D-AD40-474A8AB8F053}" type="slidenum">
              <a:rPr lang="en-US" altLang="zh-CN" smtClean="0">
                <a:ea typeface="宋体" charset="-122"/>
              </a:rPr>
              <a:pPr/>
              <a:t>26</a:t>
            </a:fld>
            <a:endParaRPr lang="en-US" altLang="zh-CN">
              <a:ea typeface="宋体" charset="-122"/>
            </a:endParaRPr>
          </a:p>
        </p:txBody>
      </p:sp>
      <p:pic>
        <p:nvPicPr>
          <p:cNvPr id="32774" name="Picture 6"/>
          <p:cNvPicPr>
            <a:picLocks noChangeAspect="1" noChangeArrowheads="1"/>
          </p:cNvPicPr>
          <p:nvPr/>
        </p:nvPicPr>
        <p:blipFill>
          <a:blip r:embed="rId2" cstate="print"/>
          <a:srcRect/>
          <a:stretch>
            <a:fillRect/>
          </a:stretch>
        </p:blipFill>
        <p:spPr bwMode="auto">
          <a:xfrm>
            <a:off x="2382837" y="4539131"/>
            <a:ext cx="5329238" cy="2263775"/>
          </a:xfrm>
          <a:prstGeom prst="rect">
            <a:avLst/>
          </a:prstGeom>
          <a:noFill/>
          <a:ln w="9525">
            <a:noFill/>
            <a:miter lim="800000"/>
            <a:headEnd/>
            <a:tailEnd/>
          </a:ln>
        </p:spPr>
      </p:pic>
    </p:spTree>
    <p:extLst>
      <p:ext uri="{BB962C8B-B14F-4D97-AF65-F5344CB8AC3E}">
        <p14:creationId xmlns:p14="http://schemas.microsoft.com/office/powerpoint/2010/main" val="3052334873"/>
      </p:ext>
    </p:extLst>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solidFill>
                  <a:srgbClr val="D3192B"/>
                </a:solidFill>
              </a:rPr>
              <a:t>6.6.2  </a:t>
            </a:r>
            <a:r>
              <a:rPr lang="zh-CN" altLang="en-US" dirty="0">
                <a:solidFill>
                  <a:srgbClr val="D3192B"/>
                </a:solidFill>
              </a:rPr>
              <a:t>重叠子问题</a:t>
            </a:r>
          </a:p>
        </p:txBody>
      </p:sp>
      <p:sp>
        <p:nvSpPr>
          <p:cNvPr id="89091" name="Rectangle 3"/>
          <p:cNvSpPr>
            <a:spLocks noGrp="1" noChangeArrowheads="1"/>
          </p:cNvSpPr>
          <p:nvPr>
            <p:ph type="body" idx="1"/>
          </p:nvPr>
        </p:nvSpPr>
        <p:spPr>
          <a:xfrm>
            <a:off x="1171575" y="1760538"/>
            <a:ext cx="7772400" cy="4953000"/>
          </a:xfrm>
        </p:spPr>
        <p:txBody>
          <a:bodyPr/>
          <a:lstStyle/>
          <a:p>
            <a:pPr>
              <a:buClr>
                <a:schemeClr val="folHlink"/>
              </a:buClr>
              <a:buSzPct val="70000"/>
              <a:buFont typeface="Wingdings" pitchFamily="2" charset="2"/>
              <a:buChar char="l"/>
            </a:pPr>
            <a:r>
              <a:rPr lang="zh-CN" altLang="en-US" b="1" dirty="0">
                <a:solidFill>
                  <a:srgbClr val="001C2A"/>
                </a:solidFill>
              </a:rPr>
              <a:t>动态规划算法，充分利用重叠子问题，</a:t>
            </a:r>
            <a:r>
              <a:rPr lang="zh-CN" altLang="en-US" b="1" dirty="0">
                <a:solidFill>
                  <a:schemeClr val="tx1"/>
                </a:solidFill>
              </a:rPr>
              <a:t>对每一个子问题只解一次</a:t>
            </a:r>
            <a:r>
              <a:rPr lang="zh-CN" altLang="en-US" b="1" dirty="0">
                <a:solidFill>
                  <a:srgbClr val="001C2A"/>
                </a:solidFill>
              </a:rPr>
              <a:t>，而后将其解保存在一个表格中，当再次需要解此子问题时，只是简单地用</a:t>
            </a:r>
            <a:r>
              <a:rPr lang="zh-CN" altLang="en-US" b="1" dirty="0">
                <a:solidFill>
                  <a:schemeClr val="tx1"/>
                </a:solidFill>
              </a:rPr>
              <a:t>常数时间</a:t>
            </a:r>
            <a:r>
              <a:rPr lang="zh-CN" altLang="en-US" b="1" dirty="0">
                <a:solidFill>
                  <a:srgbClr val="001C2A"/>
                </a:solidFill>
              </a:rPr>
              <a:t>查看一下结果。 </a:t>
            </a:r>
          </a:p>
          <a:p>
            <a:pPr>
              <a:buClr>
                <a:schemeClr val="folHlink"/>
              </a:buClr>
              <a:buSzPct val="70000"/>
              <a:buFont typeface="Wingdings" pitchFamily="2" charset="2"/>
              <a:buChar char="l"/>
            </a:pPr>
            <a:r>
              <a:rPr lang="zh-CN" altLang="en-US" b="1" dirty="0">
                <a:solidFill>
                  <a:srgbClr val="001C2A"/>
                </a:solidFill>
              </a:rPr>
              <a:t>通常不同的子问题个数随问题的大小呈多项式增长。因此用</a:t>
            </a:r>
            <a:r>
              <a:rPr lang="zh-CN" altLang="en-US" b="1" dirty="0">
                <a:solidFill>
                  <a:schemeClr val="tx1"/>
                </a:solidFill>
              </a:rPr>
              <a:t>动态规划算法只需要多项式时间</a:t>
            </a:r>
            <a:r>
              <a:rPr lang="zh-CN" altLang="en-US" b="1" dirty="0">
                <a:solidFill>
                  <a:srgbClr val="001C2A"/>
                </a:solidFill>
              </a:rPr>
              <a:t>，从而获得较高的解题效率。</a:t>
            </a:r>
            <a:endParaRPr lang="en-US" altLang="zh-CN" b="1" dirty="0">
              <a:solidFill>
                <a:srgbClr val="FF0000"/>
              </a:solidFill>
            </a:endParaRPr>
          </a:p>
          <a:p>
            <a:pPr>
              <a:buFont typeface="Wingdings" pitchFamily="2" charset="2"/>
              <a:buChar char="n"/>
            </a:pPr>
            <a:endParaRPr lang="zh-CN" altLang="en-US" dirty="0">
              <a:solidFill>
                <a:schemeClr val="accent2"/>
              </a:solidFill>
            </a:endParaRPr>
          </a:p>
        </p:txBody>
      </p:sp>
    </p:spTree>
    <p:extLst>
      <p:ext uri="{BB962C8B-B14F-4D97-AF65-F5344CB8AC3E}">
        <p14:creationId xmlns:p14="http://schemas.microsoft.com/office/powerpoint/2010/main" val="2611902934"/>
      </p:ext>
    </p:extLst>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solidFill>
                  <a:srgbClr val="D3192B"/>
                </a:solidFill>
              </a:rPr>
              <a:t>6.6.3  </a:t>
            </a:r>
            <a:r>
              <a:rPr lang="zh-CN" altLang="en-US" dirty="0">
                <a:solidFill>
                  <a:srgbClr val="D3192B"/>
                </a:solidFill>
              </a:rPr>
              <a:t> 备忘录法</a:t>
            </a:r>
            <a:endParaRPr lang="en-US" altLang="zh-CN" dirty="0">
              <a:solidFill>
                <a:srgbClr val="D3192B"/>
              </a:solidFill>
            </a:endParaRPr>
          </a:p>
        </p:txBody>
      </p:sp>
      <p:sp>
        <p:nvSpPr>
          <p:cNvPr id="90115" name="Rectangle 3"/>
          <p:cNvSpPr>
            <a:spLocks noGrp="1" noChangeArrowheads="1"/>
          </p:cNvSpPr>
          <p:nvPr>
            <p:ph type="body" idx="1"/>
          </p:nvPr>
        </p:nvSpPr>
        <p:spPr>
          <a:xfrm>
            <a:off x="467544" y="1556792"/>
            <a:ext cx="8596064" cy="5263480"/>
          </a:xfrm>
        </p:spPr>
        <p:txBody>
          <a:bodyPr/>
          <a:lstStyle/>
          <a:p>
            <a:pPr>
              <a:spcBef>
                <a:spcPts val="0"/>
              </a:spcBef>
              <a:buFont typeface="Wingdings" pitchFamily="2" charset="2"/>
              <a:buChar char="n"/>
            </a:pPr>
            <a:endParaRPr lang="en-US" altLang="zh-CN" sz="2800" dirty="0"/>
          </a:p>
          <a:p>
            <a:pPr>
              <a:spcBef>
                <a:spcPts val="0"/>
              </a:spcBef>
              <a:buClr>
                <a:schemeClr val="tx1"/>
              </a:buClr>
              <a:buFont typeface="Wingdings" pitchFamily="2" charset="2"/>
              <a:buChar char="n"/>
            </a:pPr>
            <a:r>
              <a:rPr lang="zh-CN" altLang="en-US" sz="2800" dirty="0">
                <a:solidFill>
                  <a:srgbClr val="002060"/>
                </a:solidFill>
              </a:rPr>
              <a:t>动态规划</a:t>
            </a:r>
            <a:r>
              <a:rPr lang="en-US" altLang="zh-CN" sz="2800" dirty="0"/>
              <a:t>:</a:t>
            </a:r>
            <a:r>
              <a:rPr lang="zh-CN" altLang="en-US" sz="2800" dirty="0"/>
              <a:t> 将原问题拆分为若干子问题，</a:t>
            </a:r>
            <a:r>
              <a:rPr lang="zh-CN" altLang="en-US" sz="2800" dirty="0">
                <a:solidFill>
                  <a:schemeClr val="accent4"/>
                </a:solidFill>
              </a:rPr>
              <a:t>自底向上</a:t>
            </a:r>
            <a:r>
              <a:rPr lang="zh-CN" altLang="en-US" sz="2800" dirty="0"/>
              <a:t>的求解。其总是充分利用重叠子问题，即通过每个子问题只解一次，把解保存在一个表中，巧妙的避免了子问题的重复求解。</a:t>
            </a:r>
            <a:endParaRPr lang="en-US" altLang="zh-CN" sz="2800" dirty="0"/>
          </a:p>
          <a:p>
            <a:pPr>
              <a:spcBef>
                <a:spcPts val="0"/>
              </a:spcBef>
              <a:buClr>
                <a:schemeClr val="tx1"/>
              </a:buClr>
              <a:buFont typeface="Wingdings" pitchFamily="2" charset="2"/>
              <a:buChar char="n"/>
            </a:pPr>
            <a:r>
              <a:rPr lang="zh-CN" altLang="en-US" sz="2800" dirty="0">
                <a:solidFill>
                  <a:srgbClr val="002060"/>
                </a:solidFill>
              </a:rPr>
              <a:t>递归方法</a:t>
            </a:r>
            <a:r>
              <a:rPr lang="en-US" altLang="zh-CN" sz="2800" dirty="0"/>
              <a:t>:</a:t>
            </a:r>
            <a:r>
              <a:rPr lang="zh-CN" altLang="en-US" sz="2800" dirty="0"/>
              <a:t> 采用的是</a:t>
            </a:r>
            <a:r>
              <a:rPr lang="zh-CN" altLang="en-US" sz="2800" dirty="0">
                <a:solidFill>
                  <a:schemeClr val="accent4"/>
                </a:solidFill>
              </a:rPr>
              <a:t>自顶向下</a:t>
            </a:r>
            <a:r>
              <a:rPr lang="zh-CN" altLang="en-US" sz="2800" dirty="0"/>
              <a:t>的思想，拆分为若干子问题，但是造成了子问题的重复求解。</a:t>
            </a:r>
            <a:endParaRPr lang="en-US" altLang="zh-CN" sz="2800" dirty="0"/>
          </a:p>
          <a:p>
            <a:pPr>
              <a:spcBef>
                <a:spcPts val="0"/>
              </a:spcBef>
              <a:buClr>
                <a:schemeClr val="tx1"/>
              </a:buClr>
              <a:buFont typeface="Wingdings" pitchFamily="2" charset="2"/>
              <a:buChar char="n"/>
            </a:pPr>
            <a:r>
              <a:rPr lang="zh-CN" altLang="en-US" sz="2800" dirty="0">
                <a:solidFill>
                  <a:srgbClr val="002060"/>
                </a:solidFill>
              </a:rPr>
              <a:t>备忘录方法 </a:t>
            </a:r>
            <a:r>
              <a:rPr lang="en-US" altLang="zh-CN" sz="2800" dirty="0"/>
              <a:t>:</a:t>
            </a:r>
            <a:r>
              <a:rPr lang="zh-CN" altLang="en-US" sz="2800" dirty="0"/>
              <a:t>采用的也是</a:t>
            </a:r>
            <a:r>
              <a:rPr lang="zh-CN" altLang="en-US" sz="2800" dirty="0">
                <a:solidFill>
                  <a:schemeClr val="accent4"/>
                </a:solidFill>
              </a:rPr>
              <a:t>自顶向下</a:t>
            </a:r>
            <a:r>
              <a:rPr lang="zh-CN" altLang="en-US" sz="2800" dirty="0"/>
              <a:t>的思想，但是该方法维护了一个记录子问题解的表，虽然填表动作的控制结构更像递归方法，但是避免了子问题的重复求解。</a:t>
            </a:r>
            <a:endParaRPr lang="en-US" altLang="zh-CN" sz="2800" dirty="0">
              <a:solidFill>
                <a:schemeClr val="accent2"/>
              </a:solidFill>
            </a:endParaRPr>
          </a:p>
        </p:txBody>
      </p:sp>
    </p:spTree>
    <p:extLst>
      <p:ext uri="{BB962C8B-B14F-4D97-AF65-F5344CB8AC3E}">
        <p14:creationId xmlns:p14="http://schemas.microsoft.com/office/powerpoint/2010/main" val="2805569496"/>
      </p:ext>
    </p:extLst>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251520" y="1916832"/>
            <a:ext cx="8596064" cy="4536504"/>
          </a:xfrm>
        </p:spPr>
        <p:txBody>
          <a:bodyPr/>
          <a:lstStyle/>
          <a:p>
            <a:pPr lvl="1">
              <a:lnSpc>
                <a:spcPct val="90000"/>
              </a:lnSpc>
              <a:buFont typeface="Wingdings" pitchFamily="2" charset="2"/>
              <a:buChar char="n"/>
            </a:pPr>
            <a:r>
              <a:rPr lang="zh-CN" altLang="en-US" sz="2400" dirty="0">
                <a:solidFill>
                  <a:srgbClr val="000000"/>
                </a:solidFill>
                <a:latin typeface="华文新魏" pitchFamily="2" charset="-122"/>
                <a:ea typeface="华文新魏" pitchFamily="2" charset="-122"/>
              </a:rPr>
              <a:t>特点：加了备忘的递归算法</a:t>
            </a:r>
            <a:r>
              <a:rPr lang="en-US" altLang="zh-CN" sz="2400" dirty="0">
                <a:solidFill>
                  <a:srgbClr val="000000"/>
                </a:solidFill>
                <a:latin typeface="华文新魏" pitchFamily="2" charset="-122"/>
                <a:ea typeface="华文新魏" pitchFamily="2" charset="-122"/>
              </a:rPr>
              <a:t>, </a:t>
            </a:r>
            <a:r>
              <a:rPr lang="zh-CN" altLang="en-US" sz="2400" dirty="0">
                <a:solidFill>
                  <a:schemeClr val="tx1"/>
                </a:solidFill>
                <a:latin typeface="华文新魏" pitchFamily="2" charset="-122"/>
                <a:ea typeface="华文新魏" pitchFamily="2" charset="-122"/>
              </a:rPr>
              <a:t>为每一个子问题的解在表中记录一个表项。</a:t>
            </a:r>
            <a:endParaRPr lang="en-US" altLang="zh-CN" sz="2400" dirty="0">
              <a:solidFill>
                <a:schemeClr val="tx1"/>
              </a:solidFill>
              <a:latin typeface="华文新魏" pitchFamily="2" charset="-122"/>
              <a:ea typeface="华文新魏" pitchFamily="2" charset="-122"/>
            </a:endParaRPr>
          </a:p>
          <a:p>
            <a:pPr lvl="1">
              <a:lnSpc>
                <a:spcPct val="90000"/>
              </a:lnSpc>
              <a:buFont typeface="Wingdings" pitchFamily="2" charset="2"/>
              <a:buChar char="n"/>
            </a:pPr>
            <a:r>
              <a:rPr lang="zh-CN" altLang="en-US" sz="2400" dirty="0">
                <a:latin typeface="华文新魏" pitchFamily="2" charset="-122"/>
                <a:ea typeface="华文新魏" pitchFamily="2" charset="-122"/>
              </a:rPr>
              <a:t>用一个表格来保存已解决的子问题的答案，用的时候查表即可。 </a:t>
            </a:r>
            <a:br>
              <a:rPr lang="zh-CN" altLang="en-US" sz="2400" dirty="0">
                <a:latin typeface="华文新魏" pitchFamily="2" charset="-122"/>
                <a:ea typeface="华文新魏" pitchFamily="2" charset="-122"/>
              </a:rPr>
            </a:b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采用的递归方式是</a:t>
            </a:r>
            <a:r>
              <a:rPr lang="zh-CN" altLang="en-US" sz="2400" dirty="0">
                <a:latin typeface="华文新魏" pitchFamily="2" charset="-122"/>
                <a:ea typeface="华文新魏" pitchFamily="2" charset="-122"/>
                <a:hlinkClick r:id="rId2"/>
              </a:rPr>
              <a:t>自顶向下</a:t>
            </a:r>
            <a:r>
              <a:rPr lang="zh-CN" altLang="en-US" sz="2400" dirty="0">
                <a:latin typeface="华文新魏" pitchFamily="2" charset="-122"/>
                <a:ea typeface="华文新魏" pitchFamily="2" charset="-122"/>
              </a:rPr>
              <a:t>。</a:t>
            </a:r>
            <a:br>
              <a:rPr lang="zh-CN" altLang="en-US" sz="2400" dirty="0">
                <a:latin typeface="华文新魏" pitchFamily="2" charset="-122"/>
                <a:ea typeface="华文新魏" pitchFamily="2" charset="-122"/>
              </a:rPr>
            </a:b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控制结构与直接递归相同，区别在于备忘录方式为</a:t>
            </a:r>
            <a:r>
              <a:rPr lang="zh-CN" altLang="en-US" sz="2400" dirty="0">
                <a:solidFill>
                  <a:schemeClr val="accent4"/>
                </a:solidFill>
                <a:latin typeface="华文新魏" pitchFamily="2" charset="-122"/>
                <a:ea typeface="华文新魏" pitchFamily="2" charset="-122"/>
              </a:rPr>
              <a:t>每个解过的子问题</a:t>
            </a:r>
            <a:r>
              <a:rPr lang="zh-CN" altLang="en-US" sz="2400" dirty="0">
                <a:latin typeface="华文新魏" pitchFamily="2" charset="-122"/>
                <a:ea typeface="华文新魏" pitchFamily="2" charset="-122"/>
              </a:rPr>
              <a:t>建立备忘录。 </a:t>
            </a:r>
            <a:br>
              <a:rPr lang="zh-CN" altLang="en-US" sz="2400" dirty="0">
                <a:latin typeface="华文新魏" pitchFamily="2" charset="-122"/>
                <a:ea typeface="华文新魏" pitchFamily="2" charset="-122"/>
              </a:rPr>
            </a:br>
            <a:r>
              <a:rPr lang="en-US" altLang="zh-CN" sz="2400" dirty="0">
                <a:latin typeface="华文新魏" pitchFamily="2" charset="-122"/>
                <a:ea typeface="华文新魏" pitchFamily="2" charset="-122"/>
              </a:rPr>
              <a:t>•</a:t>
            </a:r>
            <a:r>
              <a:rPr lang="zh-CN" altLang="en-US" sz="2400" dirty="0">
                <a:latin typeface="华文新魏" pitchFamily="2" charset="-122"/>
                <a:ea typeface="华文新魏" pitchFamily="2" charset="-122"/>
              </a:rPr>
              <a:t>初始化为每个子问题的记录存入一个特殊的值，表示并未求解。在求解过程中，查看相应记录，如果是特殊值，表示未求解，否则只要取出该子问题的解答即可。</a:t>
            </a:r>
            <a:endParaRPr lang="zh-CN" altLang="en-US" sz="2400" dirty="0">
              <a:solidFill>
                <a:schemeClr val="tx1"/>
              </a:solidFill>
              <a:latin typeface="华文新魏" pitchFamily="2" charset="-122"/>
              <a:ea typeface="华文新魏" pitchFamily="2" charset="-122"/>
            </a:endParaRPr>
          </a:p>
        </p:txBody>
      </p:sp>
      <p:sp>
        <p:nvSpPr>
          <p:cNvPr id="5" name="Rectangle 2"/>
          <p:cNvSpPr>
            <a:spLocks noGrp="1" noChangeArrowheads="1"/>
          </p:cNvSpPr>
          <p:nvPr>
            <p:ph type="title"/>
          </p:nvPr>
        </p:nvSpPr>
        <p:spPr>
          <a:xfrm>
            <a:off x="1259632" y="908720"/>
            <a:ext cx="7391400" cy="914400"/>
          </a:xfrm>
        </p:spPr>
        <p:txBody>
          <a:bodyPr/>
          <a:lstStyle/>
          <a:p>
            <a:r>
              <a:rPr lang="en-US" altLang="zh-CN" dirty="0">
                <a:solidFill>
                  <a:srgbClr val="D3192B"/>
                </a:solidFill>
              </a:rPr>
              <a:t>6.6.3  </a:t>
            </a:r>
            <a:r>
              <a:rPr lang="zh-CN" altLang="en-US" dirty="0">
                <a:solidFill>
                  <a:srgbClr val="D3192B"/>
                </a:solidFill>
              </a:rPr>
              <a:t> 备忘录法</a:t>
            </a:r>
            <a:endParaRPr lang="en-US" altLang="zh-CN" dirty="0">
              <a:solidFill>
                <a:srgbClr val="D3192B"/>
              </a:solidFill>
            </a:endParaRPr>
          </a:p>
        </p:txBody>
      </p:sp>
    </p:spTree>
    <p:extLst>
      <p:ext uri="{BB962C8B-B14F-4D97-AF65-F5344CB8AC3E}">
        <p14:creationId xmlns:p14="http://schemas.microsoft.com/office/powerpoint/2010/main" val="277992673"/>
      </p:ext>
    </p:extLst>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4"/>
          <p:cNvSpPr>
            <a:spLocks noGrp="1"/>
          </p:cNvSpPr>
          <p:nvPr>
            <p:ph type="title"/>
          </p:nvPr>
        </p:nvSpPr>
        <p:spPr/>
        <p:txBody>
          <a:bodyPr/>
          <a:lstStyle/>
          <a:p>
            <a:r>
              <a:rPr lang="en-US" altLang="zh-CN" dirty="0">
                <a:solidFill>
                  <a:srgbClr val="D3192B"/>
                </a:solidFill>
              </a:rPr>
              <a:t>6.1 </a:t>
            </a:r>
            <a:r>
              <a:rPr lang="zh-CN" altLang="en-US" dirty="0">
                <a:solidFill>
                  <a:srgbClr val="D3192B"/>
                </a:solidFill>
              </a:rPr>
              <a:t>历史及研究问题</a:t>
            </a:r>
            <a:endParaRPr lang="zh-CN" altLang="en-US" dirty="0"/>
          </a:p>
        </p:txBody>
      </p:sp>
      <p:sp>
        <p:nvSpPr>
          <p:cNvPr id="6" name="内容占位符 5"/>
          <p:cNvSpPr>
            <a:spLocks noGrp="1"/>
          </p:cNvSpPr>
          <p:nvPr>
            <p:ph idx="1"/>
          </p:nvPr>
        </p:nvSpPr>
        <p:spPr>
          <a:xfrm>
            <a:off x="887348" y="1828800"/>
            <a:ext cx="7772400" cy="4953000"/>
          </a:xfrm>
        </p:spPr>
        <p:txBody>
          <a:bodyPr/>
          <a:lstStyle/>
          <a:p>
            <a:pPr defTabSz="812800">
              <a:buClr>
                <a:schemeClr val="folHlink"/>
              </a:buClr>
              <a:buSzPct val="70000"/>
              <a:buFont typeface="Wingdings" pitchFamily="2" charset="2"/>
              <a:buChar char="l"/>
              <a:defRPr/>
            </a:pPr>
            <a:r>
              <a:rPr lang="zh-CN" altLang="en-US" sz="2400" dirty="0">
                <a:solidFill>
                  <a:srgbClr val="FF0000"/>
                </a:solidFill>
              </a:rPr>
              <a:t>动态规划（</a:t>
            </a:r>
            <a:r>
              <a:rPr lang="en-US" altLang="zh-CN" sz="2400" dirty="0">
                <a:solidFill>
                  <a:srgbClr val="FF0000"/>
                </a:solidFill>
              </a:rPr>
              <a:t>dynamic programming</a:t>
            </a:r>
            <a:r>
              <a:rPr lang="zh-CN" altLang="en-US" sz="2400" dirty="0">
                <a:solidFill>
                  <a:srgbClr val="FF0000"/>
                </a:solidFill>
              </a:rPr>
              <a:t>）</a:t>
            </a:r>
            <a:r>
              <a:rPr lang="zh-CN" altLang="en-US" sz="2400" dirty="0"/>
              <a:t>是运筹学的一个分支，</a:t>
            </a:r>
            <a:r>
              <a:rPr lang="en-US" altLang="zh-CN" sz="2400" dirty="0"/>
              <a:t>20</a:t>
            </a:r>
            <a:r>
              <a:rPr lang="zh-CN" altLang="en-US" sz="2400" dirty="0"/>
              <a:t>世纪</a:t>
            </a:r>
            <a:r>
              <a:rPr lang="en-US" altLang="zh-CN" sz="2400" dirty="0"/>
              <a:t>50</a:t>
            </a:r>
            <a:r>
              <a:rPr lang="zh-CN" altLang="en-US" sz="2400" dirty="0"/>
              <a:t>年代初美国数学家</a:t>
            </a:r>
            <a:r>
              <a:rPr lang="en-US" altLang="zh-CN" sz="2400" dirty="0" err="1"/>
              <a:t>R.E.Bellman</a:t>
            </a:r>
            <a:r>
              <a:rPr lang="zh-CN" altLang="en-US" sz="2400" dirty="0"/>
              <a:t>等人在研究</a:t>
            </a:r>
            <a:r>
              <a:rPr lang="zh-CN" altLang="en-US" sz="2400" dirty="0">
                <a:solidFill>
                  <a:srgbClr val="FF0000"/>
                </a:solidFill>
              </a:rPr>
              <a:t>多阶段决策过程</a:t>
            </a:r>
            <a:r>
              <a:rPr lang="en-US" altLang="zh-CN" sz="2400" dirty="0"/>
              <a:t>(Multistep decision process)</a:t>
            </a:r>
            <a:r>
              <a:rPr lang="zh-CN" altLang="en-US" sz="2400" dirty="0"/>
              <a:t>的优化问题时，提出了著名的</a:t>
            </a:r>
            <a:r>
              <a:rPr lang="zh-CN" altLang="en-US" sz="2400" dirty="0">
                <a:solidFill>
                  <a:srgbClr val="FF0000"/>
                </a:solidFill>
              </a:rPr>
              <a:t>最优性原理</a:t>
            </a:r>
            <a:r>
              <a:rPr lang="zh-CN" altLang="en-US" sz="2400" dirty="0"/>
              <a:t>，把多阶段过程转化为一系列单阶段问题，逐个求解，创立了解决这类过程优化问题的新方法</a:t>
            </a:r>
            <a:r>
              <a:rPr lang="en-US" altLang="zh-CN" sz="2400" dirty="0"/>
              <a:t>——</a:t>
            </a:r>
            <a:r>
              <a:rPr lang="zh-CN" altLang="en-US" sz="2400" dirty="0"/>
              <a:t>动态规划。</a:t>
            </a:r>
            <a:endParaRPr lang="en-US" altLang="zh-CN" sz="2400" dirty="0"/>
          </a:p>
          <a:p>
            <a:pPr defTabSz="812800">
              <a:buClr>
                <a:schemeClr val="folHlink"/>
              </a:buClr>
              <a:buSzPct val="70000"/>
              <a:buFont typeface="Wingdings" pitchFamily="2" charset="2"/>
              <a:buChar char="l"/>
              <a:defRPr/>
            </a:pPr>
            <a:endParaRPr lang="en-US" altLang="zh-CN" sz="2400" dirty="0"/>
          </a:p>
          <a:p>
            <a:pPr defTabSz="812800">
              <a:buClr>
                <a:schemeClr val="folHlink"/>
              </a:buClr>
              <a:buSzPct val="70000"/>
              <a:buFont typeface="Wingdings" pitchFamily="2" charset="2"/>
              <a:buChar char="l"/>
              <a:defRPr/>
            </a:pPr>
            <a:r>
              <a:rPr lang="zh-CN" altLang="en-US" sz="2400" dirty="0">
                <a:solidFill>
                  <a:srgbClr val="FF0000"/>
                </a:solidFill>
              </a:rPr>
              <a:t>多阶段决策问题</a:t>
            </a:r>
            <a:r>
              <a:rPr lang="zh-CN" altLang="en-US" sz="2400" dirty="0"/>
              <a:t>：求解的问题可以划分为一系列相互联系的阶段，在每个阶段都需要做出决策，且一个阶段决策的选择会影响下一个阶段的决策，从而影响整个过程的活动路线，求解的目标是选择各个阶段的决策是整个过程达到最优。</a:t>
            </a:r>
          </a:p>
        </p:txBody>
      </p:sp>
      <p:sp>
        <p:nvSpPr>
          <p:cNvPr id="14341" name="灯片编号占位符 3"/>
          <p:cNvSpPr>
            <a:spLocks noGrp="1"/>
          </p:cNvSpPr>
          <p:nvPr>
            <p:ph type="sldNum" sz="quarter" idx="12"/>
          </p:nvPr>
        </p:nvSpPr>
        <p:spPr>
          <a:noFill/>
        </p:spPr>
        <p:txBody>
          <a:bodyPr/>
          <a:lstStyle/>
          <a:p>
            <a:fld id="{A88FA8F0-1581-4C8E-8505-41F67D26B3EC}" type="slidenum">
              <a:rPr lang="en-US" altLang="zh-CN" smtClean="0">
                <a:ea typeface="宋体" charset="-122"/>
              </a:rPr>
              <a:pPr/>
              <a:t>3</a:t>
            </a:fld>
            <a:endParaRPr lang="en-US" altLang="zh-CN" dirty="0">
              <a:ea typeface="宋体" charset="-122"/>
            </a:endParaRPr>
          </a:p>
        </p:txBody>
      </p:sp>
    </p:spTree>
    <p:extLst>
      <p:ext uri="{BB962C8B-B14F-4D97-AF65-F5344CB8AC3E}">
        <p14:creationId xmlns:p14="http://schemas.microsoft.com/office/powerpoint/2010/main" val="289595158"/>
      </p:ext>
    </p:extLst>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90000"/>
              </a:lnSpc>
              <a:buFont typeface="Wingdings" pitchFamily="2" charset="2"/>
              <a:buChar char="n"/>
            </a:pPr>
            <a:r>
              <a:rPr lang="zh-CN" altLang="en-US" sz="2800" dirty="0">
                <a:solidFill>
                  <a:schemeClr val="tx1"/>
                </a:solidFill>
              </a:rPr>
              <a:t>自顶向下的做备忘录方法</a:t>
            </a:r>
            <a:r>
              <a:rPr lang="zh-CN" altLang="en-US" sz="2800" dirty="0">
                <a:solidFill>
                  <a:srgbClr val="000000"/>
                </a:solidFill>
              </a:rPr>
              <a:t>和</a:t>
            </a:r>
            <a:r>
              <a:rPr lang="zh-CN" altLang="en-US" sz="2800" dirty="0">
                <a:solidFill>
                  <a:schemeClr val="tx1"/>
                </a:solidFill>
              </a:rPr>
              <a:t>自底向上的动态规划算法</a:t>
            </a:r>
            <a:r>
              <a:rPr lang="zh-CN" altLang="en-US" sz="2800" dirty="0">
                <a:solidFill>
                  <a:srgbClr val="000000"/>
                </a:solidFill>
              </a:rPr>
              <a:t>都利用了重叠子问题性质</a:t>
            </a:r>
            <a:endParaRPr lang="en-US" altLang="zh-CN" sz="2800" dirty="0">
              <a:solidFill>
                <a:srgbClr val="000000"/>
              </a:solidFill>
            </a:endParaRPr>
          </a:p>
          <a:p>
            <a:pPr lvl="1">
              <a:lnSpc>
                <a:spcPct val="90000"/>
              </a:lnSpc>
              <a:buFont typeface="Wingdings" pitchFamily="2" charset="2"/>
              <a:buChar char="n"/>
            </a:pPr>
            <a:r>
              <a:rPr lang="zh-CN" altLang="en-US" sz="2000" dirty="0">
                <a:latin typeface="华文新魏" pitchFamily="2" charset="-122"/>
                <a:ea typeface="华文新魏" pitchFamily="2" charset="-122"/>
              </a:rPr>
              <a:t>动态规划每个子问题都要解一次，但不会求解重复子问题</a:t>
            </a:r>
            <a:endParaRPr lang="en-US" altLang="zh-CN" sz="2000" dirty="0">
              <a:latin typeface="华文新魏" pitchFamily="2" charset="-122"/>
              <a:ea typeface="华文新魏" pitchFamily="2" charset="-122"/>
            </a:endParaRPr>
          </a:p>
          <a:p>
            <a:pPr lvl="1">
              <a:lnSpc>
                <a:spcPct val="90000"/>
              </a:lnSpc>
              <a:buFont typeface="Wingdings" pitchFamily="2" charset="2"/>
              <a:buChar char="n"/>
            </a:pPr>
            <a:r>
              <a:rPr lang="zh-CN" altLang="en-US" sz="2000" dirty="0">
                <a:latin typeface="华文新魏" pitchFamily="2" charset="-122"/>
                <a:ea typeface="华文新魏" pitchFamily="2" charset="-122"/>
              </a:rPr>
              <a:t>备忘录方法只解哪些确实需要解的子问题</a:t>
            </a:r>
            <a:endParaRPr lang="zh-CN" altLang="en-US" sz="2000" dirty="0">
              <a:solidFill>
                <a:srgbClr val="000000"/>
              </a:solidFill>
              <a:latin typeface="华文新魏" pitchFamily="2" charset="-122"/>
              <a:ea typeface="华文新魏" pitchFamily="2" charset="-122"/>
            </a:endParaRPr>
          </a:p>
          <a:p>
            <a:pPr>
              <a:lnSpc>
                <a:spcPct val="90000"/>
              </a:lnSpc>
            </a:pPr>
            <a:r>
              <a:rPr lang="zh-CN" altLang="en-US" sz="2800" dirty="0">
                <a:solidFill>
                  <a:srgbClr val="000000"/>
                </a:solidFill>
              </a:rPr>
              <a:t>如果所有子问题都至少要被计算一次，则后者比前者好出一个常数因子，因为后者无需递归的代价，维护表格的开销也小些。</a:t>
            </a:r>
          </a:p>
          <a:p>
            <a:pPr>
              <a:lnSpc>
                <a:spcPct val="90000"/>
              </a:lnSpc>
            </a:pPr>
            <a:r>
              <a:rPr lang="zh-CN" altLang="en-US" sz="2800" dirty="0">
                <a:solidFill>
                  <a:srgbClr val="000000"/>
                </a:solidFill>
              </a:rPr>
              <a:t>有些问题可以用动态规划算法的表存取模式来进一步减少时间或空间上的需求。</a:t>
            </a:r>
          </a:p>
          <a:p>
            <a:pPr>
              <a:lnSpc>
                <a:spcPct val="90000"/>
              </a:lnSpc>
            </a:pPr>
            <a:r>
              <a:rPr lang="zh-CN" altLang="en-US" sz="2800" dirty="0">
                <a:solidFill>
                  <a:srgbClr val="000000"/>
                </a:solidFill>
              </a:rPr>
              <a:t>如果某些子问题没有必要求解，备忘录方法有着只解那些肯定要求解的子问题的优点</a:t>
            </a:r>
            <a:r>
              <a:rPr lang="zh-CN" altLang="en-US" sz="2800" dirty="0">
                <a:solidFill>
                  <a:srgbClr val="000000"/>
                </a:solidFill>
                <a:latin typeface="华文新魏" pitchFamily="2" charset="-122"/>
                <a:ea typeface="华文新魏" pitchFamily="2" charset="-122"/>
              </a:rPr>
              <a:t>。</a:t>
            </a:r>
          </a:p>
          <a:p>
            <a:endParaRPr lang="zh-CN" altLang="en-US" sz="2800" dirty="0"/>
          </a:p>
        </p:txBody>
      </p:sp>
      <p:sp>
        <p:nvSpPr>
          <p:cNvPr id="4" name="日期占位符 3"/>
          <p:cNvSpPr>
            <a:spLocks noGrp="1"/>
          </p:cNvSpPr>
          <p:nvPr>
            <p:ph type="dt" sz="half" idx="10"/>
          </p:nvPr>
        </p:nvSpPr>
        <p:spPr/>
        <p:txBody>
          <a:bodyPr/>
          <a:lstStyle/>
          <a:p>
            <a:pPr>
              <a:defRPr/>
            </a:pPr>
            <a:fld id="{86C67DDD-3408-4792-A71C-CF514EED3FFA}" type="datetime1">
              <a:rPr lang="zh-CN" altLang="en-US" smtClean="0"/>
              <a:pPr>
                <a:defRPr/>
              </a:pPr>
              <a:t>17/11/3</a:t>
            </a:fld>
            <a:endParaRPr lang="en-US" altLang="zh-CN"/>
          </a:p>
        </p:txBody>
      </p:sp>
      <p:sp>
        <p:nvSpPr>
          <p:cNvPr id="5" name="灯片编号占位符 4"/>
          <p:cNvSpPr>
            <a:spLocks noGrp="1"/>
          </p:cNvSpPr>
          <p:nvPr>
            <p:ph type="sldNum" sz="quarter" idx="12"/>
          </p:nvPr>
        </p:nvSpPr>
        <p:spPr/>
        <p:txBody>
          <a:bodyPr/>
          <a:lstStyle/>
          <a:p>
            <a:pPr>
              <a:defRPr/>
            </a:pPr>
            <a:fld id="{944F4B04-907F-4D18-BB77-E2F6D399B914}" type="slidenum">
              <a:rPr lang="en-US" altLang="zh-CN" smtClean="0"/>
              <a:pPr>
                <a:defRPr/>
              </a:pPr>
              <a:t>30</a:t>
            </a:fld>
            <a:endParaRPr lang="en-US" altLang="zh-CN"/>
          </a:p>
        </p:txBody>
      </p:sp>
      <p:sp>
        <p:nvSpPr>
          <p:cNvPr id="6" name="Rectangle 2"/>
          <p:cNvSpPr>
            <a:spLocks noGrp="1" noChangeArrowheads="1"/>
          </p:cNvSpPr>
          <p:nvPr>
            <p:ph type="title"/>
          </p:nvPr>
        </p:nvSpPr>
        <p:spPr>
          <a:xfrm>
            <a:off x="1259632" y="908720"/>
            <a:ext cx="7391400" cy="914400"/>
          </a:xfrm>
        </p:spPr>
        <p:txBody>
          <a:bodyPr/>
          <a:lstStyle/>
          <a:p>
            <a:r>
              <a:rPr lang="en-US" altLang="zh-CN" dirty="0">
                <a:solidFill>
                  <a:srgbClr val="D3192B"/>
                </a:solidFill>
              </a:rPr>
              <a:t>6.6.3  </a:t>
            </a:r>
            <a:r>
              <a:rPr lang="zh-CN" altLang="en-US" dirty="0">
                <a:solidFill>
                  <a:srgbClr val="D3192B"/>
                </a:solidFill>
              </a:rPr>
              <a:t> 备忘录法</a:t>
            </a:r>
            <a:endParaRPr lang="en-US" altLang="zh-CN" dirty="0">
              <a:solidFill>
                <a:srgbClr val="D3192B"/>
              </a:solidFill>
            </a:endParaRPr>
          </a:p>
        </p:txBody>
      </p:sp>
    </p:spTree>
    <p:extLst>
      <p:ext uri="{BB962C8B-B14F-4D97-AF65-F5344CB8AC3E}">
        <p14:creationId xmlns:p14="http://schemas.microsoft.com/office/powerpoint/2010/main" val="2900099793"/>
      </p:ext>
    </p:extLst>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1833321"/>
            <a:ext cx="7772400" cy="4953000"/>
          </a:xfrm>
        </p:spPr>
        <p:txBody>
          <a:bodyPr/>
          <a:lstStyle/>
          <a:p>
            <a:pPr>
              <a:lnSpc>
                <a:spcPct val="150000"/>
              </a:lnSpc>
            </a:pPr>
            <a:r>
              <a:rPr lang="zh-CN" altLang="en-US" sz="2000" b="1" dirty="0">
                <a:solidFill>
                  <a:srgbClr val="FF0000"/>
                </a:solidFill>
              </a:rPr>
              <a:t>矩阵链乘问题的备忘录算法：</a:t>
            </a:r>
            <a:endParaRPr lang="en-US" altLang="zh-CN" sz="2000" b="1" dirty="0">
              <a:solidFill>
                <a:srgbClr val="001C2A"/>
              </a:solidFill>
            </a:endParaRPr>
          </a:p>
          <a:p>
            <a:pPr>
              <a:buFont typeface="Wingdings" pitchFamily="2" charset="2"/>
              <a:buNone/>
            </a:pPr>
            <a:r>
              <a:rPr lang="zh-CN" altLang="en-US" sz="1800" b="1" dirty="0">
                <a:solidFill>
                  <a:srgbClr val="001C2A"/>
                </a:solidFill>
              </a:rPr>
              <a:t>备忘录方法的控制结构与直接递归方法的控制结构相同，区别在于备忘录方法为每个解过的子问题建立了备忘录以备需要时查看，避免了相同子问题的重复求解。</a:t>
            </a:r>
          </a:p>
          <a:p>
            <a:pPr>
              <a:buFont typeface="Wingdings" pitchFamily="2" charset="2"/>
              <a:buNone/>
            </a:pPr>
            <a:endParaRPr lang="zh-CN" altLang="en-US" sz="2000" b="1" dirty="0">
              <a:solidFill>
                <a:srgbClr val="001C2A"/>
              </a:solidFill>
            </a:endParaRPr>
          </a:p>
        </p:txBody>
      </p:sp>
      <p:sp>
        <p:nvSpPr>
          <p:cNvPr id="65540" name="日期占位符 3"/>
          <p:cNvSpPr>
            <a:spLocks noGrp="1"/>
          </p:cNvSpPr>
          <p:nvPr>
            <p:ph type="dt" sz="quarter" idx="10"/>
          </p:nvPr>
        </p:nvSpPr>
        <p:spPr>
          <a:noFill/>
        </p:spPr>
        <p:txBody>
          <a:bodyPr/>
          <a:lstStyle/>
          <a:p>
            <a:fld id="{78C8DF87-AF94-4C33-A282-7D7ABA2270F9}" type="datetime1">
              <a:rPr lang="zh-CN" altLang="en-US" smtClean="0">
                <a:ea typeface="宋体" charset="-122"/>
              </a:rPr>
              <a:pPr/>
              <a:t>17/11/3</a:t>
            </a:fld>
            <a:endParaRPr lang="en-US" altLang="zh-CN">
              <a:ea typeface="宋体" charset="-122"/>
            </a:endParaRPr>
          </a:p>
        </p:txBody>
      </p:sp>
      <p:sp>
        <p:nvSpPr>
          <p:cNvPr id="65541" name="灯片编号占位符 4"/>
          <p:cNvSpPr>
            <a:spLocks noGrp="1"/>
          </p:cNvSpPr>
          <p:nvPr>
            <p:ph type="sldNum" sz="quarter" idx="12"/>
          </p:nvPr>
        </p:nvSpPr>
        <p:spPr>
          <a:noFill/>
        </p:spPr>
        <p:txBody>
          <a:bodyPr/>
          <a:lstStyle/>
          <a:p>
            <a:fld id="{6726C537-AB3E-450E-AC24-A45E77663946}" type="slidenum">
              <a:rPr lang="en-US" altLang="zh-CN" smtClean="0">
                <a:ea typeface="宋体" charset="-122"/>
              </a:rPr>
              <a:pPr/>
              <a:t>31</a:t>
            </a:fld>
            <a:endParaRPr lang="en-US" altLang="zh-CN">
              <a:ea typeface="宋体" charset="-122"/>
            </a:endParaRPr>
          </a:p>
        </p:txBody>
      </p:sp>
      <p:sp>
        <p:nvSpPr>
          <p:cNvPr id="65542" name="Rectangle 5"/>
          <p:cNvSpPr>
            <a:spLocks noChangeArrowheads="1"/>
          </p:cNvSpPr>
          <p:nvPr/>
        </p:nvSpPr>
        <p:spPr bwMode="auto">
          <a:xfrm>
            <a:off x="251520" y="3364484"/>
            <a:ext cx="6321425" cy="2894013"/>
          </a:xfrm>
          <a:prstGeom prst="rect">
            <a:avLst/>
          </a:prstGeom>
          <a:noFill/>
          <a:ln w="6350">
            <a:noFill/>
            <a:miter lim="800000"/>
            <a:headEnd/>
            <a:tailEnd/>
          </a:ln>
        </p:spPr>
        <p:txBody>
          <a:bodyPr anchor="ctr">
            <a:spAutoFit/>
          </a:bodyPr>
          <a:lstStyle/>
          <a:p>
            <a:r>
              <a:rPr lang="en-US" altLang="zh-CN" sz="1400" dirty="0" err="1"/>
              <a:t>int</a:t>
            </a:r>
            <a:r>
              <a:rPr lang="en-US" altLang="zh-CN" sz="1400" dirty="0"/>
              <a:t> </a:t>
            </a:r>
            <a:r>
              <a:rPr lang="en-US" altLang="zh-CN" sz="1400" dirty="0" err="1"/>
              <a:t>LookupChain</a:t>
            </a:r>
            <a:r>
              <a:rPr lang="en-US" altLang="zh-CN" sz="1400" dirty="0"/>
              <a:t>(</a:t>
            </a:r>
            <a:r>
              <a:rPr lang="en-US" altLang="zh-CN" sz="1400" dirty="0" err="1"/>
              <a:t>int</a:t>
            </a:r>
            <a:r>
              <a:rPr lang="en-US" altLang="zh-CN" sz="1400" dirty="0"/>
              <a:t> </a:t>
            </a:r>
            <a:r>
              <a:rPr lang="en-US" altLang="zh-CN" sz="1400" dirty="0" err="1"/>
              <a:t>i</a:t>
            </a:r>
            <a:r>
              <a:rPr lang="zh-CN" altLang="en-US" sz="1400" dirty="0"/>
              <a:t>，</a:t>
            </a:r>
            <a:r>
              <a:rPr lang="en-US" altLang="zh-CN" sz="1400" dirty="0" err="1"/>
              <a:t>int</a:t>
            </a:r>
            <a:r>
              <a:rPr lang="en-US" altLang="zh-CN" sz="1400" dirty="0"/>
              <a:t> j)</a:t>
            </a:r>
          </a:p>
          <a:p>
            <a:r>
              <a:rPr lang="en-US" altLang="zh-CN" sz="1400" dirty="0"/>
              <a:t>{</a:t>
            </a:r>
          </a:p>
          <a:p>
            <a:r>
              <a:rPr lang="en-US" altLang="zh-CN" sz="1400" dirty="0"/>
              <a:t>       if (m[</a:t>
            </a:r>
            <a:r>
              <a:rPr lang="en-US" altLang="zh-CN" sz="1400" dirty="0" err="1"/>
              <a:t>i</a:t>
            </a:r>
            <a:r>
              <a:rPr lang="en-US" altLang="zh-CN" sz="1400" dirty="0"/>
              <a:t>][j] &gt; 0) return m[</a:t>
            </a:r>
            <a:r>
              <a:rPr lang="en-US" altLang="zh-CN" sz="1400" dirty="0" err="1"/>
              <a:t>i</a:t>
            </a:r>
            <a:r>
              <a:rPr lang="en-US" altLang="zh-CN" sz="1400" dirty="0"/>
              <a:t>][j];</a:t>
            </a:r>
          </a:p>
          <a:p>
            <a:r>
              <a:rPr lang="en-US" altLang="zh-CN" sz="1400" dirty="0"/>
              <a:t>       if (</a:t>
            </a:r>
            <a:r>
              <a:rPr lang="en-US" altLang="zh-CN" sz="1400" dirty="0" err="1"/>
              <a:t>i</a:t>
            </a:r>
            <a:r>
              <a:rPr lang="en-US" altLang="zh-CN" sz="1400" dirty="0"/>
              <a:t> == j) return 0;</a:t>
            </a:r>
          </a:p>
          <a:p>
            <a:r>
              <a:rPr lang="en-US" altLang="zh-CN" sz="1400" dirty="0"/>
              <a:t>       </a:t>
            </a:r>
            <a:r>
              <a:rPr lang="en-US" altLang="zh-CN" sz="1400" dirty="0" err="1"/>
              <a:t>int</a:t>
            </a:r>
            <a:r>
              <a:rPr lang="en-US" altLang="zh-CN" sz="1400" dirty="0"/>
              <a:t> u = </a:t>
            </a:r>
            <a:r>
              <a:rPr lang="en-US" altLang="zh-CN" sz="1400" dirty="0" err="1"/>
              <a:t>LookupChain</a:t>
            </a:r>
            <a:r>
              <a:rPr lang="en-US" altLang="zh-CN" sz="1400" dirty="0"/>
              <a:t>(</a:t>
            </a:r>
            <a:r>
              <a:rPr lang="en-US" altLang="zh-CN" sz="1400" dirty="0" err="1"/>
              <a:t>i</a:t>
            </a:r>
            <a:r>
              <a:rPr lang="zh-CN" altLang="en-US" sz="1400" dirty="0"/>
              <a:t>，</a:t>
            </a:r>
            <a:r>
              <a:rPr lang="en-US" altLang="zh-CN" sz="1400" dirty="0" err="1"/>
              <a:t>i</a:t>
            </a:r>
            <a:r>
              <a:rPr lang="en-US" altLang="zh-CN" sz="1400" dirty="0"/>
              <a:t>) + </a:t>
            </a:r>
            <a:r>
              <a:rPr lang="en-US" altLang="zh-CN" sz="1400" dirty="0" err="1"/>
              <a:t>LookupChain</a:t>
            </a:r>
            <a:r>
              <a:rPr lang="en-US" altLang="zh-CN" sz="1400" dirty="0"/>
              <a:t>(i+1</a:t>
            </a:r>
            <a:r>
              <a:rPr lang="zh-CN" altLang="en-US" sz="1400" dirty="0"/>
              <a:t>，</a:t>
            </a:r>
            <a:r>
              <a:rPr lang="en-US" altLang="zh-CN" sz="1400" dirty="0"/>
              <a:t>j) + p[i-1]*p[</a:t>
            </a:r>
            <a:r>
              <a:rPr lang="en-US" altLang="zh-CN" sz="1400" dirty="0" err="1"/>
              <a:t>i</a:t>
            </a:r>
            <a:r>
              <a:rPr lang="en-US" altLang="zh-CN" sz="1400" dirty="0"/>
              <a:t>]*p[j];</a:t>
            </a:r>
          </a:p>
          <a:p>
            <a:r>
              <a:rPr lang="en-US" altLang="zh-CN" sz="1400" dirty="0"/>
              <a:t>       s[</a:t>
            </a:r>
            <a:r>
              <a:rPr lang="en-US" altLang="zh-CN" sz="1400" dirty="0" err="1"/>
              <a:t>i</a:t>
            </a:r>
            <a:r>
              <a:rPr lang="en-US" altLang="zh-CN" sz="1400" dirty="0"/>
              <a:t>][j] = </a:t>
            </a:r>
            <a:r>
              <a:rPr lang="en-US" altLang="zh-CN" sz="1400" dirty="0" err="1"/>
              <a:t>i</a:t>
            </a:r>
            <a:r>
              <a:rPr lang="en-US" altLang="zh-CN" sz="1400" dirty="0"/>
              <a:t>;</a:t>
            </a:r>
          </a:p>
          <a:p>
            <a:r>
              <a:rPr lang="en-US" altLang="zh-CN" sz="1400" dirty="0"/>
              <a:t>       for (</a:t>
            </a:r>
            <a:r>
              <a:rPr lang="en-US" altLang="zh-CN" sz="1400" dirty="0" err="1"/>
              <a:t>int</a:t>
            </a:r>
            <a:r>
              <a:rPr lang="en-US" altLang="zh-CN" sz="1400" dirty="0"/>
              <a:t> k = i+1; k &lt; j; k++) {</a:t>
            </a:r>
          </a:p>
          <a:p>
            <a:r>
              <a:rPr lang="en-US" altLang="zh-CN" sz="1400" dirty="0"/>
              <a:t>         </a:t>
            </a:r>
            <a:r>
              <a:rPr lang="en-US" altLang="zh-CN" sz="1400" dirty="0" err="1"/>
              <a:t>int</a:t>
            </a:r>
            <a:r>
              <a:rPr lang="en-US" altLang="zh-CN" sz="1400" dirty="0"/>
              <a:t> t = </a:t>
            </a:r>
            <a:r>
              <a:rPr lang="en-US" altLang="zh-CN" sz="1400" dirty="0" err="1"/>
              <a:t>LookupChain</a:t>
            </a:r>
            <a:r>
              <a:rPr lang="en-US" altLang="zh-CN" sz="1400" dirty="0"/>
              <a:t>(</a:t>
            </a:r>
            <a:r>
              <a:rPr lang="en-US" altLang="zh-CN" sz="1400" dirty="0" err="1"/>
              <a:t>i</a:t>
            </a:r>
            <a:r>
              <a:rPr lang="zh-CN" altLang="en-US" sz="1400" dirty="0"/>
              <a:t>，</a:t>
            </a:r>
            <a:r>
              <a:rPr lang="en-US" altLang="zh-CN" sz="1400" dirty="0"/>
              <a:t>k) + </a:t>
            </a:r>
            <a:r>
              <a:rPr lang="en-US" altLang="zh-CN" sz="1400" dirty="0" err="1"/>
              <a:t>LookupChain</a:t>
            </a:r>
            <a:r>
              <a:rPr lang="en-US" altLang="zh-CN" sz="1400" dirty="0"/>
              <a:t>(k+1</a:t>
            </a:r>
            <a:r>
              <a:rPr lang="zh-CN" altLang="en-US" sz="1400" dirty="0"/>
              <a:t>，</a:t>
            </a:r>
            <a:r>
              <a:rPr lang="en-US" altLang="zh-CN" sz="1400" dirty="0"/>
              <a:t>j) + p[i-1]*p[k]*p[j];</a:t>
            </a:r>
          </a:p>
          <a:p>
            <a:r>
              <a:rPr lang="en-US" altLang="zh-CN" sz="1400" dirty="0"/>
              <a:t>         if (t &lt; u) { u = t; s[</a:t>
            </a:r>
            <a:r>
              <a:rPr lang="en-US" altLang="zh-CN" sz="1400" dirty="0" err="1"/>
              <a:t>i</a:t>
            </a:r>
            <a:r>
              <a:rPr lang="en-US" altLang="zh-CN" sz="1400" dirty="0"/>
              <a:t>][j] = k;}</a:t>
            </a:r>
          </a:p>
          <a:p>
            <a:r>
              <a:rPr lang="en-US" altLang="zh-CN" sz="1400" dirty="0"/>
              <a:t>         }</a:t>
            </a:r>
          </a:p>
          <a:p>
            <a:r>
              <a:rPr lang="en-US" altLang="zh-CN" sz="1400" dirty="0"/>
              <a:t>       m[</a:t>
            </a:r>
            <a:r>
              <a:rPr lang="en-US" altLang="zh-CN" sz="1400" dirty="0" err="1"/>
              <a:t>i</a:t>
            </a:r>
            <a:r>
              <a:rPr lang="en-US" altLang="zh-CN" sz="1400" dirty="0"/>
              <a:t>][j] = u;</a:t>
            </a:r>
          </a:p>
          <a:p>
            <a:r>
              <a:rPr lang="en-US" altLang="zh-CN" sz="1400" dirty="0"/>
              <a:t>       return u;</a:t>
            </a:r>
          </a:p>
          <a:p>
            <a:r>
              <a:rPr lang="en-US" altLang="zh-CN" sz="1400" dirty="0"/>
              <a:t>}</a:t>
            </a:r>
          </a:p>
        </p:txBody>
      </p:sp>
      <p:sp>
        <p:nvSpPr>
          <p:cNvPr id="65543" name="TextBox 5"/>
          <p:cNvSpPr txBox="1">
            <a:spLocks noChangeArrowheads="1"/>
          </p:cNvSpPr>
          <p:nvPr/>
        </p:nvSpPr>
        <p:spPr bwMode="auto">
          <a:xfrm>
            <a:off x="5868144" y="3140968"/>
            <a:ext cx="3394075" cy="1793875"/>
          </a:xfrm>
          <a:prstGeom prst="rect">
            <a:avLst/>
          </a:prstGeom>
          <a:noFill/>
          <a:ln w="9525">
            <a:noFill/>
            <a:miter lim="800000"/>
            <a:headEnd/>
            <a:tailEnd/>
          </a:ln>
        </p:spPr>
        <p:txBody>
          <a:bodyPr>
            <a:spAutoFit/>
          </a:bodyPr>
          <a:lstStyle/>
          <a:p>
            <a:r>
              <a:rPr lang="en-US" altLang="zh-CN" sz="1400" dirty="0" err="1"/>
              <a:t>int</a:t>
            </a:r>
            <a:r>
              <a:rPr lang="en-US" altLang="zh-CN" sz="1400" dirty="0"/>
              <a:t> (Memorized-Matrix-</a:t>
            </a:r>
            <a:r>
              <a:rPr lang="en-US" altLang="zh-CN" sz="1400" dirty="0" err="1"/>
              <a:t>Chainp</a:t>
            </a:r>
            <a:r>
              <a:rPr lang="en-US" altLang="zh-CN" sz="1400" dirty="0"/>
              <a:t>)</a:t>
            </a:r>
          </a:p>
          <a:p>
            <a:r>
              <a:rPr lang="en-US" altLang="zh-CN" sz="1400" dirty="0"/>
              <a:t>{</a:t>
            </a:r>
          </a:p>
          <a:p>
            <a:r>
              <a:rPr lang="en-US" altLang="zh-CN" sz="1400" dirty="0"/>
              <a:t>   n = length[p]-1;</a:t>
            </a:r>
          </a:p>
          <a:p>
            <a:r>
              <a:rPr lang="en-US" altLang="zh-CN" sz="1400" dirty="0"/>
              <a:t>   for( </a:t>
            </a:r>
            <a:r>
              <a:rPr lang="en-US" altLang="zh-CN" sz="1400" dirty="0" err="1"/>
              <a:t>int</a:t>
            </a:r>
            <a:r>
              <a:rPr lang="en-US" altLang="zh-CN" sz="1400" dirty="0"/>
              <a:t> </a:t>
            </a:r>
            <a:r>
              <a:rPr lang="en-US" altLang="zh-CN" sz="1400" dirty="0" err="1"/>
              <a:t>i</a:t>
            </a:r>
            <a:r>
              <a:rPr lang="en-US" altLang="zh-CN" sz="1400" dirty="0"/>
              <a:t> = 1; </a:t>
            </a:r>
            <a:r>
              <a:rPr lang="en-US" altLang="zh-CN" sz="1400" dirty="0" err="1"/>
              <a:t>i</a:t>
            </a:r>
            <a:r>
              <a:rPr lang="en-US" altLang="zh-CN" sz="1400" dirty="0"/>
              <a:t> &lt;=n ; </a:t>
            </a:r>
            <a:r>
              <a:rPr lang="en-US" altLang="zh-CN" sz="1400" dirty="0" err="1"/>
              <a:t>i</a:t>
            </a:r>
            <a:r>
              <a:rPr lang="en-US" altLang="zh-CN" sz="1400" dirty="0"/>
              <a:t>++)</a:t>
            </a:r>
          </a:p>
          <a:p>
            <a:r>
              <a:rPr lang="en-US" altLang="zh-CN" sz="1400" dirty="0"/>
              <a:t>         for( j=</a:t>
            </a:r>
            <a:r>
              <a:rPr lang="en-US" altLang="zh-CN" sz="1400" dirty="0" err="1"/>
              <a:t>i</a:t>
            </a:r>
            <a:r>
              <a:rPr lang="en-US" altLang="zh-CN" sz="1400" dirty="0"/>
              <a:t>; j&lt;=n; j++ )</a:t>
            </a:r>
          </a:p>
          <a:p>
            <a:r>
              <a:rPr lang="en-US" altLang="zh-CN" sz="1400" dirty="0"/>
              <a:t>                 m[</a:t>
            </a:r>
            <a:r>
              <a:rPr lang="en-US" altLang="zh-CN" sz="1400" dirty="0" err="1"/>
              <a:t>i,j</a:t>
            </a:r>
            <a:r>
              <a:rPr lang="en-US" altLang="zh-CN" sz="1400" dirty="0"/>
              <a:t>] = -1;     </a:t>
            </a:r>
            <a:r>
              <a:rPr lang="en-US" altLang="zh-CN" sz="1200" dirty="0"/>
              <a:t>//</a:t>
            </a:r>
            <a:r>
              <a:rPr lang="zh-CN" altLang="en-US" sz="1200" dirty="0"/>
              <a:t>表示无穷大</a:t>
            </a:r>
            <a:endParaRPr lang="en-US" altLang="zh-CN" sz="1400" dirty="0"/>
          </a:p>
          <a:p>
            <a:r>
              <a:rPr lang="en-US" altLang="zh-CN" sz="1400" dirty="0"/>
              <a:t>   return  </a:t>
            </a:r>
            <a:r>
              <a:rPr lang="en-US" altLang="zh-CN" sz="1400" dirty="0" err="1"/>
              <a:t>LookupChain</a:t>
            </a:r>
            <a:r>
              <a:rPr lang="en-US" altLang="zh-CN" sz="1400" dirty="0"/>
              <a:t>(p, 1, n);         </a:t>
            </a:r>
          </a:p>
          <a:p>
            <a:r>
              <a:rPr lang="en-US" altLang="zh-CN" sz="1400" dirty="0"/>
              <a:t>}</a:t>
            </a:r>
            <a:endParaRPr lang="zh-CN" altLang="en-US" sz="1600" dirty="0"/>
          </a:p>
        </p:txBody>
      </p:sp>
      <p:sp>
        <p:nvSpPr>
          <p:cNvPr id="9" name="Rectangle 2"/>
          <p:cNvSpPr txBox="1">
            <a:spLocks noChangeArrowheads="1"/>
          </p:cNvSpPr>
          <p:nvPr/>
        </p:nvSpPr>
        <p:spPr bwMode="auto">
          <a:xfrm>
            <a:off x="-540568" y="1003787"/>
            <a:ext cx="7391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D3192B"/>
                </a:solidFill>
                <a:effectLst/>
                <a:uLnTx/>
                <a:uFillTx/>
                <a:latin typeface="+mj-lt"/>
                <a:ea typeface="+mj-ea"/>
                <a:cs typeface="+mj-cs"/>
              </a:rPr>
              <a:t>6.6.3  </a:t>
            </a:r>
            <a:r>
              <a:rPr kumimoji="1" lang="zh-CN" altLang="en-US" sz="3600" b="1" i="0" u="none" strike="noStrike" kern="0" cap="none" spc="0" normalizeH="0" baseline="0" noProof="0" dirty="0">
                <a:ln>
                  <a:noFill/>
                </a:ln>
                <a:solidFill>
                  <a:srgbClr val="D3192B"/>
                </a:solidFill>
                <a:effectLst/>
                <a:uLnTx/>
                <a:uFillTx/>
                <a:latin typeface="+mj-lt"/>
                <a:ea typeface="+mj-ea"/>
                <a:cs typeface="+mj-cs"/>
              </a:rPr>
              <a:t> 备忘录法</a:t>
            </a:r>
            <a:endParaRPr kumimoji="1" lang="en-US" altLang="zh-CN" sz="3600" b="1" i="0" u="none" strike="noStrike" kern="0" cap="none" spc="0" normalizeH="0" baseline="0" noProof="0" dirty="0">
              <a:ln>
                <a:noFill/>
              </a:ln>
              <a:solidFill>
                <a:srgbClr val="D3192B"/>
              </a:solidFill>
              <a:effectLst/>
              <a:uLnTx/>
              <a:uFillTx/>
              <a:latin typeface="+mj-lt"/>
              <a:ea typeface="+mj-ea"/>
              <a:cs typeface="+mj-cs"/>
            </a:endParaRPr>
          </a:p>
        </p:txBody>
      </p:sp>
    </p:spTree>
    <p:extLst>
      <p:ext uri="{BB962C8B-B14F-4D97-AF65-F5344CB8AC3E}">
        <p14:creationId xmlns:p14="http://schemas.microsoft.com/office/powerpoint/2010/main" val="2884915902"/>
      </p:ext>
    </p:extLst>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灯片编号占位符 4"/>
          <p:cNvSpPr>
            <a:spLocks noGrp="1"/>
          </p:cNvSpPr>
          <p:nvPr>
            <p:ph type="sldNum" sz="quarter" idx="12"/>
          </p:nvPr>
        </p:nvSpPr>
        <p:spPr>
          <a:noFill/>
        </p:spPr>
        <p:txBody>
          <a:bodyPr/>
          <a:lstStyle/>
          <a:p>
            <a:fld id="{ED4DB1CF-21FA-45EE-9B1D-5A1C67F724FA}" type="slidenum">
              <a:rPr lang="en-US" altLang="zh-CN" smtClean="0">
                <a:ea typeface="宋体" charset="-122"/>
              </a:rPr>
              <a:pPr/>
              <a:t>32</a:t>
            </a:fld>
            <a:endParaRPr lang="en-US" altLang="zh-CN">
              <a:ea typeface="宋体" charset="-122"/>
            </a:endParaRPr>
          </a:p>
        </p:txBody>
      </p:sp>
      <p:pic>
        <p:nvPicPr>
          <p:cNvPr id="26629" name="Picture 2"/>
          <p:cNvPicPr>
            <a:picLocks noGrp="1" noChangeAspect="1" noChangeArrowheads="1"/>
          </p:cNvPicPr>
          <p:nvPr>
            <p:ph idx="1"/>
          </p:nvPr>
        </p:nvPicPr>
        <p:blipFill>
          <a:blip r:embed="rId2" cstate="print"/>
          <a:srcRect/>
          <a:stretch>
            <a:fillRect/>
          </a:stretch>
        </p:blipFill>
        <p:spPr>
          <a:xfrm>
            <a:off x="1259632" y="1920434"/>
            <a:ext cx="6929437" cy="3757612"/>
          </a:xfrm>
          <a:noFill/>
        </p:spPr>
      </p:pic>
      <p:sp>
        <p:nvSpPr>
          <p:cNvPr id="7" name="Rectangle 2"/>
          <p:cNvSpPr txBox="1">
            <a:spLocks noChangeArrowheads="1"/>
          </p:cNvSpPr>
          <p:nvPr/>
        </p:nvSpPr>
        <p:spPr bwMode="auto">
          <a:xfrm>
            <a:off x="-540568" y="1003787"/>
            <a:ext cx="7391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D3192B"/>
                </a:solidFill>
                <a:effectLst/>
                <a:uLnTx/>
                <a:uFillTx/>
                <a:latin typeface="+mj-lt"/>
                <a:ea typeface="+mj-ea"/>
                <a:cs typeface="+mj-cs"/>
              </a:rPr>
              <a:t>6.6.3  </a:t>
            </a:r>
            <a:r>
              <a:rPr kumimoji="1" lang="zh-CN" altLang="en-US" sz="3600" b="1" i="0" u="none" strike="noStrike" kern="0" cap="none" spc="0" normalizeH="0" baseline="0" noProof="0" dirty="0">
                <a:ln>
                  <a:noFill/>
                </a:ln>
                <a:solidFill>
                  <a:srgbClr val="D3192B"/>
                </a:solidFill>
                <a:effectLst/>
                <a:uLnTx/>
                <a:uFillTx/>
                <a:latin typeface="+mj-lt"/>
                <a:ea typeface="+mj-ea"/>
                <a:cs typeface="+mj-cs"/>
              </a:rPr>
              <a:t> 备忘录法</a:t>
            </a:r>
            <a:endParaRPr kumimoji="1" lang="en-US" altLang="zh-CN" sz="3600" b="1" i="0" u="none" strike="noStrike" kern="0" cap="none" spc="0" normalizeH="0" baseline="0" noProof="0" dirty="0">
              <a:ln>
                <a:noFill/>
              </a:ln>
              <a:solidFill>
                <a:srgbClr val="D3192B"/>
              </a:solidFill>
              <a:effectLst/>
              <a:uLnTx/>
              <a:uFillTx/>
              <a:latin typeface="+mj-lt"/>
              <a:ea typeface="+mj-ea"/>
              <a:cs typeface="+mj-cs"/>
            </a:endParaRPr>
          </a:p>
        </p:txBody>
      </p:sp>
    </p:spTree>
    <p:extLst>
      <p:ext uri="{BB962C8B-B14F-4D97-AF65-F5344CB8AC3E}">
        <p14:creationId xmlns:p14="http://schemas.microsoft.com/office/powerpoint/2010/main" val="2708949973"/>
      </p:ext>
    </p:extLst>
  </p:cSld>
  <p:clrMapOvr>
    <a:masterClrMapping/>
  </p:clrMapOvr>
  <p:transition spd="slow">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a:solidFill>
                  <a:srgbClr val="D3192B"/>
                </a:solidFill>
              </a:rPr>
              <a:t>6.7 </a:t>
            </a:r>
            <a:r>
              <a:rPr lang="zh-CN" altLang="en-US" dirty="0">
                <a:solidFill>
                  <a:srgbClr val="D3192B"/>
                </a:solidFill>
              </a:rPr>
              <a:t> 设计技巧</a:t>
            </a:r>
            <a:endParaRPr lang="zh-CN" altLang="en-US" dirty="0"/>
          </a:p>
        </p:txBody>
      </p:sp>
      <p:sp>
        <p:nvSpPr>
          <p:cNvPr id="3" name="内容占位符 2"/>
          <p:cNvSpPr>
            <a:spLocks noGrp="1"/>
          </p:cNvSpPr>
          <p:nvPr>
            <p:ph idx="1"/>
          </p:nvPr>
        </p:nvSpPr>
        <p:spPr>
          <a:xfrm>
            <a:off x="827584" y="1844824"/>
            <a:ext cx="7772400" cy="4953000"/>
          </a:xfrm>
        </p:spPr>
        <p:txBody>
          <a:bodyPr/>
          <a:lstStyle/>
          <a:p>
            <a:pPr defTabSz="812800">
              <a:buClr>
                <a:schemeClr val="folHlink"/>
              </a:buClr>
              <a:buSzPct val="70000"/>
            </a:pPr>
            <a:r>
              <a:rPr lang="zh-CN" altLang="en-US" sz="2400" b="1" dirty="0">
                <a:solidFill>
                  <a:srgbClr val="001C2A"/>
                </a:solidFill>
              </a:rPr>
              <a:t>动态规划的设计技巧：</a:t>
            </a:r>
            <a:r>
              <a:rPr lang="zh-CN" altLang="en-US" sz="2400" b="1" dirty="0">
                <a:solidFill>
                  <a:srgbClr val="FF0000"/>
                </a:solidFill>
              </a:rPr>
              <a:t>阶段的划分、状态的表示和存储表的设计</a:t>
            </a:r>
            <a:r>
              <a:rPr lang="zh-CN" altLang="en-US" sz="2400" b="1" dirty="0">
                <a:solidFill>
                  <a:srgbClr val="001C2A"/>
                </a:solidFill>
              </a:rPr>
              <a:t>；</a:t>
            </a:r>
            <a:endParaRPr lang="en-US" altLang="zh-CN" sz="2400" b="1" dirty="0">
              <a:solidFill>
                <a:srgbClr val="001C2A"/>
              </a:solidFill>
            </a:endParaRPr>
          </a:p>
          <a:p>
            <a:pPr defTabSz="812800">
              <a:buClr>
                <a:schemeClr val="folHlink"/>
              </a:buClr>
              <a:buSzPct val="70000"/>
            </a:pPr>
            <a:r>
              <a:rPr lang="zh-CN" altLang="en-US" sz="2400" b="1" dirty="0">
                <a:solidFill>
                  <a:srgbClr val="001C2A"/>
                </a:solidFill>
              </a:rPr>
              <a:t>在动态规划的设计过程中，</a:t>
            </a:r>
            <a:r>
              <a:rPr lang="zh-CN" altLang="en-US" sz="2400" b="1" dirty="0">
                <a:solidFill>
                  <a:srgbClr val="FF0000"/>
                </a:solidFill>
              </a:rPr>
              <a:t>阶段的划分</a:t>
            </a:r>
            <a:r>
              <a:rPr lang="zh-CN" altLang="en-US" sz="2400" b="1" dirty="0">
                <a:solidFill>
                  <a:srgbClr val="001C2A"/>
                </a:solidFill>
              </a:rPr>
              <a:t>和</a:t>
            </a:r>
            <a:r>
              <a:rPr lang="zh-CN" altLang="en-US" sz="2400" b="1" dirty="0">
                <a:solidFill>
                  <a:srgbClr val="FF0000"/>
                </a:solidFill>
              </a:rPr>
              <a:t>状态的表示</a:t>
            </a:r>
            <a:r>
              <a:rPr lang="zh-CN" altLang="en-US" sz="2400" b="1" dirty="0">
                <a:solidFill>
                  <a:srgbClr val="001C2A"/>
                </a:solidFill>
              </a:rPr>
              <a:t>是其中最重要的两步，这两步会直接影响该问题的计算复杂性和存储表设计，有时候阶段划分或状态表示的不合理还会使得动态规划法不适用。</a:t>
            </a:r>
            <a:endParaRPr lang="en-US" altLang="zh-CN" sz="2400" b="1" dirty="0">
              <a:solidFill>
                <a:srgbClr val="001C2A"/>
              </a:solidFill>
            </a:endParaRPr>
          </a:p>
          <a:p>
            <a:pPr defTabSz="812800">
              <a:buClr>
                <a:schemeClr val="folHlink"/>
              </a:buClr>
              <a:buSzPct val="70000"/>
            </a:pPr>
            <a:r>
              <a:rPr lang="zh-CN" altLang="en-US" sz="2400" b="1" dirty="0">
                <a:solidFill>
                  <a:srgbClr val="001C2A"/>
                </a:solidFill>
              </a:rPr>
              <a:t>问题的阶段划分和状态表示，需要具体问题具体分析，没有一个清晰明朗的方法；</a:t>
            </a:r>
            <a:endParaRPr lang="en-US" altLang="zh-CN" sz="2400" b="1" dirty="0">
              <a:solidFill>
                <a:srgbClr val="001C2A"/>
              </a:solidFill>
            </a:endParaRPr>
          </a:p>
          <a:p>
            <a:pPr defTabSz="812800">
              <a:buClr>
                <a:schemeClr val="folHlink"/>
              </a:buClr>
              <a:buSzPct val="70000"/>
            </a:pPr>
            <a:r>
              <a:rPr lang="zh-CN" altLang="en-US" sz="2400" b="1" dirty="0">
                <a:solidFill>
                  <a:srgbClr val="001C2A"/>
                </a:solidFill>
              </a:rPr>
              <a:t>在实际应用中，许多问题的阶段划分并不明显，这时如果刻意地划分阶段法反而麻烦。一般来说，只要该问题可以划分成规模更小的子问题，并且原问题的最优解中包含了子问题的最优解（即满足</a:t>
            </a:r>
            <a:r>
              <a:rPr lang="zh-CN" altLang="en-US" sz="2400" b="1" dirty="0">
                <a:solidFill>
                  <a:srgbClr val="FF0000"/>
                </a:solidFill>
              </a:rPr>
              <a:t>最优性原理</a:t>
            </a:r>
            <a:r>
              <a:rPr lang="zh-CN" altLang="en-US" sz="2400" b="1" dirty="0">
                <a:solidFill>
                  <a:srgbClr val="001C2A"/>
                </a:solidFill>
              </a:rPr>
              <a:t>），则可以考虑用动态规划解决。</a:t>
            </a:r>
          </a:p>
        </p:txBody>
      </p:sp>
      <p:sp>
        <p:nvSpPr>
          <p:cNvPr id="33797" name="灯片编号占位符 4"/>
          <p:cNvSpPr>
            <a:spLocks noGrp="1"/>
          </p:cNvSpPr>
          <p:nvPr>
            <p:ph type="sldNum" sz="quarter" idx="12"/>
          </p:nvPr>
        </p:nvSpPr>
        <p:spPr>
          <a:noFill/>
        </p:spPr>
        <p:txBody>
          <a:bodyPr/>
          <a:lstStyle/>
          <a:p>
            <a:fld id="{15DDCE85-2307-4C23-8A95-6E707775630C}" type="slidenum">
              <a:rPr lang="en-US" altLang="zh-CN" smtClean="0">
                <a:ea typeface="宋体" charset="-122"/>
              </a:rPr>
              <a:pPr/>
              <a:t>33</a:t>
            </a:fld>
            <a:endParaRPr lang="en-US" altLang="zh-CN">
              <a:ea typeface="宋体" charset="-122"/>
            </a:endParaRPr>
          </a:p>
        </p:txBody>
      </p:sp>
    </p:spTree>
    <p:extLst>
      <p:ext uri="{BB962C8B-B14F-4D97-AF65-F5344CB8AC3E}">
        <p14:creationId xmlns:p14="http://schemas.microsoft.com/office/powerpoint/2010/main" val="1477206451"/>
      </p:ext>
    </p:extLst>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36867" name="内容占位符 2"/>
          <p:cNvSpPr>
            <a:spLocks noGrp="1"/>
          </p:cNvSpPr>
          <p:nvPr>
            <p:ph idx="1"/>
          </p:nvPr>
        </p:nvSpPr>
        <p:spPr>
          <a:xfrm>
            <a:off x="1060450" y="1760538"/>
            <a:ext cx="7772400" cy="4953000"/>
          </a:xfrm>
        </p:spPr>
        <p:txBody>
          <a:bodyPr/>
          <a:lstStyle/>
          <a:p>
            <a:pPr>
              <a:lnSpc>
                <a:spcPct val="150000"/>
              </a:lnSpc>
            </a:pPr>
            <a:r>
              <a:rPr lang="zh-CN" altLang="en-US" sz="2000" b="1" dirty="0">
                <a:solidFill>
                  <a:srgbClr val="FF0000"/>
                </a:solidFill>
              </a:rPr>
              <a:t>子序列定义</a:t>
            </a:r>
            <a:endParaRPr lang="en-US" altLang="zh-CN" sz="2000" b="1" dirty="0">
              <a:solidFill>
                <a:srgbClr val="FF0000"/>
              </a:solidFill>
            </a:endParaRPr>
          </a:p>
          <a:p>
            <a:pPr>
              <a:buClr>
                <a:schemeClr val="folHlink"/>
              </a:buClr>
              <a:buSzPct val="70000"/>
              <a:buFont typeface="Wingdings" pitchFamily="2" charset="2"/>
              <a:buNone/>
            </a:pPr>
            <a:r>
              <a:rPr lang="zh-CN" altLang="en-US" sz="2000" b="1" dirty="0">
                <a:solidFill>
                  <a:srgbClr val="001C2A"/>
                </a:solidFill>
                <a:ea typeface="楷体_GB2312" pitchFamily="49" charset="-122"/>
              </a:rPr>
              <a:t>      </a:t>
            </a:r>
            <a:r>
              <a:rPr lang="zh-CN" altLang="en-US" sz="2000" b="1" dirty="0">
                <a:solidFill>
                  <a:srgbClr val="001C2A"/>
                </a:solidFill>
              </a:rPr>
              <a:t>给定序列</a:t>
            </a:r>
            <a:r>
              <a:rPr lang="en-US" altLang="zh-CN" sz="2000" b="1" dirty="0">
                <a:solidFill>
                  <a:srgbClr val="001C2A"/>
                </a:solidFill>
              </a:rPr>
              <a:t>X={x</a:t>
            </a:r>
            <a:r>
              <a:rPr lang="en-US" altLang="zh-CN" sz="2000" b="1" baseline="-25000" dirty="0">
                <a:solidFill>
                  <a:srgbClr val="001C2A"/>
                </a:solidFill>
              </a:rPr>
              <a:t>1</a:t>
            </a:r>
            <a:r>
              <a:rPr lang="en-US" altLang="zh-CN" sz="2000" b="1" dirty="0">
                <a:solidFill>
                  <a:srgbClr val="001C2A"/>
                </a:solidFill>
              </a:rPr>
              <a:t>,x</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x</a:t>
            </a:r>
            <a:r>
              <a:rPr lang="en-US" altLang="zh-CN" sz="2000" b="1" baseline="-25000" dirty="0" err="1">
                <a:solidFill>
                  <a:srgbClr val="001C2A"/>
                </a:solidFill>
              </a:rPr>
              <a:t>m</a:t>
            </a:r>
            <a:r>
              <a:rPr lang="en-US" altLang="zh-CN" sz="2000" b="1" dirty="0">
                <a:solidFill>
                  <a:srgbClr val="001C2A"/>
                </a:solidFill>
              </a:rPr>
              <a:t>}</a:t>
            </a:r>
            <a:r>
              <a:rPr lang="zh-CN" altLang="en-US" sz="2000" b="1" dirty="0">
                <a:solidFill>
                  <a:srgbClr val="001C2A"/>
                </a:solidFill>
              </a:rPr>
              <a:t>，序列</a:t>
            </a:r>
            <a:r>
              <a:rPr lang="en-US" altLang="zh-CN" sz="2000" b="1" dirty="0">
                <a:solidFill>
                  <a:srgbClr val="001C2A"/>
                </a:solidFill>
              </a:rPr>
              <a:t>Z={z</a:t>
            </a:r>
            <a:r>
              <a:rPr lang="en-US" altLang="zh-CN" sz="2000" b="1" baseline="-25000" dirty="0">
                <a:solidFill>
                  <a:srgbClr val="001C2A"/>
                </a:solidFill>
              </a:rPr>
              <a:t>1</a:t>
            </a:r>
            <a:r>
              <a:rPr lang="en-US" altLang="zh-CN" sz="2000" b="1" dirty="0">
                <a:solidFill>
                  <a:srgbClr val="001C2A"/>
                </a:solidFill>
              </a:rPr>
              <a:t>,z</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z</a:t>
            </a:r>
            <a:r>
              <a:rPr lang="en-US" altLang="zh-CN" sz="2000" b="1" baseline="-25000" dirty="0" err="1">
                <a:solidFill>
                  <a:srgbClr val="001C2A"/>
                </a:solidFill>
              </a:rPr>
              <a:t>k</a:t>
            </a:r>
            <a:r>
              <a:rPr lang="en-US" altLang="zh-CN" sz="2000" b="1" dirty="0">
                <a:solidFill>
                  <a:srgbClr val="001C2A"/>
                </a:solidFill>
              </a:rPr>
              <a:t>}</a:t>
            </a:r>
            <a:r>
              <a:rPr lang="zh-CN" altLang="en-US" sz="2000" b="1" dirty="0">
                <a:solidFill>
                  <a:srgbClr val="001C2A"/>
                </a:solidFill>
              </a:rPr>
              <a:t>是</a:t>
            </a:r>
            <a:r>
              <a:rPr lang="en-US" altLang="zh-CN" sz="2000" b="1" dirty="0">
                <a:solidFill>
                  <a:srgbClr val="001C2A"/>
                </a:solidFill>
              </a:rPr>
              <a:t>X</a:t>
            </a:r>
            <a:r>
              <a:rPr lang="zh-CN" altLang="en-US" sz="2000" b="1" dirty="0">
                <a:solidFill>
                  <a:srgbClr val="001C2A"/>
                </a:solidFill>
              </a:rPr>
              <a:t>的子序列，是指：存在一个严格递增下标序列</a:t>
            </a:r>
            <a:r>
              <a:rPr lang="en-US" altLang="zh-CN" sz="2000" b="1" dirty="0">
                <a:solidFill>
                  <a:srgbClr val="001C2A"/>
                </a:solidFill>
              </a:rPr>
              <a:t>{i</a:t>
            </a:r>
            <a:r>
              <a:rPr lang="en-US" altLang="zh-CN" sz="2000" b="1" baseline="-25000" dirty="0">
                <a:solidFill>
                  <a:srgbClr val="001C2A"/>
                </a:solidFill>
              </a:rPr>
              <a:t>1</a:t>
            </a:r>
            <a:r>
              <a:rPr lang="en-US" altLang="zh-CN" sz="2000" b="1" dirty="0">
                <a:solidFill>
                  <a:srgbClr val="001C2A"/>
                </a:solidFill>
              </a:rPr>
              <a:t>,i</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i</a:t>
            </a:r>
            <a:r>
              <a:rPr lang="en-US" altLang="zh-CN" sz="2000" b="1" baseline="-25000" dirty="0" err="1">
                <a:solidFill>
                  <a:srgbClr val="001C2A"/>
                </a:solidFill>
              </a:rPr>
              <a:t>k</a:t>
            </a:r>
            <a:r>
              <a:rPr lang="en-US" altLang="zh-CN" sz="2000" b="1" dirty="0">
                <a:solidFill>
                  <a:srgbClr val="001C2A"/>
                </a:solidFill>
              </a:rPr>
              <a:t>}</a:t>
            </a:r>
            <a:r>
              <a:rPr lang="zh-CN" altLang="en-US" sz="2000" b="1" dirty="0">
                <a:solidFill>
                  <a:srgbClr val="001C2A"/>
                </a:solidFill>
              </a:rPr>
              <a:t>，使得对于所有</a:t>
            </a:r>
            <a:r>
              <a:rPr lang="en-US" altLang="zh-CN" sz="2000" b="1" dirty="0">
                <a:solidFill>
                  <a:srgbClr val="001C2A"/>
                </a:solidFill>
              </a:rPr>
              <a:t>j=1,2,…,k</a:t>
            </a:r>
            <a:r>
              <a:rPr lang="zh-CN" altLang="en-US" sz="2000" b="1" dirty="0">
                <a:solidFill>
                  <a:srgbClr val="001C2A"/>
                </a:solidFill>
              </a:rPr>
              <a:t>，有</a:t>
            </a:r>
            <a:r>
              <a:rPr lang="en-US" altLang="zh-CN" sz="2000" b="1" dirty="0" err="1">
                <a:solidFill>
                  <a:srgbClr val="001C2A"/>
                </a:solidFill>
              </a:rPr>
              <a:t>z</a:t>
            </a:r>
            <a:r>
              <a:rPr lang="en-US" altLang="zh-CN" sz="2000" b="1" baseline="-25000" dirty="0" err="1">
                <a:solidFill>
                  <a:srgbClr val="001C2A"/>
                </a:solidFill>
              </a:rPr>
              <a:t>j</a:t>
            </a:r>
            <a:r>
              <a:rPr lang="en-US" altLang="zh-CN" sz="2000" b="1" dirty="0">
                <a:solidFill>
                  <a:srgbClr val="001C2A"/>
                </a:solidFill>
              </a:rPr>
              <a:t>=</a:t>
            </a:r>
            <a:r>
              <a:rPr lang="en-US" altLang="zh-CN" sz="2000" b="1" dirty="0" err="1">
                <a:solidFill>
                  <a:srgbClr val="001C2A"/>
                </a:solidFill>
              </a:rPr>
              <a:t>x</a:t>
            </a:r>
            <a:r>
              <a:rPr lang="en-US" altLang="zh-CN" sz="2000" b="1" baseline="-25000" dirty="0" err="1">
                <a:solidFill>
                  <a:srgbClr val="001C2A"/>
                </a:solidFill>
              </a:rPr>
              <a:t>i</a:t>
            </a:r>
            <a:r>
              <a:rPr lang="en-US" altLang="zh-CN" sz="2000" b="1" baseline="-50000" dirty="0" err="1">
                <a:solidFill>
                  <a:srgbClr val="001C2A"/>
                </a:solidFill>
              </a:rPr>
              <a:t>j</a:t>
            </a:r>
            <a:r>
              <a:rPr lang="zh-CN" altLang="en-US" sz="2000" b="1" dirty="0">
                <a:solidFill>
                  <a:srgbClr val="001C2A"/>
                </a:solidFill>
              </a:rPr>
              <a:t>。</a:t>
            </a:r>
            <a:endParaRPr lang="en-US" altLang="zh-CN" sz="2000" b="1" dirty="0">
              <a:solidFill>
                <a:srgbClr val="001C2A"/>
              </a:solidFill>
            </a:endParaRPr>
          </a:p>
          <a:p>
            <a:pPr>
              <a:buClr>
                <a:schemeClr val="folHlink"/>
              </a:buClr>
              <a:buSzPct val="70000"/>
              <a:buFont typeface="Wingdings" pitchFamily="2" charset="2"/>
              <a:buNone/>
            </a:pPr>
            <a:endParaRPr lang="en-US" altLang="zh-CN" sz="2000" b="1" dirty="0">
              <a:solidFill>
                <a:srgbClr val="001C2A"/>
              </a:solidFill>
            </a:endParaRPr>
          </a:p>
          <a:p>
            <a:pPr>
              <a:buClr>
                <a:schemeClr val="folHlink"/>
              </a:buClr>
              <a:buSzPct val="70000"/>
              <a:buFont typeface="Wingdings" pitchFamily="2" charset="2"/>
              <a:buNone/>
            </a:pPr>
            <a:r>
              <a:rPr lang="en-US" altLang="zh-CN" sz="2000" b="1" dirty="0">
                <a:solidFill>
                  <a:srgbClr val="001C2A"/>
                </a:solidFill>
              </a:rPr>
              <a:t>      </a:t>
            </a:r>
            <a:r>
              <a:rPr lang="zh-CN" altLang="en-US" sz="2000" b="1" dirty="0">
                <a:solidFill>
                  <a:srgbClr val="001C2A"/>
                </a:solidFill>
              </a:rPr>
              <a:t>例如，序列</a:t>
            </a:r>
            <a:r>
              <a:rPr lang="en-US" altLang="zh-CN" sz="2000" b="1" dirty="0">
                <a:solidFill>
                  <a:srgbClr val="001C2A"/>
                </a:solidFill>
              </a:rPr>
              <a:t>Z={B</a:t>
            </a:r>
            <a:r>
              <a:rPr lang="zh-CN" altLang="en-US" sz="2000" b="1" dirty="0">
                <a:solidFill>
                  <a:srgbClr val="001C2A"/>
                </a:solidFill>
              </a:rPr>
              <a:t>，</a:t>
            </a:r>
            <a:r>
              <a:rPr lang="en-US" altLang="zh-CN" sz="2000" b="1" dirty="0">
                <a:solidFill>
                  <a:srgbClr val="001C2A"/>
                </a:solidFill>
              </a:rPr>
              <a:t>C</a:t>
            </a:r>
            <a:r>
              <a:rPr lang="zh-CN" altLang="en-US" sz="2000" b="1" dirty="0">
                <a:solidFill>
                  <a:srgbClr val="001C2A"/>
                </a:solidFill>
              </a:rPr>
              <a:t>，</a:t>
            </a:r>
            <a:r>
              <a:rPr lang="en-US" altLang="zh-CN" sz="2000" b="1" dirty="0">
                <a:solidFill>
                  <a:srgbClr val="001C2A"/>
                </a:solidFill>
              </a:rPr>
              <a:t>D</a:t>
            </a:r>
            <a:r>
              <a:rPr lang="zh-CN" altLang="en-US" sz="2000" b="1" dirty="0">
                <a:solidFill>
                  <a:srgbClr val="001C2A"/>
                </a:solidFill>
              </a:rPr>
              <a:t>，</a:t>
            </a:r>
            <a:r>
              <a:rPr lang="en-US" altLang="zh-CN" sz="2000" b="1" dirty="0">
                <a:solidFill>
                  <a:srgbClr val="001C2A"/>
                </a:solidFill>
              </a:rPr>
              <a:t>B}</a:t>
            </a:r>
            <a:r>
              <a:rPr lang="zh-CN" altLang="en-US" sz="2000" b="1" dirty="0">
                <a:solidFill>
                  <a:srgbClr val="001C2A"/>
                </a:solidFill>
              </a:rPr>
              <a:t>是序列</a:t>
            </a:r>
            <a:r>
              <a:rPr lang="en-US" altLang="zh-CN" sz="2000" b="1" dirty="0">
                <a:solidFill>
                  <a:srgbClr val="001C2A"/>
                </a:solidFill>
              </a:rPr>
              <a:t>X={A</a:t>
            </a:r>
            <a:r>
              <a:rPr lang="zh-CN" altLang="en-US" sz="2000" b="1" dirty="0">
                <a:solidFill>
                  <a:srgbClr val="001C2A"/>
                </a:solidFill>
              </a:rPr>
              <a:t>，</a:t>
            </a:r>
            <a:r>
              <a:rPr lang="en-US" altLang="zh-CN" sz="2000" b="1" dirty="0">
                <a:solidFill>
                  <a:srgbClr val="001C2A"/>
                </a:solidFill>
              </a:rPr>
              <a:t>B</a:t>
            </a:r>
            <a:r>
              <a:rPr lang="zh-CN" altLang="en-US" sz="2000" b="1" dirty="0">
                <a:solidFill>
                  <a:srgbClr val="001C2A"/>
                </a:solidFill>
              </a:rPr>
              <a:t>，</a:t>
            </a:r>
            <a:r>
              <a:rPr lang="en-US" altLang="zh-CN" sz="2000" b="1" dirty="0">
                <a:solidFill>
                  <a:srgbClr val="001C2A"/>
                </a:solidFill>
              </a:rPr>
              <a:t>C</a:t>
            </a:r>
            <a:r>
              <a:rPr lang="zh-CN" altLang="en-US" sz="2000" b="1" dirty="0">
                <a:solidFill>
                  <a:srgbClr val="001C2A"/>
                </a:solidFill>
              </a:rPr>
              <a:t>，</a:t>
            </a:r>
            <a:r>
              <a:rPr lang="en-US" altLang="zh-CN" sz="2000" b="1" dirty="0">
                <a:solidFill>
                  <a:srgbClr val="001C2A"/>
                </a:solidFill>
              </a:rPr>
              <a:t>B</a:t>
            </a:r>
            <a:r>
              <a:rPr lang="zh-CN" altLang="en-US" sz="2000" b="1" dirty="0">
                <a:solidFill>
                  <a:srgbClr val="001C2A"/>
                </a:solidFill>
              </a:rPr>
              <a:t>，</a:t>
            </a:r>
            <a:r>
              <a:rPr lang="en-US" altLang="zh-CN" sz="2000" b="1" dirty="0">
                <a:solidFill>
                  <a:srgbClr val="001C2A"/>
                </a:solidFill>
              </a:rPr>
              <a:t>D</a:t>
            </a:r>
            <a:r>
              <a:rPr lang="zh-CN" altLang="en-US" sz="2000" b="1" dirty="0">
                <a:solidFill>
                  <a:srgbClr val="001C2A"/>
                </a:solidFill>
              </a:rPr>
              <a:t>，</a:t>
            </a:r>
            <a:r>
              <a:rPr lang="en-US" altLang="zh-CN" sz="2000" b="1" dirty="0">
                <a:solidFill>
                  <a:srgbClr val="001C2A"/>
                </a:solidFill>
              </a:rPr>
              <a:t>A</a:t>
            </a:r>
            <a:r>
              <a:rPr lang="zh-CN" altLang="en-US" sz="2000" b="1" dirty="0">
                <a:solidFill>
                  <a:srgbClr val="001C2A"/>
                </a:solidFill>
              </a:rPr>
              <a:t>，</a:t>
            </a:r>
            <a:r>
              <a:rPr lang="en-US" altLang="zh-CN" sz="2000" b="1" dirty="0">
                <a:solidFill>
                  <a:srgbClr val="001C2A"/>
                </a:solidFill>
              </a:rPr>
              <a:t>B}</a:t>
            </a:r>
            <a:r>
              <a:rPr lang="zh-CN" altLang="en-US" sz="2000" b="1" dirty="0">
                <a:solidFill>
                  <a:srgbClr val="001C2A"/>
                </a:solidFill>
              </a:rPr>
              <a:t>的子序列，相应的递增下标序列为</a:t>
            </a:r>
            <a:r>
              <a:rPr lang="en-US" altLang="zh-CN" sz="2000" b="1" dirty="0">
                <a:solidFill>
                  <a:srgbClr val="001C2A"/>
                </a:solidFill>
              </a:rPr>
              <a:t>{2</a:t>
            </a:r>
            <a:r>
              <a:rPr lang="zh-CN" altLang="en-US" sz="2000" b="1" dirty="0">
                <a:solidFill>
                  <a:srgbClr val="001C2A"/>
                </a:solidFill>
              </a:rPr>
              <a:t>，</a:t>
            </a:r>
            <a:r>
              <a:rPr lang="en-US" altLang="zh-CN" sz="2000" b="1" dirty="0">
                <a:solidFill>
                  <a:srgbClr val="001C2A"/>
                </a:solidFill>
              </a:rPr>
              <a:t>3</a:t>
            </a:r>
            <a:r>
              <a:rPr lang="zh-CN" altLang="en-US" sz="2000" b="1" dirty="0">
                <a:solidFill>
                  <a:srgbClr val="001C2A"/>
                </a:solidFill>
              </a:rPr>
              <a:t>，</a:t>
            </a:r>
            <a:r>
              <a:rPr lang="en-US" altLang="zh-CN" sz="2000" b="1" dirty="0">
                <a:solidFill>
                  <a:srgbClr val="001C2A"/>
                </a:solidFill>
              </a:rPr>
              <a:t>5</a:t>
            </a:r>
            <a:r>
              <a:rPr lang="zh-CN" altLang="en-US" sz="2000" b="1" dirty="0">
                <a:solidFill>
                  <a:srgbClr val="001C2A"/>
                </a:solidFill>
              </a:rPr>
              <a:t>，</a:t>
            </a:r>
            <a:r>
              <a:rPr lang="en-US" altLang="zh-CN" sz="2000" b="1" dirty="0">
                <a:solidFill>
                  <a:srgbClr val="001C2A"/>
                </a:solidFill>
              </a:rPr>
              <a:t>7}</a:t>
            </a:r>
            <a:r>
              <a:rPr lang="zh-CN" altLang="en-US" sz="2000" b="1" dirty="0">
                <a:solidFill>
                  <a:srgbClr val="001C2A"/>
                </a:solidFill>
              </a:rPr>
              <a:t>。</a:t>
            </a:r>
            <a:endParaRPr lang="en-US" altLang="zh-CN" sz="2000" b="1" dirty="0">
              <a:solidFill>
                <a:srgbClr val="FF0000"/>
              </a:solidFill>
            </a:endParaRPr>
          </a:p>
          <a:p>
            <a:pPr>
              <a:buFont typeface="Wingdings" pitchFamily="2" charset="2"/>
              <a:buNone/>
            </a:pPr>
            <a:endParaRPr lang="zh-CN" altLang="en-US" sz="2000" b="1" dirty="0">
              <a:solidFill>
                <a:srgbClr val="001C2A"/>
              </a:solidFill>
            </a:endParaRPr>
          </a:p>
        </p:txBody>
      </p:sp>
      <p:sp>
        <p:nvSpPr>
          <p:cNvPr id="36868" name="日期占位符 3"/>
          <p:cNvSpPr>
            <a:spLocks noGrp="1"/>
          </p:cNvSpPr>
          <p:nvPr>
            <p:ph type="dt" sz="quarter" idx="10"/>
          </p:nvPr>
        </p:nvSpPr>
        <p:spPr>
          <a:noFill/>
        </p:spPr>
        <p:txBody>
          <a:bodyPr/>
          <a:lstStyle/>
          <a:p>
            <a:fld id="{A3E5864D-46ED-4AA5-ABAA-D38B0E666B9C}" type="datetime1">
              <a:rPr lang="zh-CN" altLang="en-US" smtClean="0">
                <a:ea typeface="宋体" charset="-122"/>
              </a:rPr>
              <a:pPr/>
              <a:t>17/11/3</a:t>
            </a:fld>
            <a:endParaRPr lang="en-US" altLang="zh-CN">
              <a:ea typeface="宋体" charset="-122"/>
            </a:endParaRPr>
          </a:p>
        </p:txBody>
      </p:sp>
      <p:sp>
        <p:nvSpPr>
          <p:cNvPr id="36869" name="灯片编号占位符 4"/>
          <p:cNvSpPr>
            <a:spLocks noGrp="1"/>
          </p:cNvSpPr>
          <p:nvPr>
            <p:ph type="sldNum" sz="quarter" idx="12"/>
          </p:nvPr>
        </p:nvSpPr>
        <p:spPr>
          <a:noFill/>
        </p:spPr>
        <p:txBody>
          <a:bodyPr/>
          <a:lstStyle/>
          <a:p>
            <a:fld id="{C0F89236-0AE4-4CA4-9589-8D5A70AA4780}" type="slidenum">
              <a:rPr lang="en-US" altLang="zh-CN" smtClean="0">
                <a:ea typeface="宋体" charset="-122"/>
              </a:rPr>
              <a:pPr/>
              <a:t>34</a:t>
            </a:fld>
            <a:endParaRPr lang="en-US" altLang="zh-CN">
              <a:ea typeface="宋体" charset="-122"/>
            </a:endParaRPr>
          </a:p>
        </p:txBody>
      </p:sp>
      <p:sp>
        <p:nvSpPr>
          <p:cNvPr id="36870" name="矩形 5"/>
          <p:cNvSpPr>
            <a:spLocks noChangeArrowheads="1"/>
          </p:cNvSpPr>
          <p:nvPr/>
        </p:nvSpPr>
        <p:spPr bwMode="auto">
          <a:xfrm>
            <a:off x="1187624" y="4144963"/>
            <a:ext cx="4572000" cy="549275"/>
          </a:xfrm>
          <a:prstGeom prst="rect">
            <a:avLst/>
          </a:prstGeom>
          <a:noFill/>
          <a:ln w="9525">
            <a:noFill/>
            <a:miter lim="800000"/>
            <a:headEnd/>
            <a:tailEnd/>
          </a:ln>
        </p:spPr>
        <p:txBody>
          <a:bodyPr>
            <a:spAutoFit/>
          </a:bodyPr>
          <a:lstStyle/>
          <a:p>
            <a:pPr marL="342900" indent="-342900" defTabSz="812800" eaLnBrk="0" hangingPunct="0">
              <a:lnSpc>
                <a:spcPct val="150000"/>
              </a:lnSpc>
              <a:spcBef>
                <a:spcPct val="20000"/>
              </a:spcBef>
              <a:buClr>
                <a:srgbClr val="FF0000"/>
              </a:buClr>
              <a:buSzPct val="70000"/>
              <a:buFont typeface="Wingdings" pitchFamily="2" charset="2"/>
              <a:buChar char="p"/>
            </a:pPr>
            <a:r>
              <a:rPr lang="zh-CN" altLang="en-US" sz="2000" dirty="0">
                <a:solidFill>
                  <a:srgbClr val="FF0000"/>
                </a:solidFill>
                <a:latin typeface="华文新魏" pitchFamily="2" charset="-122"/>
                <a:ea typeface="华文新魏" pitchFamily="2" charset="-122"/>
              </a:rPr>
              <a:t>两个序列的公共子序列定义</a:t>
            </a:r>
            <a:endParaRPr lang="en-US" altLang="zh-CN" sz="2000" dirty="0">
              <a:solidFill>
                <a:srgbClr val="FF0000"/>
              </a:solidFill>
              <a:latin typeface="华文新魏" pitchFamily="2" charset="-122"/>
              <a:ea typeface="华文新魏" pitchFamily="2" charset="-122"/>
            </a:endParaRPr>
          </a:p>
        </p:txBody>
      </p:sp>
      <p:sp>
        <p:nvSpPr>
          <p:cNvPr id="36871" name="矩形 6"/>
          <p:cNvSpPr>
            <a:spLocks noChangeArrowheads="1"/>
          </p:cNvSpPr>
          <p:nvPr/>
        </p:nvSpPr>
        <p:spPr bwMode="auto">
          <a:xfrm>
            <a:off x="1547664" y="4581128"/>
            <a:ext cx="7215187" cy="1006475"/>
          </a:xfrm>
          <a:prstGeom prst="rect">
            <a:avLst/>
          </a:prstGeom>
          <a:noFill/>
          <a:ln w="9525">
            <a:noFill/>
            <a:miter lim="800000"/>
            <a:headEnd/>
            <a:tailEnd/>
          </a:ln>
        </p:spPr>
        <p:txBody>
          <a:bodyPr>
            <a:spAutoFit/>
          </a:bodyPr>
          <a:lstStyle/>
          <a:p>
            <a:pPr>
              <a:lnSpc>
                <a:spcPct val="150000"/>
              </a:lnSpc>
            </a:pPr>
            <a:r>
              <a:rPr lang="zh-CN" altLang="en-US" sz="2000" dirty="0">
                <a:latin typeface="华文新魏" pitchFamily="2" charset="-122"/>
                <a:ea typeface="华文新魏" pitchFamily="2" charset="-122"/>
              </a:rPr>
              <a:t>给定</a:t>
            </a:r>
            <a:r>
              <a:rPr lang="en-US" altLang="zh-CN" sz="2000" dirty="0">
                <a:latin typeface="华文新魏" pitchFamily="2" charset="-122"/>
                <a:ea typeface="华文新魏" pitchFamily="2" charset="-122"/>
              </a:rPr>
              <a:t>2</a:t>
            </a:r>
            <a:r>
              <a:rPr lang="zh-CN" altLang="en-US" sz="2000" dirty="0">
                <a:latin typeface="华文新魏" pitchFamily="2" charset="-122"/>
                <a:ea typeface="华文新魏" pitchFamily="2" charset="-122"/>
              </a:rPr>
              <a:t>个序列</a:t>
            </a:r>
            <a:r>
              <a:rPr lang="en-US" altLang="zh-CN" sz="2000" dirty="0">
                <a:latin typeface="华文新魏" pitchFamily="2" charset="-122"/>
                <a:ea typeface="华文新魏" pitchFamily="2" charset="-122"/>
              </a:rPr>
              <a:t>X</a:t>
            </a:r>
            <a:r>
              <a:rPr lang="zh-CN" altLang="en-US" sz="2000" dirty="0">
                <a:latin typeface="华文新魏" pitchFamily="2" charset="-122"/>
                <a:ea typeface="华文新魏" pitchFamily="2" charset="-122"/>
              </a:rPr>
              <a:t>和</a:t>
            </a:r>
            <a:r>
              <a:rPr lang="en-US" altLang="zh-CN" sz="2000" dirty="0">
                <a:latin typeface="华文新魏" pitchFamily="2" charset="-122"/>
                <a:ea typeface="华文新魏" pitchFamily="2" charset="-122"/>
              </a:rPr>
              <a:t>Y</a:t>
            </a:r>
            <a:r>
              <a:rPr lang="zh-CN" altLang="en-US" sz="2000" dirty="0">
                <a:latin typeface="华文新魏" pitchFamily="2" charset="-122"/>
                <a:ea typeface="华文新魏" pitchFamily="2" charset="-122"/>
              </a:rPr>
              <a:t>，当另一序列</a:t>
            </a:r>
            <a:r>
              <a:rPr lang="en-US" altLang="zh-CN" sz="2000" dirty="0">
                <a:latin typeface="华文新魏" pitchFamily="2" charset="-122"/>
                <a:ea typeface="华文新魏" pitchFamily="2" charset="-122"/>
              </a:rPr>
              <a:t>Z</a:t>
            </a:r>
            <a:r>
              <a:rPr lang="zh-CN" altLang="en-US" sz="2000" dirty="0">
                <a:latin typeface="华文新魏" pitchFamily="2" charset="-122"/>
                <a:ea typeface="华文新魏" pitchFamily="2" charset="-122"/>
              </a:rPr>
              <a:t>既是</a:t>
            </a:r>
            <a:r>
              <a:rPr lang="en-US" altLang="zh-CN" sz="2000" dirty="0">
                <a:latin typeface="华文新魏" pitchFamily="2" charset="-122"/>
                <a:ea typeface="华文新魏" pitchFamily="2" charset="-122"/>
              </a:rPr>
              <a:t>X</a:t>
            </a:r>
            <a:r>
              <a:rPr lang="zh-CN" altLang="en-US" sz="2000" dirty="0">
                <a:latin typeface="华文新魏" pitchFamily="2" charset="-122"/>
                <a:ea typeface="华文新魏" pitchFamily="2" charset="-122"/>
              </a:rPr>
              <a:t>的子序列又是</a:t>
            </a:r>
            <a:r>
              <a:rPr lang="en-US" altLang="zh-CN" sz="2000" dirty="0">
                <a:latin typeface="华文新魏" pitchFamily="2" charset="-122"/>
                <a:ea typeface="华文新魏" pitchFamily="2" charset="-122"/>
              </a:rPr>
              <a:t>Y</a:t>
            </a:r>
            <a:r>
              <a:rPr lang="zh-CN" altLang="en-US" sz="2000" dirty="0">
                <a:latin typeface="华文新魏" pitchFamily="2" charset="-122"/>
                <a:ea typeface="华文新魏" pitchFamily="2" charset="-122"/>
              </a:rPr>
              <a:t>的子序列时，称</a:t>
            </a:r>
            <a:r>
              <a:rPr lang="en-US" altLang="zh-CN" sz="2000" dirty="0">
                <a:latin typeface="华文新魏" pitchFamily="2" charset="-122"/>
                <a:ea typeface="华文新魏" pitchFamily="2" charset="-122"/>
              </a:rPr>
              <a:t>Z</a:t>
            </a:r>
            <a:r>
              <a:rPr lang="zh-CN" altLang="en-US" sz="2000" dirty="0">
                <a:latin typeface="华文新魏" pitchFamily="2" charset="-122"/>
                <a:ea typeface="华文新魏" pitchFamily="2" charset="-122"/>
              </a:rPr>
              <a:t>是序列</a:t>
            </a:r>
            <a:r>
              <a:rPr lang="en-US" altLang="zh-CN" sz="2000" dirty="0">
                <a:latin typeface="华文新魏" pitchFamily="2" charset="-122"/>
                <a:ea typeface="华文新魏" pitchFamily="2" charset="-122"/>
              </a:rPr>
              <a:t>X</a:t>
            </a:r>
            <a:r>
              <a:rPr lang="zh-CN" altLang="en-US" sz="2000" dirty="0">
                <a:latin typeface="华文新魏" pitchFamily="2" charset="-122"/>
                <a:ea typeface="华文新魏" pitchFamily="2" charset="-122"/>
              </a:rPr>
              <a:t>和</a:t>
            </a:r>
            <a:r>
              <a:rPr lang="en-US" altLang="zh-CN" sz="2000" dirty="0">
                <a:latin typeface="华文新魏" pitchFamily="2" charset="-122"/>
                <a:ea typeface="华文新魏" pitchFamily="2" charset="-122"/>
              </a:rPr>
              <a:t>Y</a:t>
            </a:r>
            <a:r>
              <a:rPr lang="zh-CN" altLang="en-US" sz="2000" dirty="0">
                <a:latin typeface="华文新魏" pitchFamily="2" charset="-122"/>
                <a:ea typeface="华文新魏" pitchFamily="2" charset="-122"/>
              </a:rPr>
              <a:t>的</a:t>
            </a:r>
            <a:r>
              <a:rPr lang="zh-CN" altLang="en-US" sz="2000" dirty="0">
                <a:solidFill>
                  <a:srgbClr val="FF0000"/>
                </a:solidFill>
                <a:latin typeface="华文新魏" pitchFamily="2" charset="-122"/>
                <a:ea typeface="华文新魏" pitchFamily="2" charset="-122"/>
              </a:rPr>
              <a:t>公共子序列</a:t>
            </a:r>
            <a:r>
              <a:rPr lang="zh-CN" altLang="en-US" sz="2000" dirty="0">
                <a:latin typeface="华文新魏" pitchFamily="2" charset="-122"/>
                <a:ea typeface="华文新魏" pitchFamily="2" charset="-122"/>
              </a:rPr>
              <a:t>。</a:t>
            </a:r>
            <a:endParaRPr lang="zh-CN" altLang="en-US" sz="2000" dirty="0"/>
          </a:p>
        </p:txBody>
      </p:sp>
    </p:spTree>
    <p:extLst>
      <p:ext uri="{BB962C8B-B14F-4D97-AF65-F5344CB8AC3E}">
        <p14:creationId xmlns:p14="http://schemas.microsoft.com/office/powerpoint/2010/main" val="1049680199"/>
      </p:ext>
    </p:extLst>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3" name="内容占位符 2"/>
          <p:cNvSpPr>
            <a:spLocks noGrp="1"/>
          </p:cNvSpPr>
          <p:nvPr>
            <p:ph idx="1"/>
          </p:nvPr>
        </p:nvSpPr>
        <p:spPr>
          <a:xfrm>
            <a:off x="971600" y="1844824"/>
            <a:ext cx="7772400" cy="4953000"/>
          </a:xfrm>
        </p:spPr>
        <p:txBody>
          <a:bodyPr/>
          <a:lstStyle/>
          <a:p>
            <a:pPr defTabSz="812800">
              <a:buClr>
                <a:schemeClr val="folHlink"/>
              </a:buClr>
              <a:buSzPct val="70000"/>
              <a:buFont typeface="Wingdings" pitchFamily="2" charset="2"/>
              <a:buChar char="l"/>
            </a:pPr>
            <a:r>
              <a:rPr lang="zh-CN" altLang="en-US" sz="2000" b="1" dirty="0">
                <a:solidFill>
                  <a:srgbClr val="FF0000"/>
                </a:solidFill>
              </a:rPr>
              <a:t>问题描述：</a:t>
            </a:r>
            <a:endParaRPr lang="en-US" altLang="zh-CN" sz="2000" b="1" dirty="0">
              <a:solidFill>
                <a:srgbClr val="FF0000"/>
              </a:solidFill>
            </a:endParaRPr>
          </a:p>
          <a:p>
            <a:pPr defTabSz="812800">
              <a:buClr>
                <a:schemeClr val="folHlink"/>
              </a:buClr>
              <a:buSzPct val="70000"/>
              <a:buFont typeface="Wingdings" pitchFamily="2" charset="2"/>
              <a:buNone/>
            </a:pPr>
            <a:r>
              <a:rPr lang="zh-CN" altLang="en-US" sz="2000" dirty="0">
                <a:solidFill>
                  <a:srgbClr val="001C2A"/>
                </a:solidFill>
              </a:rPr>
              <a:t>     </a:t>
            </a:r>
            <a:r>
              <a:rPr lang="zh-CN" altLang="en-US" sz="2000" b="1" dirty="0">
                <a:solidFill>
                  <a:srgbClr val="001C2A"/>
                </a:solidFill>
              </a:rPr>
              <a:t>给定</a:t>
            </a:r>
            <a:r>
              <a:rPr lang="en-US" altLang="zh-CN" sz="2000" b="1" dirty="0">
                <a:solidFill>
                  <a:srgbClr val="001C2A"/>
                </a:solidFill>
              </a:rPr>
              <a:t>2</a:t>
            </a:r>
            <a:r>
              <a:rPr lang="zh-CN" altLang="en-US" sz="2000" b="1" dirty="0">
                <a:solidFill>
                  <a:srgbClr val="001C2A"/>
                </a:solidFill>
              </a:rPr>
              <a:t>个序列</a:t>
            </a:r>
            <a:r>
              <a:rPr lang="en-US" altLang="zh-CN" sz="2000" b="1" dirty="0">
                <a:solidFill>
                  <a:srgbClr val="001C2A"/>
                </a:solidFill>
              </a:rPr>
              <a:t>X={x</a:t>
            </a:r>
            <a:r>
              <a:rPr lang="en-US" altLang="zh-CN" sz="2000" b="1" baseline="-25000" dirty="0">
                <a:solidFill>
                  <a:srgbClr val="001C2A"/>
                </a:solidFill>
              </a:rPr>
              <a:t>1</a:t>
            </a:r>
            <a:r>
              <a:rPr lang="en-US" altLang="zh-CN" sz="2000" b="1" dirty="0">
                <a:solidFill>
                  <a:srgbClr val="001C2A"/>
                </a:solidFill>
              </a:rPr>
              <a:t>,x</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x</a:t>
            </a:r>
            <a:r>
              <a:rPr lang="en-US" altLang="zh-CN" sz="2000" b="1" baseline="-25000" dirty="0" err="1">
                <a:solidFill>
                  <a:srgbClr val="001C2A"/>
                </a:solidFill>
              </a:rPr>
              <a:t>m</a:t>
            </a:r>
            <a:r>
              <a:rPr lang="en-US" altLang="zh-CN" sz="2000" b="1" dirty="0">
                <a:solidFill>
                  <a:srgbClr val="001C2A"/>
                </a:solidFill>
              </a:rPr>
              <a:t>}</a:t>
            </a:r>
            <a:r>
              <a:rPr lang="zh-CN" altLang="en-US" sz="2000" b="1" dirty="0">
                <a:solidFill>
                  <a:srgbClr val="001C2A"/>
                </a:solidFill>
              </a:rPr>
              <a:t>和</a:t>
            </a:r>
            <a:r>
              <a:rPr lang="en-US" altLang="zh-CN" sz="2000" b="1" dirty="0">
                <a:solidFill>
                  <a:srgbClr val="001C2A"/>
                </a:solidFill>
              </a:rPr>
              <a:t>Y={y</a:t>
            </a:r>
            <a:r>
              <a:rPr lang="en-US" altLang="zh-CN" sz="2000" b="1" baseline="-25000" dirty="0">
                <a:solidFill>
                  <a:srgbClr val="001C2A"/>
                </a:solidFill>
              </a:rPr>
              <a:t>1</a:t>
            </a:r>
            <a:r>
              <a:rPr lang="en-US" altLang="zh-CN" sz="2000" b="1" dirty="0">
                <a:solidFill>
                  <a:srgbClr val="001C2A"/>
                </a:solidFill>
              </a:rPr>
              <a:t>,y</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y</a:t>
            </a:r>
            <a:r>
              <a:rPr lang="en-US" altLang="zh-CN" sz="2000" b="1" baseline="-25000" dirty="0" err="1">
                <a:solidFill>
                  <a:srgbClr val="001C2A"/>
                </a:solidFill>
              </a:rPr>
              <a:t>n</a:t>
            </a:r>
            <a:r>
              <a:rPr lang="en-US" altLang="zh-CN" sz="2000" b="1" dirty="0">
                <a:solidFill>
                  <a:srgbClr val="001C2A"/>
                </a:solidFill>
              </a:rPr>
              <a:t>}</a:t>
            </a:r>
            <a:r>
              <a:rPr lang="zh-CN" altLang="en-US" sz="2000" b="1" dirty="0">
                <a:solidFill>
                  <a:srgbClr val="001C2A"/>
                </a:solidFill>
              </a:rPr>
              <a:t>，找出</a:t>
            </a:r>
            <a:r>
              <a:rPr lang="en-US" altLang="zh-CN" sz="2000" b="1" dirty="0">
                <a:solidFill>
                  <a:srgbClr val="001C2A"/>
                </a:solidFill>
              </a:rPr>
              <a:t>X</a:t>
            </a:r>
            <a:r>
              <a:rPr lang="zh-CN" altLang="en-US" sz="2000" b="1" dirty="0">
                <a:solidFill>
                  <a:srgbClr val="001C2A"/>
                </a:solidFill>
              </a:rPr>
              <a:t>和</a:t>
            </a:r>
            <a:r>
              <a:rPr lang="en-US" altLang="zh-CN" sz="2000" b="1" dirty="0">
                <a:solidFill>
                  <a:srgbClr val="001C2A"/>
                </a:solidFill>
              </a:rPr>
              <a:t>Y</a:t>
            </a:r>
            <a:r>
              <a:rPr lang="zh-CN" altLang="en-US" sz="2000" b="1" dirty="0">
                <a:solidFill>
                  <a:srgbClr val="001C2A"/>
                </a:solidFill>
              </a:rPr>
              <a:t>的最大长度公共子序列。</a:t>
            </a:r>
            <a:endParaRPr lang="en-US" altLang="zh-CN" sz="2000" b="1" dirty="0">
              <a:solidFill>
                <a:srgbClr val="001C2A"/>
              </a:solidFill>
            </a:endParaRPr>
          </a:p>
          <a:p>
            <a:pPr defTabSz="812800"/>
            <a:endParaRPr lang="zh-CN" altLang="en-US" sz="2000" b="1" dirty="0">
              <a:solidFill>
                <a:srgbClr val="001C2A"/>
              </a:solidFill>
            </a:endParaRPr>
          </a:p>
        </p:txBody>
      </p:sp>
      <p:sp>
        <p:nvSpPr>
          <p:cNvPr id="37893" name="灯片编号占位符 4"/>
          <p:cNvSpPr>
            <a:spLocks noGrp="1"/>
          </p:cNvSpPr>
          <p:nvPr>
            <p:ph type="sldNum" sz="quarter" idx="12"/>
          </p:nvPr>
        </p:nvSpPr>
        <p:spPr>
          <a:noFill/>
        </p:spPr>
        <p:txBody>
          <a:bodyPr/>
          <a:lstStyle/>
          <a:p>
            <a:fld id="{1C05FE26-3300-4F84-87FE-BDBA3080A4A0}" type="slidenum">
              <a:rPr lang="en-US" altLang="zh-CN" smtClean="0">
                <a:ea typeface="宋体" charset="-122"/>
              </a:rPr>
              <a:pPr/>
              <a:t>35</a:t>
            </a:fld>
            <a:endParaRPr lang="en-US" altLang="zh-CN">
              <a:ea typeface="宋体" charset="-122"/>
            </a:endParaRPr>
          </a:p>
        </p:txBody>
      </p:sp>
      <p:pic>
        <p:nvPicPr>
          <p:cNvPr id="37894" name="Picture 2"/>
          <p:cNvPicPr>
            <a:picLocks noChangeAspect="1" noChangeArrowheads="1"/>
          </p:cNvPicPr>
          <p:nvPr/>
        </p:nvPicPr>
        <p:blipFill>
          <a:blip r:embed="rId2" cstate="print"/>
          <a:srcRect/>
          <a:stretch>
            <a:fillRect/>
          </a:stretch>
        </p:blipFill>
        <p:spPr bwMode="auto">
          <a:xfrm>
            <a:off x="1331640" y="2959249"/>
            <a:ext cx="6215063" cy="3838575"/>
          </a:xfrm>
          <a:prstGeom prst="rect">
            <a:avLst/>
          </a:prstGeom>
          <a:noFill/>
          <a:ln w="9525">
            <a:noFill/>
            <a:miter lim="800000"/>
            <a:headEnd/>
            <a:tailEnd/>
          </a:ln>
        </p:spPr>
      </p:pic>
    </p:spTree>
    <p:extLst>
      <p:ext uri="{BB962C8B-B14F-4D97-AF65-F5344CB8AC3E}">
        <p14:creationId xmlns:p14="http://schemas.microsoft.com/office/powerpoint/2010/main" val="1983218071"/>
      </p:ext>
    </p:extLst>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pPr algn="ctr"/>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38916" name="灯片编号占位符 4"/>
          <p:cNvSpPr>
            <a:spLocks noGrp="1"/>
          </p:cNvSpPr>
          <p:nvPr>
            <p:ph type="sldNum" sz="quarter" idx="12"/>
          </p:nvPr>
        </p:nvSpPr>
        <p:spPr>
          <a:noFill/>
        </p:spPr>
        <p:txBody>
          <a:bodyPr/>
          <a:lstStyle/>
          <a:p>
            <a:fld id="{63C83716-C5A5-4165-ACAB-EB7E93139BAB}" type="slidenum">
              <a:rPr lang="en-US" altLang="zh-CN" smtClean="0">
                <a:ea typeface="宋体" charset="-122"/>
              </a:rPr>
              <a:pPr/>
              <a:t>36</a:t>
            </a:fld>
            <a:endParaRPr lang="en-US" altLang="zh-CN">
              <a:ea typeface="宋体" charset="-122"/>
            </a:endParaRPr>
          </a:p>
        </p:txBody>
      </p:sp>
      <p:sp>
        <p:nvSpPr>
          <p:cNvPr id="38917" name="矩形 5"/>
          <p:cNvSpPr>
            <a:spLocks noChangeArrowheads="1"/>
          </p:cNvSpPr>
          <p:nvPr/>
        </p:nvSpPr>
        <p:spPr bwMode="auto">
          <a:xfrm>
            <a:off x="1142281" y="1706935"/>
            <a:ext cx="4572000" cy="509587"/>
          </a:xfrm>
          <a:prstGeom prst="rect">
            <a:avLst/>
          </a:prstGeom>
          <a:noFill/>
          <a:ln w="9525">
            <a:noFill/>
            <a:miter lim="800000"/>
            <a:headEnd/>
            <a:tailEnd/>
          </a:ln>
        </p:spPr>
        <p:txBody>
          <a:bodyPr>
            <a:spAutoFit/>
          </a:bodyPr>
          <a:lstStyle/>
          <a:p>
            <a:pPr marL="342900" indent="-342900" defTabSz="812800">
              <a:lnSpc>
                <a:spcPct val="150000"/>
              </a:lnSpc>
              <a:spcBef>
                <a:spcPct val="20000"/>
              </a:spcBef>
              <a:buClr>
                <a:schemeClr val="folHlink"/>
              </a:buClr>
              <a:buSzPct val="70000"/>
              <a:buFont typeface="Wingdings" pitchFamily="2" charset="2"/>
              <a:buChar char="p"/>
            </a:pPr>
            <a:r>
              <a:rPr lang="en-US" altLang="zh-CN" sz="2000" dirty="0">
                <a:solidFill>
                  <a:srgbClr val="FF0000"/>
                </a:solidFill>
                <a:latin typeface="华文新魏" pitchFamily="2" charset="-122"/>
                <a:ea typeface="华文新魏" pitchFamily="2" charset="-122"/>
              </a:rPr>
              <a:t>Step 1:  LCS</a:t>
            </a:r>
            <a:r>
              <a:rPr lang="zh-CN" altLang="en-US" sz="2000" dirty="0">
                <a:solidFill>
                  <a:srgbClr val="FF0000"/>
                </a:solidFill>
                <a:latin typeface="华文新魏" pitchFamily="2" charset="-122"/>
                <a:ea typeface="华文新魏" pitchFamily="2" charset="-122"/>
              </a:rPr>
              <a:t>最优解的结构特征</a:t>
            </a:r>
            <a:endParaRPr lang="en-US" altLang="zh-CN" sz="2000" dirty="0">
              <a:solidFill>
                <a:srgbClr val="FF0000"/>
              </a:solidFill>
              <a:latin typeface="华文新魏" pitchFamily="2" charset="-122"/>
              <a:ea typeface="华文新魏" pitchFamily="2" charset="-122"/>
            </a:endParaRPr>
          </a:p>
        </p:txBody>
      </p:sp>
      <p:sp>
        <p:nvSpPr>
          <p:cNvPr id="38918" name="矩形 6"/>
          <p:cNvSpPr>
            <a:spLocks noChangeArrowheads="1"/>
          </p:cNvSpPr>
          <p:nvPr/>
        </p:nvSpPr>
        <p:spPr bwMode="auto">
          <a:xfrm>
            <a:off x="1356593" y="2278435"/>
            <a:ext cx="6858000" cy="762000"/>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pPr>
            <a:r>
              <a:rPr lang="en-US" altLang="zh-CN" sz="2000">
                <a:latin typeface="华文新魏" pitchFamily="2" charset="-122"/>
                <a:ea typeface="华文新魏" pitchFamily="2" charset="-122"/>
              </a:rPr>
              <a:t> </a:t>
            </a:r>
            <a:r>
              <a:rPr lang="zh-CN" altLang="en-US" sz="2000">
                <a:latin typeface="华文新魏" pitchFamily="2" charset="-122"/>
                <a:ea typeface="华文新魏" pitchFamily="2" charset="-122"/>
              </a:rPr>
              <a:t>定义</a:t>
            </a:r>
            <a:r>
              <a:rPr lang="en-US" altLang="zh-CN" sz="2000">
                <a:latin typeface="华文新魏" pitchFamily="2" charset="-122"/>
                <a:ea typeface="华文新魏" pitchFamily="2" charset="-122"/>
              </a:rPr>
              <a:t>X</a:t>
            </a:r>
            <a:r>
              <a:rPr lang="zh-CN" altLang="en-US" sz="2000">
                <a:latin typeface="华文新魏" pitchFamily="2" charset="-122"/>
                <a:ea typeface="华文新魏" pitchFamily="2" charset="-122"/>
              </a:rPr>
              <a:t>的第</a:t>
            </a:r>
            <a:r>
              <a:rPr lang="en-US" altLang="zh-CN" sz="2000" i="1">
                <a:latin typeface="华文新魏" pitchFamily="2" charset="-122"/>
                <a:ea typeface="华文新魏" pitchFamily="2" charset="-122"/>
              </a:rPr>
              <a:t>i</a:t>
            </a:r>
            <a:r>
              <a:rPr lang="zh-CN" altLang="en-US" sz="2000">
                <a:latin typeface="华文新魏" pitchFamily="2" charset="-122"/>
                <a:ea typeface="华文新魏" pitchFamily="2" charset="-122"/>
              </a:rPr>
              <a:t>个前缀：</a:t>
            </a:r>
            <a:r>
              <a:rPr lang="en-US" altLang="zh-CN" sz="2000">
                <a:latin typeface="华文新魏" pitchFamily="2" charset="-122"/>
                <a:ea typeface="华文新魏" pitchFamily="2" charset="-122"/>
              </a:rPr>
              <a:t>X</a:t>
            </a:r>
            <a:r>
              <a:rPr lang="en-US" altLang="zh-CN" sz="2000" baseline="-25000">
                <a:latin typeface="华文新魏" pitchFamily="2" charset="-122"/>
                <a:ea typeface="华文新魏" pitchFamily="2" charset="-122"/>
              </a:rPr>
              <a:t>i</a:t>
            </a:r>
            <a:r>
              <a:rPr lang="en-US" altLang="zh-CN" sz="2000">
                <a:latin typeface="华文新魏" pitchFamily="2" charset="-122"/>
                <a:ea typeface="华文新魏" pitchFamily="2" charset="-122"/>
              </a:rPr>
              <a:t> = (x</a:t>
            </a:r>
            <a:r>
              <a:rPr lang="en-US" altLang="zh-CN" sz="2000" baseline="-25000">
                <a:latin typeface="华文新魏" pitchFamily="2" charset="-122"/>
                <a:ea typeface="华文新魏" pitchFamily="2" charset="-122"/>
              </a:rPr>
              <a:t>1</a:t>
            </a:r>
            <a:r>
              <a:rPr lang="en-US" altLang="zh-CN" sz="2000">
                <a:latin typeface="华文新魏" pitchFamily="2" charset="-122"/>
                <a:ea typeface="华文新魏" pitchFamily="2" charset="-122"/>
              </a:rPr>
              <a:t>, x</a:t>
            </a:r>
            <a:r>
              <a:rPr lang="en-US" altLang="zh-CN" sz="2000" baseline="-25000">
                <a:latin typeface="华文新魏" pitchFamily="2" charset="-122"/>
                <a:ea typeface="华文新魏" pitchFamily="2" charset="-122"/>
              </a:rPr>
              <a:t>2</a:t>
            </a:r>
            <a:r>
              <a:rPr lang="en-US" altLang="zh-CN" sz="2000">
                <a:latin typeface="华文新魏" pitchFamily="2" charset="-122"/>
                <a:ea typeface="华文新魏" pitchFamily="2" charset="-122"/>
              </a:rPr>
              <a:t>,…, x</a:t>
            </a:r>
            <a:r>
              <a:rPr lang="en-US" altLang="zh-CN" sz="2000" baseline="-25000">
                <a:latin typeface="华文新魏" pitchFamily="2" charset="-122"/>
                <a:ea typeface="华文新魏" pitchFamily="2" charset="-122"/>
              </a:rPr>
              <a:t>i</a:t>
            </a:r>
            <a:r>
              <a:rPr lang="en-US" altLang="zh-CN" sz="2000">
                <a:latin typeface="华文新魏" pitchFamily="2" charset="-122"/>
                <a:ea typeface="华文新魏" pitchFamily="2" charset="-122"/>
              </a:rPr>
              <a:t>), i = 1 ~ m</a:t>
            </a:r>
          </a:p>
          <a:p>
            <a:pPr marL="342900" indent="-342900" defTabSz="812800">
              <a:spcBef>
                <a:spcPct val="20000"/>
              </a:spcBef>
              <a:buClr>
                <a:schemeClr val="folHlink"/>
              </a:buClr>
              <a:buSzPct val="70000"/>
            </a:pPr>
            <a:r>
              <a:rPr lang="en-US" altLang="zh-CN" sz="2000">
                <a:latin typeface="华文新魏" pitchFamily="2" charset="-122"/>
                <a:ea typeface="华文新魏" pitchFamily="2" charset="-122"/>
              </a:rPr>
              <a:t>                                X</a:t>
            </a:r>
            <a:r>
              <a:rPr lang="en-US" altLang="zh-CN" sz="2000" baseline="-25000">
                <a:latin typeface="华文新魏" pitchFamily="2" charset="-122"/>
                <a:ea typeface="华文新魏" pitchFamily="2" charset="-122"/>
              </a:rPr>
              <a:t>0</a:t>
            </a:r>
            <a:r>
              <a:rPr lang="en-US" altLang="zh-CN" sz="2000">
                <a:latin typeface="华文新魏" pitchFamily="2" charset="-122"/>
                <a:ea typeface="华文新魏" pitchFamily="2" charset="-122"/>
              </a:rPr>
              <a:t> = </a:t>
            </a:r>
            <a:r>
              <a:rPr lang="el-GR" altLang="zh-CN" sz="2000">
                <a:latin typeface="华文新魏" pitchFamily="2" charset="-122"/>
                <a:ea typeface="华文新魏" pitchFamily="2" charset="-122"/>
              </a:rPr>
              <a:t>φ</a:t>
            </a:r>
            <a:r>
              <a:rPr lang="zh-CN" altLang="en-US" sz="2000">
                <a:latin typeface="华文新魏" pitchFamily="2" charset="-122"/>
                <a:ea typeface="华文新魏" pitchFamily="2" charset="-122"/>
              </a:rPr>
              <a:t>，</a:t>
            </a:r>
            <a:r>
              <a:rPr lang="el-GR" altLang="zh-CN" sz="2000">
                <a:latin typeface="华文新魏" pitchFamily="2" charset="-122"/>
                <a:ea typeface="华文新魏" pitchFamily="2" charset="-122"/>
              </a:rPr>
              <a:t> φ</a:t>
            </a:r>
            <a:r>
              <a:rPr lang="zh-CN" altLang="en-US" sz="2000">
                <a:latin typeface="华文新魏" pitchFamily="2" charset="-122"/>
                <a:ea typeface="华文新魏" pitchFamily="2" charset="-122"/>
              </a:rPr>
              <a:t>为空集</a:t>
            </a:r>
            <a:endParaRPr lang="zh-CN" altLang="en-US" sz="2000"/>
          </a:p>
        </p:txBody>
      </p:sp>
      <p:sp>
        <p:nvSpPr>
          <p:cNvPr id="38919" name="矩形 7"/>
          <p:cNvSpPr>
            <a:spLocks noChangeArrowheads="1"/>
          </p:cNvSpPr>
          <p:nvPr/>
        </p:nvSpPr>
        <p:spPr bwMode="auto">
          <a:xfrm>
            <a:off x="1186731" y="3057897"/>
            <a:ext cx="6500812" cy="3968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buFont typeface="Wingdings" pitchFamily="2" charset="2"/>
              <a:buChar char="p"/>
            </a:pPr>
            <a:r>
              <a:rPr lang="zh-CN" altLang="en-US" sz="2000" dirty="0">
                <a:solidFill>
                  <a:srgbClr val="FF0000"/>
                </a:solidFill>
                <a:latin typeface="华文新魏" pitchFamily="2" charset="-122"/>
                <a:ea typeface="华文新魏" pitchFamily="2" charset="-122"/>
              </a:rPr>
              <a:t>定理</a:t>
            </a:r>
            <a:r>
              <a:rPr lang="en-US" altLang="zh-CN" sz="2000" dirty="0">
                <a:solidFill>
                  <a:srgbClr val="FF0000"/>
                </a:solidFill>
                <a:latin typeface="华文新魏" pitchFamily="2" charset="-122"/>
                <a:ea typeface="华文新魏" pitchFamily="2" charset="-122"/>
              </a:rPr>
              <a:t>6.1</a:t>
            </a:r>
            <a:r>
              <a:rPr lang="zh-CN" altLang="en-US" sz="2000" dirty="0">
                <a:latin typeface="华文新魏" pitchFamily="2" charset="-122"/>
                <a:ea typeface="华文新魏" pitchFamily="2" charset="-122"/>
              </a:rPr>
              <a:t>（一个</a:t>
            </a:r>
            <a:r>
              <a:rPr lang="en-US" altLang="zh-CN" sz="2000" dirty="0">
                <a:latin typeface="华文新魏" pitchFamily="2" charset="-122"/>
                <a:ea typeface="华文新魏" pitchFamily="2" charset="-122"/>
              </a:rPr>
              <a:t>LCS</a:t>
            </a:r>
            <a:r>
              <a:rPr lang="zh-CN" altLang="en-US" sz="2000" dirty="0">
                <a:latin typeface="华文新魏" pitchFamily="2" charset="-122"/>
                <a:ea typeface="华文新魏" pitchFamily="2" charset="-122"/>
              </a:rPr>
              <a:t>的最优子结构）</a:t>
            </a:r>
            <a:endParaRPr lang="en-US" altLang="zh-CN" sz="2000" dirty="0">
              <a:latin typeface="华文新魏" pitchFamily="2" charset="-122"/>
              <a:ea typeface="华文新魏" pitchFamily="2" charset="-122"/>
            </a:endParaRPr>
          </a:p>
        </p:txBody>
      </p:sp>
      <p:sp>
        <p:nvSpPr>
          <p:cNvPr id="38920" name="矩形 8"/>
          <p:cNvSpPr>
            <a:spLocks noChangeArrowheads="1"/>
          </p:cNvSpPr>
          <p:nvPr/>
        </p:nvSpPr>
        <p:spPr bwMode="auto">
          <a:xfrm>
            <a:off x="1475656" y="3416672"/>
            <a:ext cx="7000875" cy="2322513"/>
          </a:xfrm>
          <a:prstGeom prst="rect">
            <a:avLst/>
          </a:prstGeom>
          <a:noFill/>
          <a:ln w="9525">
            <a:noFill/>
            <a:miter lim="800000"/>
            <a:headEnd/>
            <a:tailEnd/>
          </a:ln>
        </p:spPr>
        <p:txBody>
          <a:bodyPr>
            <a:spAutoFit/>
          </a:bodyPr>
          <a:lstStyle/>
          <a:p>
            <a:pPr defTabSz="812800">
              <a:lnSpc>
                <a:spcPct val="150000"/>
              </a:lnSpc>
              <a:spcBef>
                <a:spcPct val="20000"/>
              </a:spcBef>
              <a:buClr>
                <a:schemeClr val="folHlink"/>
              </a:buClr>
              <a:buSzPct val="70000"/>
            </a:pPr>
            <a:r>
              <a:rPr lang="zh-CN" altLang="en-US" sz="1800" dirty="0">
                <a:latin typeface="华文新魏" pitchFamily="2" charset="-122"/>
                <a:ea typeface="华文新魏" pitchFamily="2" charset="-122"/>
              </a:rPr>
              <a:t>设序列</a:t>
            </a:r>
            <a:r>
              <a:rPr lang="en-US" altLang="zh-CN" sz="1800" dirty="0">
                <a:latin typeface="华文新魏" pitchFamily="2" charset="-122"/>
                <a:ea typeface="华文新魏" pitchFamily="2" charset="-122"/>
              </a:rPr>
              <a:t>X = (x</a:t>
            </a:r>
            <a:r>
              <a:rPr lang="en-US" altLang="zh-CN" sz="1800" baseline="-25000" dirty="0">
                <a:latin typeface="华文新魏" pitchFamily="2" charset="-122"/>
                <a:ea typeface="华文新魏" pitchFamily="2" charset="-122"/>
              </a:rPr>
              <a:t>1</a:t>
            </a:r>
            <a:r>
              <a:rPr lang="en-US" altLang="zh-CN" sz="1800" dirty="0">
                <a:latin typeface="华文新魏" pitchFamily="2" charset="-122"/>
                <a:ea typeface="华文新魏" pitchFamily="2" charset="-122"/>
              </a:rPr>
              <a:t>, x</a:t>
            </a:r>
            <a:r>
              <a:rPr lang="en-US" altLang="zh-CN" sz="1800" baseline="-25000" dirty="0">
                <a:latin typeface="华文新魏" pitchFamily="2" charset="-122"/>
                <a:ea typeface="华文新魏" pitchFamily="2" charset="-122"/>
              </a:rPr>
              <a:t>2</a:t>
            </a:r>
            <a:r>
              <a:rPr lang="en-US" altLang="zh-CN" sz="1800" dirty="0">
                <a:latin typeface="华文新魏" pitchFamily="2" charset="-122"/>
                <a:ea typeface="华文新魏" pitchFamily="2" charset="-122"/>
              </a:rPr>
              <a:t>,…, </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en-US" altLang="zh-CN" sz="1800" dirty="0">
                <a:latin typeface="华文新魏" pitchFamily="2" charset="-122"/>
                <a:ea typeface="华文新魏" pitchFamily="2" charset="-122"/>
              </a:rPr>
              <a:t>)</a:t>
            </a:r>
            <a:r>
              <a:rPr lang="zh-CN" altLang="en-US" sz="1800" dirty="0">
                <a:latin typeface="华文新魏" pitchFamily="2" charset="-122"/>
                <a:ea typeface="华文新魏" pitchFamily="2" charset="-122"/>
              </a:rPr>
              <a:t>和</a:t>
            </a:r>
            <a:r>
              <a:rPr lang="en-US" altLang="zh-CN" sz="1800" dirty="0">
                <a:latin typeface="华文新魏" pitchFamily="2" charset="-122"/>
                <a:ea typeface="华文新魏" pitchFamily="2" charset="-122"/>
              </a:rPr>
              <a:t>Y = (y</a:t>
            </a:r>
            <a:r>
              <a:rPr lang="en-US" altLang="zh-CN" sz="1800" baseline="-25000" dirty="0">
                <a:latin typeface="华文新魏" pitchFamily="2" charset="-122"/>
                <a:ea typeface="华文新魏" pitchFamily="2" charset="-122"/>
              </a:rPr>
              <a:t>1</a:t>
            </a:r>
            <a:r>
              <a:rPr lang="en-US" altLang="zh-CN" sz="1800" dirty="0">
                <a:latin typeface="华文新魏" pitchFamily="2" charset="-122"/>
                <a:ea typeface="华文新魏" pitchFamily="2" charset="-122"/>
              </a:rPr>
              <a:t>, y</a:t>
            </a:r>
            <a:r>
              <a:rPr lang="en-US" altLang="zh-CN" sz="1800" baseline="-25000" dirty="0">
                <a:latin typeface="华文新魏" pitchFamily="2" charset="-122"/>
                <a:ea typeface="华文新魏" pitchFamily="2" charset="-122"/>
              </a:rPr>
              <a:t>2</a:t>
            </a:r>
            <a:r>
              <a:rPr lang="en-US" altLang="zh-CN" sz="1800" dirty="0">
                <a:latin typeface="华文新魏" pitchFamily="2" charset="-122"/>
                <a:ea typeface="华文新魏" pitchFamily="2" charset="-122"/>
              </a:rPr>
              <a:t>,…, </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en-US" altLang="zh-CN" sz="1800" dirty="0">
                <a:latin typeface="华文新魏" pitchFamily="2" charset="-122"/>
                <a:ea typeface="华文新魏" pitchFamily="2" charset="-122"/>
              </a:rPr>
              <a:t>)</a:t>
            </a:r>
            <a:r>
              <a:rPr lang="zh-CN" altLang="en-US" sz="1800" dirty="0">
                <a:latin typeface="华文新魏" pitchFamily="2" charset="-122"/>
                <a:ea typeface="华文新魏" pitchFamily="2" charset="-122"/>
              </a:rPr>
              <a:t>，</a:t>
            </a:r>
            <a:r>
              <a:rPr lang="en-US" altLang="zh-CN" sz="1800" dirty="0">
                <a:latin typeface="华文新魏" pitchFamily="2" charset="-122"/>
                <a:ea typeface="华文新魏" pitchFamily="2" charset="-122"/>
              </a:rPr>
              <a:t> Z = (z</a:t>
            </a:r>
            <a:r>
              <a:rPr lang="en-US" altLang="zh-CN" sz="1800" baseline="-25000" dirty="0">
                <a:latin typeface="华文新魏" pitchFamily="2" charset="-122"/>
                <a:ea typeface="华文新魏" pitchFamily="2" charset="-122"/>
              </a:rPr>
              <a:t>1</a:t>
            </a:r>
            <a:r>
              <a:rPr lang="en-US" altLang="zh-CN" sz="1800" dirty="0">
                <a:latin typeface="华文新魏" pitchFamily="2" charset="-122"/>
                <a:ea typeface="华文新魏" pitchFamily="2" charset="-122"/>
              </a:rPr>
              <a:t>, z</a:t>
            </a:r>
            <a:r>
              <a:rPr lang="en-US" altLang="zh-CN" sz="1800" baseline="-25000" dirty="0">
                <a:latin typeface="华文新魏" pitchFamily="2" charset="-122"/>
                <a:ea typeface="华文新魏" pitchFamily="2" charset="-122"/>
              </a:rPr>
              <a:t>2</a:t>
            </a:r>
            <a:r>
              <a:rPr lang="en-US" altLang="zh-CN" sz="1800" dirty="0">
                <a:latin typeface="华文新魏" pitchFamily="2" charset="-122"/>
                <a:ea typeface="华文新魏" pitchFamily="2" charset="-122"/>
              </a:rPr>
              <a:t>,…, </a:t>
            </a:r>
            <a:r>
              <a:rPr lang="en-US" altLang="zh-CN" sz="1800" dirty="0" err="1">
                <a:latin typeface="华文新魏" pitchFamily="2" charset="-122"/>
                <a:ea typeface="华文新魏" pitchFamily="2" charset="-122"/>
              </a:rPr>
              <a:t>z</a:t>
            </a:r>
            <a:r>
              <a:rPr lang="en-US" altLang="zh-CN" sz="1800" baseline="-25000" dirty="0" err="1">
                <a:latin typeface="华文新魏" pitchFamily="2" charset="-122"/>
                <a:ea typeface="华文新魏" pitchFamily="2" charset="-122"/>
              </a:rPr>
              <a:t>k</a:t>
            </a:r>
            <a:r>
              <a:rPr lang="en-US" altLang="zh-CN" sz="1800" dirty="0">
                <a:latin typeface="华文新魏" pitchFamily="2" charset="-122"/>
                <a:ea typeface="华文新魏" pitchFamily="2" charset="-122"/>
              </a:rPr>
              <a:t>)</a:t>
            </a:r>
            <a:r>
              <a:rPr lang="zh-CN" altLang="en-US" sz="1800" dirty="0">
                <a:latin typeface="华文新魏" pitchFamily="2" charset="-122"/>
                <a:ea typeface="华文新魏" pitchFamily="2" charset="-122"/>
              </a:rPr>
              <a:t>是</a:t>
            </a:r>
            <a:r>
              <a:rPr lang="en-US" altLang="zh-CN" sz="1800" dirty="0">
                <a:latin typeface="华文新魏" pitchFamily="2" charset="-122"/>
                <a:ea typeface="华文新魏" pitchFamily="2" charset="-122"/>
              </a:rPr>
              <a:t>X</a:t>
            </a:r>
            <a:r>
              <a:rPr lang="zh-CN" altLang="en-US" sz="1800" dirty="0">
                <a:latin typeface="华文新魏" pitchFamily="2" charset="-122"/>
                <a:ea typeface="华文新魏" pitchFamily="2" charset="-122"/>
              </a:rPr>
              <a:t>和</a:t>
            </a:r>
            <a:r>
              <a:rPr lang="en-US" altLang="zh-CN" sz="1800" dirty="0">
                <a:latin typeface="华文新魏" pitchFamily="2" charset="-122"/>
                <a:ea typeface="华文新魏" pitchFamily="2" charset="-122"/>
              </a:rPr>
              <a:t>Y</a:t>
            </a:r>
            <a:r>
              <a:rPr lang="zh-CN" altLang="en-US" sz="1800" dirty="0">
                <a:latin typeface="华文新魏" pitchFamily="2" charset="-122"/>
                <a:ea typeface="华文新魏" pitchFamily="2" charset="-122"/>
              </a:rPr>
              <a:t>的任意一个</a:t>
            </a:r>
            <a:r>
              <a:rPr lang="en-US" altLang="zh-CN" sz="1800" dirty="0">
                <a:latin typeface="华文新魏" pitchFamily="2" charset="-122"/>
                <a:ea typeface="华文新魏" pitchFamily="2" charset="-122"/>
              </a:rPr>
              <a:t>LCS</a:t>
            </a:r>
            <a:r>
              <a:rPr lang="zh-CN" altLang="en-US" sz="1800" dirty="0">
                <a:latin typeface="华文新魏" pitchFamily="2" charset="-122"/>
                <a:ea typeface="华文新魏" pitchFamily="2" charset="-122"/>
              </a:rPr>
              <a:t>，则：</a:t>
            </a:r>
            <a:endParaRPr lang="en-US" altLang="zh-CN" sz="1800" dirty="0">
              <a:latin typeface="华文新魏" pitchFamily="2" charset="-122"/>
              <a:ea typeface="华文新魏" pitchFamily="2" charset="-122"/>
            </a:endParaRPr>
          </a:p>
          <a:p>
            <a:pPr marL="800100" lvl="1" indent="-800100" defTabSz="812800">
              <a:lnSpc>
                <a:spcPct val="150000"/>
              </a:lnSpc>
              <a:spcBef>
                <a:spcPct val="20000"/>
              </a:spcBef>
              <a:buClr>
                <a:schemeClr val="folHlink"/>
              </a:buClr>
              <a:buSzPct val="70000"/>
            </a:pPr>
            <a:r>
              <a:rPr lang="en-US" altLang="zh-CN" sz="1800" dirty="0">
                <a:latin typeface="华文新魏" pitchFamily="2" charset="-122"/>
                <a:ea typeface="华文新魏" pitchFamily="2" charset="-122"/>
              </a:rPr>
              <a:t>( 1 ) </a:t>
            </a:r>
            <a:r>
              <a:rPr lang="zh-CN" altLang="en-US" sz="1800" dirty="0">
                <a:latin typeface="华文新魏" pitchFamily="2" charset="-122"/>
                <a:ea typeface="华文新魏" pitchFamily="2" charset="-122"/>
              </a:rPr>
              <a:t>若 </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en-US" altLang="zh-CN" sz="1800" dirty="0">
                <a:latin typeface="华文新魏" pitchFamily="2" charset="-122"/>
                <a:ea typeface="华文新魏" pitchFamily="2" charset="-122"/>
              </a:rPr>
              <a:t> = </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zh-CN" altLang="en-US" sz="1800" dirty="0">
                <a:latin typeface="华文新魏" pitchFamily="2" charset="-122"/>
                <a:ea typeface="华文新魏" pitchFamily="2" charset="-122"/>
              </a:rPr>
              <a:t>，则 </a:t>
            </a:r>
            <a:r>
              <a:rPr lang="en-US" altLang="zh-CN" sz="1800" dirty="0" err="1">
                <a:latin typeface="华文新魏" pitchFamily="2" charset="-122"/>
                <a:ea typeface="华文新魏" pitchFamily="2" charset="-122"/>
              </a:rPr>
              <a:t>z</a:t>
            </a:r>
            <a:r>
              <a:rPr lang="en-US" altLang="zh-CN" sz="1800" baseline="-25000" dirty="0" err="1">
                <a:latin typeface="华文新魏" pitchFamily="2" charset="-122"/>
                <a:ea typeface="华文新魏" pitchFamily="2" charset="-122"/>
              </a:rPr>
              <a:t>k</a:t>
            </a:r>
            <a:r>
              <a:rPr lang="en-US" altLang="zh-CN" sz="1800" dirty="0">
                <a:latin typeface="华文新魏" pitchFamily="2" charset="-122"/>
                <a:ea typeface="华文新魏" pitchFamily="2" charset="-122"/>
              </a:rPr>
              <a:t>=</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en-US" altLang="zh-CN" sz="1800" dirty="0">
                <a:latin typeface="华文新魏" pitchFamily="2" charset="-122"/>
                <a:ea typeface="华文新魏" pitchFamily="2" charset="-122"/>
              </a:rPr>
              <a:t>=</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zh-CN" altLang="en-US" sz="1800" dirty="0">
                <a:latin typeface="华文新魏" pitchFamily="2" charset="-122"/>
                <a:ea typeface="华文新魏" pitchFamily="2" charset="-122"/>
              </a:rPr>
              <a:t>且</a:t>
            </a:r>
            <a:r>
              <a:rPr lang="en-US" altLang="zh-CN" sz="1800" dirty="0">
                <a:latin typeface="华文新魏" pitchFamily="2" charset="-122"/>
                <a:ea typeface="华文新魏" pitchFamily="2" charset="-122"/>
              </a:rPr>
              <a:t>Z</a:t>
            </a:r>
            <a:r>
              <a:rPr lang="en-US" altLang="zh-CN" sz="1800" baseline="-25000" dirty="0">
                <a:latin typeface="华文新魏" pitchFamily="2" charset="-122"/>
                <a:ea typeface="华文新魏" pitchFamily="2" charset="-122"/>
              </a:rPr>
              <a:t>k-1</a:t>
            </a:r>
            <a:r>
              <a:rPr lang="zh-CN" altLang="en-US" sz="1800" dirty="0">
                <a:latin typeface="华文新魏" pitchFamily="2" charset="-122"/>
                <a:ea typeface="华文新魏" pitchFamily="2" charset="-122"/>
              </a:rPr>
              <a:t>是</a:t>
            </a:r>
            <a:r>
              <a:rPr lang="en-US" altLang="zh-CN" sz="1800" dirty="0">
                <a:latin typeface="华文新魏" pitchFamily="2" charset="-122"/>
                <a:ea typeface="华文新魏" pitchFamily="2" charset="-122"/>
              </a:rPr>
              <a:t>X</a:t>
            </a:r>
            <a:r>
              <a:rPr lang="en-US" altLang="zh-CN" sz="1800" baseline="-25000" dirty="0">
                <a:latin typeface="华文新魏" pitchFamily="2" charset="-122"/>
                <a:ea typeface="华文新魏" pitchFamily="2" charset="-122"/>
              </a:rPr>
              <a:t>m-1</a:t>
            </a:r>
            <a:r>
              <a:rPr lang="zh-CN" altLang="en-US" sz="1800" dirty="0">
                <a:latin typeface="华文新魏" pitchFamily="2" charset="-122"/>
                <a:ea typeface="华文新魏" pitchFamily="2" charset="-122"/>
              </a:rPr>
              <a:t>和</a:t>
            </a:r>
            <a:r>
              <a:rPr lang="en-US" altLang="zh-CN" sz="1800" dirty="0">
                <a:latin typeface="华文新魏" pitchFamily="2" charset="-122"/>
                <a:ea typeface="华文新魏" pitchFamily="2" charset="-122"/>
              </a:rPr>
              <a:t>Y</a:t>
            </a:r>
            <a:r>
              <a:rPr lang="en-US" altLang="zh-CN" sz="1800" baseline="-25000" dirty="0">
                <a:latin typeface="华文新魏" pitchFamily="2" charset="-122"/>
                <a:ea typeface="华文新魏" pitchFamily="2" charset="-122"/>
              </a:rPr>
              <a:t>n-1</a:t>
            </a:r>
            <a:r>
              <a:rPr lang="zh-CN" altLang="en-US" sz="1800" dirty="0">
                <a:latin typeface="华文新魏" pitchFamily="2" charset="-122"/>
                <a:ea typeface="华文新魏" pitchFamily="2" charset="-122"/>
              </a:rPr>
              <a:t>的一个</a:t>
            </a:r>
            <a:r>
              <a:rPr lang="en-US" altLang="zh-CN" sz="1800" dirty="0">
                <a:latin typeface="华文新魏" pitchFamily="2" charset="-122"/>
                <a:ea typeface="华文新魏" pitchFamily="2" charset="-122"/>
              </a:rPr>
              <a:t>LCS</a:t>
            </a:r>
            <a:r>
              <a:rPr lang="zh-CN" altLang="en-US" sz="1800" dirty="0">
                <a:latin typeface="华文新魏" pitchFamily="2" charset="-122"/>
                <a:ea typeface="华文新魏" pitchFamily="2" charset="-122"/>
              </a:rPr>
              <a:t>；</a:t>
            </a:r>
            <a:endParaRPr lang="en-US" altLang="zh-CN" sz="1800" dirty="0">
              <a:latin typeface="华文新魏" pitchFamily="2" charset="-122"/>
              <a:ea typeface="华文新魏" pitchFamily="2" charset="-122"/>
            </a:endParaRPr>
          </a:p>
          <a:p>
            <a:pPr marL="800100" lvl="1" indent="-800100" defTabSz="812800">
              <a:lnSpc>
                <a:spcPct val="150000"/>
              </a:lnSpc>
              <a:spcBef>
                <a:spcPct val="20000"/>
              </a:spcBef>
              <a:buClr>
                <a:schemeClr val="folHlink"/>
              </a:buClr>
              <a:buSzPct val="70000"/>
            </a:pPr>
            <a:r>
              <a:rPr lang="en-US" altLang="zh-CN" sz="1800" dirty="0">
                <a:latin typeface="华文新魏" pitchFamily="2" charset="-122"/>
                <a:ea typeface="华文新魏" pitchFamily="2" charset="-122"/>
              </a:rPr>
              <a:t>( 2) </a:t>
            </a:r>
            <a:r>
              <a:rPr lang="zh-CN" altLang="en-US" sz="1800" dirty="0">
                <a:latin typeface="华文新魏" pitchFamily="2" charset="-122"/>
                <a:ea typeface="华文新魏" pitchFamily="2" charset="-122"/>
              </a:rPr>
              <a:t>若 </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zh-CN" altLang="en-US" sz="1800" dirty="0">
                <a:latin typeface="华文新魏" pitchFamily="2" charset="-122"/>
                <a:ea typeface="华文新魏" pitchFamily="2" charset="-122"/>
              </a:rPr>
              <a:t>且</a:t>
            </a:r>
            <a:r>
              <a:rPr lang="en-US" altLang="zh-CN" sz="1800" dirty="0" err="1">
                <a:latin typeface="华文新魏" pitchFamily="2" charset="-122"/>
                <a:ea typeface="华文新魏" pitchFamily="2" charset="-122"/>
              </a:rPr>
              <a:t>z</a:t>
            </a:r>
            <a:r>
              <a:rPr lang="en-US" altLang="zh-CN" sz="1800" baseline="-25000" dirty="0" err="1">
                <a:latin typeface="华文新魏" pitchFamily="2" charset="-122"/>
                <a:ea typeface="华文新魏" pitchFamily="2" charset="-122"/>
              </a:rPr>
              <a:t>k</a:t>
            </a:r>
            <a:r>
              <a:rPr lang="en-US" altLang="zh-CN" sz="1800" dirty="0">
                <a:latin typeface="华文新魏" pitchFamily="2" charset="-122"/>
                <a:ea typeface="华文新魏" pitchFamily="2" charset="-122"/>
              </a:rPr>
              <a:t> ≠ </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zh-CN" altLang="en-US" sz="1800" dirty="0">
                <a:latin typeface="华文新魏" pitchFamily="2" charset="-122"/>
                <a:ea typeface="华文新魏" pitchFamily="2" charset="-122"/>
              </a:rPr>
              <a:t>，则</a:t>
            </a:r>
            <a:r>
              <a:rPr lang="en-US" altLang="zh-CN" sz="1800" dirty="0">
                <a:latin typeface="华文新魏" pitchFamily="2" charset="-122"/>
                <a:ea typeface="华文新魏" pitchFamily="2" charset="-122"/>
              </a:rPr>
              <a:t>Z</a:t>
            </a:r>
            <a:r>
              <a:rPr lang="zh-CN" altLang="en-US" sz="1800" dirty="0">
                <a:latin typeface="华文新魏" pitchFamily="2" charset="-122"/>
                <a:ea typeface="华文新魏" pitchFamily="2" charset="-122"/>
              </a:rPr>
              <a:t>是</a:t>
            </a:r>
            <a:r>
              <a:rPr lang="en-US" altLang="zh-CN" sz="1800" dirty="0">
                <a:latin typeface="华文新魏" pitchFamily="2" charset="-122"/>
                <a:ea typeface="华文新魏" pitchFamily="2" charset="-122"/>
              </a:rPr>
              <a:t>X</a:t>
            </a:r>
            <a:r>
              <a:rPr lang="en-US" altLang="zh-CN" sz="1800" baseline="-25000" dirty="0">
                <a:latin typeface="华文新魏" pitchFamily="2" charset="-122"/>
                <a:ea typeface="华文新魏" pitchFamily="2" charset="-122"/>
              </a:rPr>
              <a:t>m-1</a:t>
            </a:r>
            <a:r>
              <a:rPr lang="zh-CN" altLang="en-US" sz="1800" dirty="0">
                <a:latin typeface="华文新魏" pitchFamily="2" charset="-122"/>
                <a:ea typeface="华文新魏" pitchFamily="2" charset="-122"/>
              </a:rPr>
              <a:t>和</a:t>
            </a:r>
            <a:r>
              <a:rPr lang="en-US" altLang="zh-CN" sz="1800" dirty="0">
                <a:latin typeface="华文新魏" pitchFamily="2" charset="-122"/>
                <a:ea typeface="华文新魏" pitchFamily="2" charset="-122"/>
              </a:rPr>
              <a:t>Y</a:t>
            </a:r>
            <a:r>
              <a:rPr lang="zh-CN" altLang="en-US" sz="1800" dirty="0">
                <a:latin typeface="华文新魏" pitchFamily="2" charset="-122"/>
                <a:ea typeface="华文新魏" pitchFamily="2" charset="-122"/>
              </a:rPr>
              <a:t>的一个</a:t>
            </a:r>
            <a:r>
              <a:rPr lang="en-US" altLang="zh-CN" sz="1800" dirty="0">
                <a:latin typeface="华文新魏" pitchFamily="2" charset="-122"/>
                <a:ea typeface="华文新魏" pitchFamily="2" charset="-122"/>
              </a:rPr>
              <a:t>LCS</a:t>
            </a:r>
            <a:r>
              <a:rPr lang="zh-CN" altLang="en-US" sz="1800" dirty="0">
                <a:latin typeface="华文新魏" pitchFamily="2" charset="-122"/>
                <a:ea typeface="华文新魏" pitchFamily="2" charset="-122"/>
              </a:rPr>
              <a:t>；</a:t>
            </a:r>
            <a:endParaRPr lang="en-US" altLang="zh-CN" sz="1800" dirty="0">
              <a:latin typeface="华文新魏" pitchFamily="2" charset="-122"/>
              <a:ea typeface="华文新魏" pitchFamily="2" charset="-122"/>
            </a:endParaRPr>
          </a:p>
          <a:p>
            <a:pPr marL="800100" lvl="1" indent="-800100" defTabSz="812800">
              <a:lnSpc>
                <a:spcPct val="150000"/>
              </a:lnSpc>
              <a:spcBef>
                <a:spcPct val="20000"/>
              </a:spcBef>
              <a:buClr>
                <a:schemeClr val="folHlink"/>
              </a:buClr>
              <a:buSzPct val="70000"/>
            </a:pPr>
            <a:r>
              <a:rPr lang="en-US" altLang="zh-CN" sz="1800" dirty="0">
                <a:latin typeface="华文新魏" pitchFamily="2" charset="-122"/>
                <a:ea typeface="华文新魏" pitchFamily="2" charset="-122"/>
              </a:rPr>
              <a:t>( 3) </a:t>
            </a:r>
            <a:r>
              <a:rPr lang="zh-CN" altLang="en-US" sz="1800" dirty="0">
                <a:latin typeface="华文新魏" pitchFamily="2" charset="-122"/>
                <a:ea typeface="华文新魏" pitchFamily="2" charset="-122"/>
              </a:rPr>
              <a:t>若 </a:t>
            </a:r>
            <a:r>
              <a:rPr lang="en-US" altLang="zh-CN" sz="1800" dirty="0" err="1">
                <a:latin typeface="华文新魏" pitchFamily="2" charset="-122"/>
                <a:ea typeface="华文新魏" pitchFamily="2" charset="-122"/>
              </a:rPr>
              <a:t>x</a:t>
            </a:r>
            <a:r>
              <a:rPr lang="en-US" altLang="zh-CN" sz="1800" baseline="-25000" dirty="0" err="1">
                <a:latin typeface="华文新魏" pitchFamily="2" charset="-122"/>
                <a:ea typeface="华文新魏" pitchFamily="2" charset="-122"/>
              </a:rPr>
              <a:t>m</a:t>
            </a:r>
            <a:r>
              <a:rPr lang="en-US" altLang="zh-CN" sz="1800" dirty="0">
                <a:latin typeface="华文新魏" pitchFamily="2" charset="-122"/>
                <a:ea typeface="华文新魏" pitchFamily="2" charset="-122"/>
              </a:rPr>
              <a:t> ≠ </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zh-CN" altLang="en-US" sz="1800" dirty="0">
                <a:latin typeface="华文新魏" pitchFamily="2" charset="-122"/>
                <a:ea typeface="华文新魏" pitchFamily="2" charset="-122"/>
              </a:rPr>
              <a:t>且</a:t>
            </a:r>
            <a:r>
              <a:rPr lang="en-US" altLang="zh-CN" sz="1800" dirty="0" err="1">
                <a:latin typeface="华文新魏" pitchFamily="2" charset="-122"/>
                <a:ea typeface="华文新魏" pitchFamily="2" charset="-122"/>
              </a:rPr>
              <a:t>z</a:t>
            </a:r>
            <a:r>
              <a:rPr lang="en-US" altLang="zh-CN" sz="1800" baseline="-25000" dirty="0" err="1">
                <a:latin typeface="华文新魏" pitchFamily="2" charset="-122"/>
                <a:ea typeface="华文新魏" pitchFamily="2" charset="-122"/>
              </a:rPr>
              <a:t>k</a:t>
            </a:r>
            <a:r>
              <a:rPr lang="en-US" altLang="zh-CN" sz="1800" dirty="0">
                <a:latin typeface="华文新魏" pitchFamily="2" charset="-122"/>
                <a:ea typeface="华文新魏" pitchFamily="2" charset="-122"/>
              </a:rPr>
              <a:t> ≠ </a:t>
            </a:r>
            <a:r>
              <a:rPr lang="en-US" altLang="zh-CN" sz="1800" dirty="0" err="1">
                <a:latin typeface="华文新魏" pitchFamily="2" charset="-122"/>
                <a:ea typeface="华文新魏" pitchFamily="2" charset="-122"/>
              </a:rPr>
              <a:t>y</a:t>
            </a:r>
            <a:r>
              <a:rPr lang="en-US" altLang="zh-CN" sz="1800" baseline="-25000" dirty="0" err="1">
                <a:latin typeface="华文新魏" pitchFamily="2" charset="-122"/>
                <a:ea typeface="华文新魏" pitchFamily="2" charset="-122"/>
              </a:rPr>
              <a:t>n</a:t>
            </a:r>
            <a:r>
              <a:rPr lang="zh-CN" altLang="en-US" sz="1800" dirty="0">
                <a:latin typeface="华文新魏" pitchFamily="2" charset="-122"/>
                <a:ea typeface="华文新魏" pitchFamily="2" charset="-122"/>
              </a:rPr>
              <a:t>，则</a:t>
            </a:r>
            <a:r>
              <a:rPr lang="en-US" altLang="zh-CN" sz="1800" dirty="0">
                <a:latin typeface="华文新魏" pitchFamily="2" charset="-122"/>
                <a:ea typeface="华文新魏" pitchFamily="2" charset="-122"/>
              </a:rPr>
              <a:t>Z</a:t>
            </a:r>
            <a:r>
              <a:rPr lang="zh-CN" altLang="en-US" sz="1800" dirty="0">
                <a:latin typeface="华文新魏" pitchFamily="2" charset="-122"/>
                <a:ea typeface="华文新魏" pitchFamily="2" charset="-122"/>
              </a:rPr>
              <a:t>是</a:t>
            </a:r>
            <a:r>
              <a:rPr lang="en-US" altLang="zh-CN" sz="1800" dirty="0">
                <a:latin typeface="华文新魏" pitchFamily="2" charset="-122"/>
                <a:ea typeface="华文新魏" pitchFamily="2" charset="-122"/>
              </a:rPr>
              <a:t>X</a:t>
            </a:r>
            <a:r>
              <a:rPr lang="zh-CN" altLang="en-US" sz="1800" dirty="0">
                <a:latin typeface="华文新魏" pitchFamily="2" charset="-122"/>
                <a:ea typeface="华文新魏" pitchFamily="2" charset="-122"/>
              </a:rPr>
              <a:t>和</a:t>
            </a:r>
            <a:r>
              <a:rPr lang="en-US" altLang="zh-CN" sz="1800" dirty="0">
                <a:latin typeface="华文新魏" pitchFamily="2" charset="-122"/>
                <a:ea typeface="华文新魏" pitchFamily="2" charset="-122"/>
              </a:rPr>
              <a:t>y</a:t>
            </a:r>
            <a:r>
              <a:rPr lang="en-US" altLang="zh-CN" sz="1800" baseline="-25000" dirty="0">
                <a:latin typeface="华文新魏" pitchFamily="2" charset="-122"/>
                <a:ea typeface="华文新魏" pitchFamily="2" charset="-122"/>
              </a:rPr>
              <a:t>n-1</a:t>
            </a:r>
            <a:r>
              <a:rPr lang="zh-CN" altLang="en-US" sz="1800" dirty="0">
                <a:latin typeface="华文新魏" pitchFamily="2" charset="-122"/>
                <a:ea typeface="华文新魏" pitchFamily="2" charset="-122"/>
              </a:rPr>
              <a:t>的一个</a:t>
            </a:r>
            <a:r>
              <a:rPr lang="en-US" altLang="zh-CN" sz="1800" dirty="0">
                <a:latin typeface="华文新魏" pitchFamily="2" charset="-122"/>
                <a:ea typeface="华文新魏" pitchFamily="2" charset="-122"/>
              </a:rPr>
              <a:t>LCS</a:t>
            </a:r>
            <a:r>
              <a:rPr lang="zh-CN" altLang="en-US" sz="1800" dirty="0">
                <a:latin typeface="华文新魏" pitchFamily="2" charset="-122"/>
                <a:ea typeface="华文新魏" pitchFamily="2" charset="-122"/>
              </a:rPr>
              <a:t>；</a:t>
            </a:r>
            <a:endParaRPr lang="zh-CN" altLang="en-US" sz="1800" dirty="0"/>
          </a:p>
        </p:txBody>
      </p:sp>
      <p:sp>
        <p:nvSpPr>
          <p:cNvPr id="38921" name="矩形 9"/>
          <p:cNvSpPr>
            <a:spLocks noChangeArrowheads="1"/>
          </p:cNvSpPr>
          <p:nvPr/>
        </p:nvSpPr>
        <p:spPr bwMode="auto">
          <a:xfrm>
            <a:off x="1058143" y="5739185"/>
            <a:ext cx="7286625" cy="7016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buFont typeface="Wingdings" pitchFamily="2" charset="2"/>
              <a:buChar char="p"/>
            </a:pPr>
            <a:r>
              <a:rPr lang="zh-CN" altLang="en-US" sz="2000" dirty="0">
                <a:latin typeface="华文新魏" pitchFamily="2" charset="-122"/>
                <a:ea typeface="华文新魏" pitchFamily="2" charset="-122"/>
              </a:rPr>
              <a:t>该定理两个序列</a:t>
            </a:r>
            <a:r>
              <a:rPr lang="en-US" altLang="zh-CN" sz="2000" dirty="0">
                <a:latin typeface="华文新魏" pitchFamily="2" charset="-122"/>
                <a:ea typeface="华文新魏" pitchFamily="2" charset="-122"/>
              </a:rPr>
              <a:t>X</a:t>
            </a:r>
            <a:r>
              <a:rPr lang="zh-CN" altLang="en-US" sz="2000" dirty="0">
                <a:latin typeface="华文新魏" pitchFamily="2" charset="-122"/>
                <a:ea typeface="华文新魏" pitchFamily="2" charset="-122"/>
              </a:rPr>
              <a:t>和</a:t>
            </a:r>
            <a:r>
              <a:rPr lang="en-US" altLang="zh-CN" sz="2000" dirty="0">
                <a:latin typeface="华文新魏" pitchFamily="2" charset="-122"/>
                <a:ea typeface="华文新魏" pitchFamily="2" charset="-122"/>
              </a:rPr>
              <a:t>Y</a:t>
            </a:r>
            <a:r>
              <a:rPr lang="zh-CN" altLang="en-US" sz="2000" dirty="0">
                <a:latin typeface="华文新魏" pitchFamily="2" charset="-122"/>
                <a:ea typeface="华文新魏" pitchFamily="2" charset="-122"/>
              </a:rPr>
              <a:t>的一个</a:t>
            </a:r>
            <a:r>
              <a:rPr lang="en-US" altLang="zh-CN" sz="2000" dirty="0">
                <a:latin typeface="华文新魏" pitchFamily="2" charset="-122"/>
                <a:ea typeface="华文新魏" pitchFamily="2" charset="-122"/>
              </a:rPr>
              <a:t>LCS</a:t>
            </a:r>
            <a:r>
              <a:rPr lang="zh-CN" altLang="en-US" sz="2000" dirty="0">
                <a:latin typeface="华文新魏" pitchFamily="2" charset="-122"/>
                <a:ea typeface="华文新魏" pitchFamily="2" charset="-122"/>
              </a:rPr>
              <a:t>包含了两个序列的前缀的一个</a:t>
            </a:r>
            <a:r>
              <a:rPr lang="en-US" altLang="zh-CN" sz="2000" dirty="0">
                <a:latin typeface="华文新魏" pitchFamily="2" charset="-122"/>
                <a:ea typeface="华文新魏" pitchFamily="2" charset="-122"/>
              </a:rPr>
              <a:t>LCS</a:t>
            </a:r>
            <a:r>
              <a:rPr lang="zh-CN" altLang="en-US" sz="2000" dirty="0">
                <a:latin typeface="华文新魏" pitchFamily="2" charset="-122"/>
                <a:ea typeface="华文新魏" pitchFamily="2" charset="-122"/>
              </a:rPr>
              <a:t>，即最长公共子序列问题</a:t>
            </a:r>
            <a:r>
              <a:rPr lang="zh-CN" altLang="en-US" sz="2000" dirty="0">
                <a:solidFill>
                  <a:schemeClr val="tx1"/>
                </a:solidFill>
                <a:latin typeface="华文新魏" pitchFamily="2" charset="-122"/>
                <a:ea typeface="华文新魏" pitchFamily="2" charset="-122"/>
              </a:rPr>
              <a:t>具有最优子结构性质</a:t>
            </a:r>
            <a:r>
              <a:rPr lang="zh-CN" altLang="en-US" sz="2000" dirty="0">
                <a:latin typeface="华文新魏" pitchFamily="2" charset="-122"/>
                <a:ea typeface="华文新魏" pitchFamily="2" charset="-122"/>
              </a:rPr>
              <a:t>。</a:t>
            </a:r>
            <a:endParaRPr lang="en-US" altLang="zh-CN" sz="1800" dirty="0">
              <a:latin typeface="华文新魏" pitchFamily="2" charset="-122"/>
              <a:ea typeface="华文新魏" pitchFamily="2" charset="-122"/>
            </a:endParaRPr>
          </a:p>
        </p:txBody>
      </p:sp>
    </p:spTree>
    <p:extLst>
      <p:ext uri="{BB962C8B-B14F-4D97-AF65-F5344CB8AC3E}">
        <p14:creationId xmlns:p14="http://schemas.microsoft.com/office/powerpoint/2010/main" val="196835276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9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19" grpId="0"/>
      <p:bldP spid="38920" grpId="0"/>
      <p:bldP spid="389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39940" name="灯片编号占位符 4"/>
          <p:cNvSpPr>
            <a:spLocks noGrp="1"/>
          </p:cNvSpPr>
          <p:nvPr>
            <p:ph type="sldNum" sz="quarter" idx="12"/>
          </p:nvPr>
        </p:nvSpPr>
        <p:spPr>
          <a:noFill/>
        </p:spPr>
        <p:txBody>
          <a:bodyPr/>
          <a:lstStyle/>
          <a:p>
            <a:fld id="{851F0585-CD36-48E4-8F63-6D97F85C1907}" type="slidenum">
              <a:rPr lang="en-US" altLang="zh-CN" smtClean="0">
                <a:ea typeface="宋体" charset="-122"/>
              </a:rPr>
              <a:pPr/>
              <a:t>37</a:t>
            </a:fld>
            <a:endParaRPr lang="en-US" altLang="zh-CN">
              <a:ea typeface="宋体" charset="-122"/>
            </a:endParaRPr>
          </a:p>
        </p:txBody>
      </p:sp>
      <p:pic>
        <p:nvPicPr>
          <p:cNvPr id="39941" name="Picture 2"/>
          <p:cNvPicPr>
            <a:picLocks noGrp="1" noChangeAspect="1" noChangeArrowheads="1"/>
          </p:cNvPicPr>
          <p:nvPr>
            <p:ph idx="1"/>
          </p:nvPr>
        </p:nvPicPr>
        <p:blipFill>
          <a:blip r:embed="rId2" cstate="print"/>
          <a:srcRect/>
          <a:stretch>
            <a:fillRect/>
          </a:stretch>
        </p:blipFill>
        <p:spPr>
          <a:xfrm>
            <a:off x="827584" y="2048747"/>
            <a:ext cx="7772400" cy="4483100"/>
          </a:xfrm>
          <a:noFill/>
        </p:spPr>
      </p:pic>
    </p:spTree>
    <p:extLst>
      <p:ext uri="{BB962C8B-B14F-4D97-AF65-F5344CB8AC3E}">
        <p14:creationId xmlns:p14="http://schemas.microsoft.com/office/powerpoint/2010/main" val="2381725922"/>
      </p:ext>
    </p:extLst>
  </p:cSld>
  <p:clrMapOvr>
    <a:masterClrMapping/>
  </p:clrMapOvr>
  <p:transition spd="slow">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0964" name="灯片编号占位符 4"/>
          <p:cNvSpPr>
            <a:spLocks noGrp="1"/>
          </p:cNvSpPr>
          <p:nvPr>
            <p:ph type="sldNum" sz="quarter" idx="12"/>
          </p:nvPr>
        </p:nvSpPr>
        <p:spPr>
          <a:noFill/>
        </p:spPr>
        <p:txBody>
          <a:bodyPr/>
          <a:lstStyle/>
          <a:p>
            <a:fld id="{DF7F7D21-519F-4CCC-ABA3-CB823B00B816}" type="slidenum">
              <a:rPr lang="en-US" altLang="zh-CN" smtClean="0">
                <a:ea typeface="宋体" charset="-122"/>
              </a:rPr>
              <a:pPr/>
              <a:t>38</a:t>
            </a:fld>
            <a:endParaRPr lang="en-US" altLang="zh-CN">
              <a:ea typeface="宋体" charset="-122"/>
            </a:endParaRPr>
          </a:p>
        </p:txBody>
      </p:sp>
      <p:pic>
        <p:nvPicPr>
          <p:cNvPr id="40965" name="Picture 2"/>
          <p:cNvPicPr>
            <a:picLocks noGrp="1" noChangeAspect="1" noChangeArrowheads="1"/>
          </p:cNvPicPr>
          <p:nvPr>
            <p:ph idx="1"/>
          </p:nvPr>
        </p:nvPicPr>
        <p:blipFill>
          <a:blip r:embed="rId2" cstate="print"/>
          <a:srcRect/>
          <a:stretch>
            <a:fillRect/>
          </a:stretch>
        </p:blipFill>
        <p:spPr>
          <a:xfrm>
            <a:off x="1043608" y="1956594"/>
            <a:ext cx="7772400" cy="4095750"/>
          </a:xfrm>
          <a:noFill/>
        </p:spPr>
      </p:pic>
    </p:spTree>
    <p:extLst>
      <p:ext uri="{BB962C8B-B14F-4D97-AF65-F5344CB8AC3E}">
        <p14:creationId xmlns:p14="http://schemas.microsoft.com/office/powerpoint/2010/main" val="2678408264"/>
      </p:ext>
    </p:extLst>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100" name="内容占位符 2"/>
          <p:cNvSpPr>
            <a:spLocks noGrp="1"/>
          </p:cNvSpPr>
          <p:nvPr>
            <p:ph idx="1"/>
          </p:nvPr>
        </p:nvSpPr>
        <p:spPr>
          <a:xfrm>
            <a:off x="1115616" y="1831181"/>
            <a:ext cx="7772400" cy="4953000"/>
          </a:xfrm>
        </p:spPr>
        <p:txBody>
          <a:bodyPr/>
          <a:lstStyle/>
          <a:p>
            <a:r>
              <a:rPr lang="en-US" altLang="zh-CN" sz="2400" b="1" dirty="0">
                <a:solidFill>
                  <a:srgbClr val="FF0000"/>
                </a:solidFill>
              </a:rPr>
              <a:t>Step 2: </a:t>
            </a:r>
            <a:r>
              <a:rPr lang="zh-CN" altLang="en-US" sz="2400" b="1" dirty="0">
                <a:solidFill>
                  <a:srgbClr val="FF0000"/>
                </a:solidFill>
              </a:rPr>
              <a:t>子问题的递归解</a:t>
            </a:r>
            <a:endParaRPr lang="en-US" altLang="zh-CN" sz="2400" b="1" dirty="0">
              <a:solidFill>
                <a:srgbClr val="FF0000"/>
              </a:solidFill>
            </a:endParaRPr>
          </a:p>
          <a:p>
            <a:pPr>
              <a:buClr>
                <a:schemeClr val="folHlink"/>
              </a:buClr>
              <a:buSzPct val="70000"/>
              <a:buFont typeface="Wingdings" pitchFamily="2" charset="2"/>
              <a:buNone/>
            </a:pPr>
            <a:r>
              <a:rPr lang="en-US" altLang="zh-CN" sz="1600" b="1" dirty="0">
                <a:solidFill>
                  <a:srgbClr val="001C2A"/>
                </a:solidFill>
              </a:rPr>
              <a:t>— </a:t>
            </a:r>
            <a:r>
              <a:rPr lang="zh-CN" altLang="en-US" sz="1600" b="1" dirty="0">
                <a:solidFill>
                  <a:srgbClr val="001C2A"/>
                </a:solidFill>
              </a:rPr>
              <a:t>定理</a:t>
            </a:r>
            <a:r>
              <a:rPr lang="en-US" altLang="zh-CN" sz="1600" b="1" dirty="0">
                <a:solidFill>
                  <a:srgbClr val="001C2A"/>
                </a:solidFill>
              </a:rPr>
              <a:t>6.1</a:t>
            </a:r>
            <a:r>
              <a:rPr lang="zh-CN" altLang="en-US" sz="1600" b="1" dirty="0">
                <a:solidFill>
                  <a:srgbClr val="001C2A"/>
                </a:solidFill>
              </a:rPr>
              <a:t>将</a:t>
            </a:r>
            <a:r>
              <a:rPr lang="en-US" altLang="zh-CN" sz="1600" b="1" dirty="0">
                <a:solidFill>
                  <a:srgbClr val="001C2A"/>
                </a:solidFill>
              </a:rPr>
              <a:t>X</a:t>
            </a:r>
            <a:r>
              <a:rPr lang="zh-CN" altLang="en-US" sz="1600" b="1" dirty="0">
                <a:solidFill>
                  <a:srgbClr val="001C2A"/>
                </a:solidFill>
              </a:rPr>
              <a:t>和</a:t>
            </a:r>
            <a:r>
              <a:rPr lang="en-US" altLang="zh-CN" sz="1600" b="1" dirty="0">
                <a:solidFill>
                  <a:srgbClr val="001C2A"/>
                </a:solidFill>
              </a:rPr>
              <a:t>Y</a:t>
            </a:r>
            <a:r>
              <a:rPr lang="zh-CN" altLang="en-US" sz="1600" b="1" dirty="0">
                <a:solidFill>
                  <a:srgbClr val="001C2A"/>
                </a:solidFill>
              </a:rPr>
              <a:t>的</a:t>
            </a:r>
            <a:r>
              <a:rPr lang="en-US" altLang="zh-CN" sz="1600" b="1" dirty="0">
                <a:solidFill>
                  <a:srgbClr val="001C2A"/>
                </a:solidFill>
              </a:rPr>
              <a:t>LCS</a:t>
            </a:r>
            <a:r>
              <a:rPr lang="zh-CN" altLang="en-US" sz="1600" b="1" dirty="0">
                <a:solidFill>
                  <a:srgbClr val="001C2A"/>
                </a:solidFill>
              </a:rPr>
              <a:t>分解为</a:t>
            </a:r>
            <a:r>
              <a:rPr lang="en-US" altLang="zh-CN" sz="1600" b="1" dirty="0">
                <a:solidFill>
                  <a:srgbClr val="001C2A"/>
                </a:solidFill>
              </a:rPr>
              <a:t>2</a:t>
            </a:r>
            <a:r>
              <a:rPr lang="zh-CN" altLang="en-US" sz="1600" b="1" dirty="0">
                <a:solidFill>
                  <a:srgbClr val="001C2A"/>
                </a:solidFill>
              </a:rPr>
              <a:t>种情况：</a:t>
            </a:r>
            <a:endParaRPr lang="en-US" altLang="zh-CN" sz="1600" b="1" dirty="0">
              <a:solidFill>
                <a:srgbClr val="001C2A"/>
              </a:solidFill>
            </a:endParaRPr>
          </a:p>
          <a:p>
            <a:pPr marL="800100" lvl="1" indent="-3429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(1) if  </a:t>
            </a:r>
            <a:r>
              <a:rPr lang="en-US" altLang="zh-CN" sz="2000" b="1" dirty="0" err="1">
                <a:latin typeface="华文新魏" pitchFamily="2" charset="-122"/>
                <a:ea typeface="华文新魏" pitchFamily="2" charset="-122"/>
              </a:rPr>
              <a:t>x</a:t>
            </a:r>
            <a:r>
              <a:rPr lang="en-US" altLang="zh-CN" sz="2000" b="1" baseline="-25000" dirty="0" err="1">
                <a:latin typeface="华文新魏" pitchFamily="2" charset="-122"/>
                <a:ea typeface="华文新魏" pitchFamily="2" charset="-122"/>
              </a:rPr>
              <a:t>m</a:t>
            </a:r>
            <a:r>
              <a:rPr lang="en-US" altLang="zh-CN" sz="2000" b="1" dirty="0">
                <a:latin typeface="华文新魏" pitchFamily="2" charset="-122"/>
                <a:ea typeface="华文新魏" pitchFamily="2" charset="-122"/>
              </a:rPr>
              <a:t>=</a:t>
            </a:r>
            <a:r>
              <a:rPr lang="en-US" altLang="zh-CN" sz="2000" b="1" dirty="0" err="1">
                <a:latin typeface="华文新魏" pitchFamily="2" charset="-122"/>
                <a:ea typeface="华文新魏" pitchFamily="2" charset="-122"/>
              </a:rPr>
              <a:t>y</a:t>
            </a:r>
            <a:r>
              <a:rPr lang="en-US" altLang="zh-CN" sz="2000" b="1" baseline="-25000" dirty="0" err="1">
                <a:latin typeface="华文新魏" pitchFamily="2" charset="-122"/>
                <a:ea typeface="华文新魏" pitchFamily="2" charset="-122"/>
              </a:rPr>
              <a:t>n</a:t>
            </a:r>
            <a:r>
              <a:rPr lang="en-US" altLang="zh-CN" sz="2000" b="1" dirty="0">
                <a:latin typeface="华文新魏" pitchFamily="2" charset="-122"/>
                <a:ea typeface="华文新魏" pitchFamily="2" charset="-122"/>
              </a:rPr>
              <a:t>  then      //</a:t>
            </a:r>
            <a:r>
              <a:rPr lang="zh-CN" altLang="en-US" sz="2000" b="1" dirty="0">
                <a:latin typeface="华文新魏" pitchFamily="2" charset="-122"/>
                <a:ea typeface="华文新魏" pitchFamily="2" charset="-122"/>
              </a:rPr>
              <a:t>解一个子问题</a:t>
            </a:r>
            <a:endParaRPr lang="en-US" altLang="zh-CN" sz="2000" b="1" dirty="0">
              <a:latin typeface="华文新魏" pitchFamily="2" charset="-122"/>
              <a:ea typeface="华文新魏" pitchFamily="2" charset="-122"/>
            </a:endParaRPr>
          </a:p>
          <a:p>
            <a:pPr marL="800100" lvl="1" indent="-3429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找</a:t>
            </a:r>
            <a:r>
              <a:rPr lang="en-US" altLang="zh-CN" sz="2000" b="1" dirty="0">
                <a:latin typeface="华文新魏" pitchFamily="2" charset="-122"/>
                <a:ea typeface="华文新魏" pitchFamily="2" charset="-122"/>
              </a:rPr>
              <a:t>X</a:t>
            </a:r>
            <a:r>
              <a:rPr lang="en-US" altLang="zh-CN" sz="2000" b="1" baseline="-25000" dirty="0">
                <a:latin typeface="华文新魏" pitchFamily="2" charset="-122"/>
                <a:ea typeface="华文新魏" pitchFamily="2" charset="-122"/>
              </a:rPr>
              <a:t>m-1</a:t>
            </a:r>
            <a:r>
              <a:rPr lang="zh-CN" altLang="en-US" sz="2000" b="1" dirty="0">
                <a:latin typeface="华文新魏" pitchFamily="2" charset="-122"/>
                <a:ea typeface="华文新魏" pitchFamily="2" charset="-122"/>
              </a:rPr>
              <a:t>和</a:t>
            </a:r>
            <a:r>
              <a:rPr lang="en-US" altLang="zh-CN" sz="2000" b="1" dirty="0">
                <a:latin typeface="华文新魏" pitchFamily="2" charset="-122"/>
                <a:ea typeface="华文新魏" pitchFamily="2" charset="-122"/>
              </a:rPr>
              <a:t>Y</a:t>
            </a:r>
            <a:r>
              <a:rPr lang="en-US" altLang="zh-CN" sz="2000" b="1" baseline="-25000" dirty="0">
                <a:latin typeface="华文新魏" pitchFamily="2" charset="-122"/>
                <a:ea typeface="华文新魏" pitchFamily="2" charset="-122"/>
              </a:rPr>
              <a:t>n-1</a:t>
            </a:r>
            <a:r>
              <a:rPr lang="zh-CN" altLang="en-US" sz="2000" b="1" dirty="0">
                <a:latin typeface="华文新魏" pitchFamily="2" charset="-122"/>
                <a:ea typeface="华文新魏" pitchFamily="2" charset="-122"/>
              </a:rPr>
              <a:t>的</a:t>
            </a:r>
            <a:r>
              <a:rPr lang="en-US" altLang="zh-CN" sz="2000" b="1" dirty="0">
                <a:latin typeface="华文新魏" pitchFamily="2" charset="-122"/>
                <a:ea typeface="华文新魏" pitchFamily="2" charset="-122"/>
              </a:rPr>
              <a:t>LCS</a:t>
            </a:r>
            <a:r>
              <a:rPr lang="zh-CN" altLang="en-US" sz="2000" b="1" dirty="0">
                <a:latin typeface="华文新魏" pitchFamily="2" charset="-122"/>
                <a:ea typeface="华文新魏" pitchFamily="2" charset="-122"/>
              </a:rPr>
              <a:t>；</a:t>
            </a:r>
            <a:endParaRPr lang="en-US" altLang="zh-CN" sz="2000" b="1" dirty="0">
              <a:latin typeface="华文新魏" pitchFamily="2" charset="-122"/>
              <a:ea typeface="华文新魏" pitchFamily="2" charset="-122"/>
            </a:endParaRPr>
          </a:p>
          <a:p>
            <a:pPr marL="800100" lvl="1" indent="-3429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(2) if </a:t>
            </a:r>
            <a:r>
              <a:rPr lang="en-US" altLang="zh-CN" sz="2000" b="1" dirty="0" err="1">
                <a:latin typeface="华文新魏" pitchFamily="2" charset="-122"/>
                <a:ea typeface="华文新魏" pitchFamily="2" charset="-122"/>
              </a:rPr>
              <a:t>x</a:t>
            </a:r>
            <a:r>
              <a:rPr lang="en-US" altLang="zh-CN" sz="2000" b="1" baseline="-25000" dirty="0" err="1">
                <a:latin typeface="华文新魏" pitchFamily="2" charset="-122"/>
                <a:ea typeface="华文新魏" pitchFamily="2" charset="-122"/>
              </a:rPr>
              <a:t>m</a:t>
            </a:r>
            <a:r>
              <a:rPr lang="en-US" altLang="zh-CN" sz="2000" b="1" dirty="0" err="1">
                <a:latin typeface="华文新魏" pitchFamily="2" charset="-122"/>
                <a:ea typeface="华文新魏" pitchFamily="2" charset="-122"/>
              </a:rPr>
              <a:t>≠y</a:t>
            </a:r>
            <a:r>
              <a:rPr lang="en-US" altLang="zh-CN" sz="2000" b="1" baseline="-25000" dirty="0" err="1">
                <a:latin typeface="华文新魏" pitchFamily="2" charset="-122"/>
                <a:ea typeface="华文新魏" pitchFamily="2" charset="-122"/>
              </a:rPr>
              <a:t>n</a:t>
            </a:r>
            <a:r>
              <a:rPr lang="en-US" altLang="zh-CN" sz="2000" b="1" dirty="0">
                <a:latin typeface="华文新魏" pitchFamily="2" charset="-122"/>
                <a:ea typeface="华文新魏" pitchFamily="2" charset="-122"/>
              </a:rPr>
              <a:t> then   //</a:t>
            </a:r>
            <a:r>
              <a:rPr lang="zh-CN" altLang="en-US" sz="2000" b="1" dirty="0">
                <a:latin typeface="华文新魏" pitchFamily="2" charset="-122"/>
                <a:ea typeface="华文新魏" pitchFamily="2" charset="-122"/>
              </a:rPr>
              <a:t>解二个子问题</a:t>
            </a:r>
            <a:endParaRPr lang="en-US" altLang="zh-CN" sz="2000" b="1" dirty="0">
              <a:latin typeface="华文新魏" pitchFamily="2" charset="-122"/>
              <a:ea typeface="华文新魏" pitchFamily="2" charset="-122"/>
            </a:endParaRPr>
          </a:p>
          <a:p>
            <a:pPr marL="800100" lvl="1" indent="-3429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找</a:t>
            </a:r>
            <a:r>
              <a:rPr lang="en-US" altLang="zh-CN" sz="2000" b="1" dirty="0">
                <a:latin typeface="华文新魏" pitchFamily="2" charset="-122"/>
                <a:ea typeface="华文新魏" pitchFamily="2" charset="-122"/>
              </a:rPr>
              <a:t>X</a:t>
            </a:r>
            <a:r>
              <a:rPr lang="en-US" altLang="zh-CN" sz="2000" b="1" baseline="-25000" dirty="0">
                <a:latin typeface="华文新魏" pitchFamily="2" charset="-122"/>
                <a:ea typeface="华文新魏" pitchFamily="2" charset="-122"/>
              </a:rPr>
              <a:t>m-1</a:t>
            </a:r>
            <a:r>
              <a:rPr lang="zh-CN" altLang="en-US" sz="2000" b="1" dirty="0">
                <a:latin typeface="华文新魏" pitchFamily="2" charset="-122"/>
                <a:ea typeface="华文新魏" pitchFamily="2" charset="-122"/>
              </a:rPr>
              <a:t>和</a:t>
            </a:r>
            <a:r>
              <a:rPr lang="en-US" altLang="zh-CN" sz="2000" b="1" dirty="0">
                <a:latin typeface="华文新魏" pitchFamily="2" charset="-122"/>
                <a:ea typeface="华文新魏" pitchFamily="2" charset="-122"/>
              </a:rPr>
              <a:t>Y</a:t>
            </a:r>
            <a:r>
              <a:rPr lang="zh-CN" altLang="en-US" sz="2000" b="1" dirty="0">
                <a:latin typeface="华文新魏" pitchFamily="2" charset="-122"/>
                <a:ea typeface="华文新魏" pitchFamily="2" charset="-122"/>
              </a:rPr>
              <a:t>的</a:t>
            </a:r>
            <a:r>
              <a:rPr lang="en-US" altLang="zh-CN" sz="2000" b="1" dirty="0">
                <a:latin typeface="华文新魏" pitchFamily="2" charset="-122"/>
                <a:ea typeface="华文新魏" pitchFamily="2" charset="-122"/>
              </a:rPr>
              <a:t>LCS</a:t>
            </a:r>
            <a:r>
              <a:rPr lang="zh-CN" altLang="en-US" sz="2000" b="1" dirty="0">
                <a:latin typeface="华文新魏" pitchFamily="2" charset="-122"/>
                <a:ea typeface="华文新魏" pitchFamily="2" charset="-122"/>
              </a:rPr>
              <a:t>；找</a:t>
            </a:r>
            <a:r>
              <a:rPr lang="en-US" altLang="zh-CN" sz="2000" b="1" dirty="0">
                <a:latin typeface="华文新魏" pitchFamily="2" charset="-122"/>
                <a:ea typeface="华文新魏" pitchFamily="2" charset="-122"/>
              </a:rPr>
              <a:t>X</a:t>
            </a:r>
            <a:r>
              <a:rPr lang="zh-CN" altLang="en-US" sz="2000" b="1" dirty="0">
                <a:latin typeface="华文新魏" pitchFamily="2" charset="-122"/>
                <a:ea typeface="华文新魏" pitchFamily="2" charset="-122"/>
              </a:rPr>
              <a:t>和</a:t>
            </a:r>
            <a:r>
              <a:rPr lang="en-US" altLang="zh-CN" sz="2000" b="1" dirty="0">
                <a:latin typeface="华文新魏" pitchFamily="2" charset="-122"/>
                <a:ea typeface="华文新魏" pitchFamily="2" charset="-122"/>
              </a:rPr>
              <a:t>Y</a:t>
            </a:r>
            <a:r>
              <a:rPr lang="en-US" altLang="zh-CN" sz="2000" b="1" baseline="-25000" dirty="0">
                <a:latin typeface="华文新魏" pitchFamily="2" charset="-122"/>
                <a:ea typeface="华文新魏" pitchFamily="2" charset="-122"/>
              </a:rPr>
              <a:t>n-1</a:t>
            </a:r>
            <a:r>
              <a:rPr lang="zh-CN" altLang="en-US" sz="2000" b="1" dirty="0">
                <a:latin typeface="华文新魏" pitchFamily="2" charset="-122"/>
                <a:ea typeface="华文新魏" pitchFamily="2" charset="-122"/>
              </a:rPr>
              <a:t>的</a:t>
            </a:r>
            <a:r>
              <a:rPr lang="en-US" altLang="zh-CN" sz="2000" b="1" dirty="0">
                <a:latin typeface="华文新魏" pitchFamily="2" charset="-122"/>
                <a:ea typeface="华文新魏" pitchFamily="2" charset="-122"/>
              </a:rPr>
              <a:t>LCS</a:t>
            </a:r>
            <a:r>
              <a:rPr lang="zh-CN" altLang="en-US" sz="2000" b="1" dirty="0">
                <a:latin typeface="华文新魏" pitchFamily="2" charset="-122"/>
                <a:ea typeface="华文新魏" pitchFamily="2" charset="-122"/>
              </a:rPr>
              <a:t>；</a:t>
            </a:r>
            <a:endParaRPr lang="en-US" altLang="zh-CN" sz="2000" b="1" dirty="0">
              <a:latin typeface="华文新魏" pitchFamily="2" charset="-122"/>
              <a:ea typeface="华文新魏" pitchFamily="2" charset="-122"/>
            </a:endParaRPr>
          </a:p>
          <a:p>
            <a:pPr marL="800100" lvl="1" indent="-3429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取两者中的最大的；</a:t>
            </a:r>
            <a:endParaRPr lang="en-US" altLang="zh-CN" sz="2000" b="1" dirty="0">
              <a:latin typeface="华文新魏" pitchFamily="2" charset="-122"/>
              <a:ea typeface="华文新魏" pitchFamily="2" charset="-122"/>
            </a:endParaRPr>
          </a:p>
          <a:p>
            <a:pPr>
              <a:buClr>
                <a:schemeClr val="folHlink"/>
              </a:buClr>
              <a:buSzPct val="70000"/>
              <a:buFont typeface="Wingdings" pitchFamily="2" charset="2"/>
              <a:buNone/>
            </a:pPr>
            <a:endParaRPr lang="en-US" altLang="zh-CN" sz="1050" b="1" dirty="0">
              <a:solidFill>
                <a:srgbClr val="001C2A"/>
              </a:solidFill>
            </a:endParaRPr>
          </a:p>
          <a:p>
            <a:pPr>
              <a:buClr>
                <a:schemeClr val="folHlink"/>
              </a:buClr>
              <a:buSzPct val="70000"/>
              <a:buFont typeface="Wingdings" pitchFamily="2" charset="2"/>
              <a:buNone/>
            </a:pPr>
            <a:r>
              <a:rPr lang="en-US" altLang="zh-CN" sz="1600" b="1" dirty="0">
                <a:solidFill>
                  <a:srgbClr val="001C2A"/>
                </a:solidFill>
              </a:rPr>
              <a:t>— c[</a:t>
            </a:r>
            <a:r>
              <a:rPr lang="en-US" altLang="zh-CN" sz="1600" b="1" dirty="0" err="1">
                <a:solidFill>
                  <a:srgbClr val="001C2A"/>
                </a:solidFill>
              </a:rPr>
              <a:t>i,j</a:t>
            </a:r>
            <a:r>
              <a:rPr lang="en-US" altLang="zh-CN" sz="1600" b="1" dirty="0">
                <a:solidFill>
                  <a:srgbClr val="001C2A"/>
                </a:solidFill>
              </a:rPr>
              <a:t>]</a:t>
            </a:r>
            <a:r>
              <a:rPr lang="zh-CN" altLang="en-US" sz="1600" b="1" dirty="0">
                <a:solidFill>
                  <a:srgbClr val="001C2A"/>
                </a:solidFill>
              </a:rPr>
              <a:t>定义为</a:t>
            </a:r>
            <a:r>
              <a:rPr lang="en-US" altLang="zh-CN" sz="1600" b="1" dirty="0">
                <a:solidFill>
                  <a:srgbClr val="001C2A"/>
                </a:solidFill>
              </a:rPr>
              <a:t>X</a:t>
            </a:r>
            <a:r>
              <a:rPr lang="en-US" altLang="zh-CN" sz="1400" b="1" baseline="-25000" dirty="0">
                <a:solidFill>
                  <a:srgbClr val="001C2A"/>
                </a:solidFill>
              </a:rPr>
              <a:t>i</a:t>
            </a:r>
            <a:r>
              <a:rPr lang="zh-CN" altLang="en-US" sz="1600" b="1" dirty="0">
                <a:solidFill>
                  <a:srgbClr val="001C2A"/>
                </a:solidFill>
              </a:rPr>
              <a:t>和</a:t>
            </a:r>
            <a:r>
              <a:rPr lang="en-US" altLang="zh-CN" sz="1600" b="1" dirty="0" err="1">
                <a:solidFill>
                  <a:srgbClr val="001C2A"/>
                </a:solidFill>
              </a:rPr>
              <a:t>Y</a:t>
            </a:r>
            <a:r>
              <a:rPr lang="en-US" altLang="zh-CN" sz="1400" b="1" baseline="-25000" dirty="0" err="1">
                <a:solidFill>
                  <a:srgbClr val="001C2A"/>
                </a:solidFill>
              </a:rPr>
              <a:t>j</a:t>
            </a:r>
            <a:r>
              <a:rPr lang="zh-CN" altLang="en-US" sz="1600" b="1" dirty="0">
                <a:solidFill>
                  <a:srgbClr val="001C2A"/>
                </a:solidFill>
              </a:rPr>
              <a:t>的</a:t>
            </a:r>
            <a:r>
              <a:rPr lang="en-US" altLang="zh-CN" sz="1600" b="1" dirty="0">
                <a:solidFill>
                  <a:srgbClr val="001C2A"/>
                </a:solidFill>
              </a:rPr>
              <a:t>LCS</a:t>
            </a:r>
            <a:r>
              <a:rPr lang="zh-CN" altLang="en-US" sz="1600" b="1" dirty="0">
                <a:solidFill>
                  <a:srgbClr val="001C2A"/>
                </a:solidFill>
              </a:rPr>
              <a:t>长度，</a:t>
            </a:r>
            <a:r>
              <a:rPr lang="en-US" altLang="zh-CN" sz="1600" b="1" dirty="0" err="1">
                <a:solidFill>
                  <a:srgbClr val="001C2A"/>
                </a:solidFill>
              </a:rPr>
              <a:t>i</a:t>
            </a:r>
            <a:r>
              <a:rPr lang="en-US" altLang="zh-CN" sz="1600" b="1" dirty="0">
                <a:solidFill>
                  <a:srgbClr val="001C2A"/>
                </a:solidFill>
              </a:rPr>
              <a:t> = 0 ~ m, j = 0 ~ n</a:t>
            </a:r>
            <a:r>
              <a:rPr lang="zh-CN" altLang="en-US" sz="1600" b="1" dirty="0">
                <a:solidFill>
                  <a:srgbClr val="001C2A"/>
                </a:solidFill>
              </a:rPr>
              <a:t>；</a:t>
            </a:r>
            <a:endParaRPr lang="en-US" altLang="zh-CN" sz="1600" b="1" dirty="0">
              <a:solidFill>
                <a:srgbClr val="001C2A"/>
              </a:solidFill>
            </a:endParaRPr>
          </a:p>
          <a:p>
            <a:endParaRPr lang="zh-CN" altLang="en-US" sz="2400" b="1" dirty="0">
              <a:solidFill>
                <a:srgbClr val="001C2A"/>
              </a:solidFill>
            </a:endParaRPr>
          </a:p>
        </p:txBody>
      </p:sp>
      <p:sp>
        <p:nvSpPr>
          <p:cNvPr id="4102" name="灯片编号占位符 4"/>
          <p:cNvSpPr>
            <a:spLocks noGrp="1"/>
          </p:cNvSpPr>
          <p:nvPr>
            <p:ph type="sldNum" sz="quarter" idx="12"/>
          </p:nvPr>
        </p:nvSpPr>
        <p:spPr>
          <a:noFill/>
        </p:spPr>
        <p:txBody>
          <a:bodyPr/>
          <a:lstStyle/>
          <a:p>
            <a:fld id="{C42F64D2-0DCB-446C-9ECC-9752F918597A}" type="slidenum">
              <a:rPr lang="en-US" altLang="zh-CN" smtClean="0">
                <a:ea typeface="宋体" charset="-122"/>
              </a:rPr>
              <a:pPr/>
              <a:t>39</a:t>
            </a:fld>
            <a:endParaRPr lang="en-US" altLang="zh-CN">
              <a:ea typeface="宋体" charset="-122"/>
            </a:endParaRPr>
          </a:p>
        </p:txBody>
      </p:sp>
      <p:graphicFrame>
        <p:nvGraphicFramePr>
          <p:cNvPr id="4098" name="Object 5"/>
          <p:cNvGraphicFramePr>
            <a:graphicFrameLocks noChangeAspect="1"/>
          </p:cNvGraphicFramePr>
          <p:nvPr>
            <p:extLst>
              <p:ext uri="{D42A27DB-BD31-4B8C-83A1-F6EECF244321}">
                <p14:modId xmlns:p14="http://schemas.microsoft.com/office/powerpoint/2010/main" val="3532965321"/>
              </p:ext>
            </p:extLst>
          </p:nvPr>
        </p:nvGraphicFramePr>
        <p:xfrm>
          <a:off x="1763688" y="5711058"/>
          <a:ext cx="4857750" cy="1050925"/>
        </p:xfrm>
        <a:graphic>
          <a:graphicData uri="http://schemas.openxmlformats.org/presentationml/2006/ole">
            <mc:AlternateContent xmlns:mc="http://schemas.openxmlformats.org/markup-compatibility/2006">
              <mc:Choice xmlns:v="urn:schemas-microsoft-com:vml" Requires="v">
                <p:oleObj spid="_x0000_s93224" name="公式" r:id="rId3" imgW="3390900" imgH="736600" progId="Equation.3">
                  <p:embed/>
                </p:oleObj>
              </mc:Choice>
              <mc:Fallback>
                <p:oleObj name="公式" r:id="rId3" imgW="3390900" imgH="736600" progId="Equation.3">
                  <p:embed/>
                  <p:pic>
                    <p:nvPicPr>
                      <p:cNvPr id="409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5711058"/>
                        <a:ext cx="485775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15136420"/>
      </p:ext>
    </p:extLst>
  </p:cSld>
  <p:clrMapOvr>
    <a:masterClrMapping/>
  </p:clrMapOvr>
  <p:transition spd="slow">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4"/>
          <p:cNvSpPr>
            <a:spLocks noGrp="1"/>
          </p:cNvSpPr>
          <p:nvPr>
            <p:ph type="title"/>
          </p:nvPr>
        </p:nvSpPr>
        <p:spPr/>
        <p:txBody>
          <a:bodyPr/>
          <a:lstStyle/>
          <a:p>
            <a:r>
              <a:rPr lang="en-US" altLang="zh-CN" dirty="0">
                <a:solidFill>
                  <a:srgbClr val="D3192B"/>
                </a:solidFill>
              </a:rPr>
              <a:t>6.1 </a:t>
            </a:r>
            <a:r>
              <a:rPr lang="zh-CN" altLang="en-US" dirty="0">
                <a:solidFill>
                  <a:srgbClr val="D3192B"/>
                </a:solidFill>
              </a:rPr>
              <a:t>历史及研究问题</a:t>
            </a:r>
            <a:endParaRPr lang="zh-CN" altLang="en-US" dirty="0"/>
          </a:p>
        </p:txBody>
      </p:sp>
      <p:sp>
        <p:nvSpPr>
          <p:cNvPr id="6" name="内容占位符 5"/>
          <p:cNvSpPr>
            <a:spLocks noGrp="1"/>
          </p:cNvSpPr>
          <p:nvPr>
            <p:ph idx="1"/>
          </p:nvPr>
        </p:nvSpPr>
        <p:spPr>
          <a:xfrm>
            <a:off x="1104900" y="1891845"/>
            <a:ext cx="7772400" cy="4953000"/>
          </a:xfrm>
        </p:spPr>
        <p:txBody>
          <a:bodyPr/>
          <a:lstStyle/>
          <a:p>
            <a:pPr defTabSz="812800">
              <a:buClr>
                <a:schemeClr val="folHlink"/>
              </a:buClr>
              <a:buSzPct val="70000"/>
              <a:defRPr/>
            </a:pPr>
            <a:r>
              <a:rPr lang="zh-CN" altLang="en-US" sz="2400" dirty="0"/>
              <a:t>动态规划主要用于求解</a:t>
            </a:r>
            <a:r>
              <a:rPr lang="zh-CN" altLang="en-US" sz="2400" dirty="0">
                <a:solidFill>
                  <a:srgbClr val="FF0000"/>
                </a:solidFill>
              </a:rPr>
              <a:t>以时间划分阶段的动态过程的优化问题</a:t>
            </a:r>
            <a:r>
              <a:rPr lang="zh-CN" altLang="en-US" sz="2400" dirty="0"/>
              <a:t>，但是一些与时间无关的静态规划（如线性规划、非线性规划），可以</a:t>
            </a:r>
            <a:r>
              <a:rPr lang="zh-CN" altLang="en-US" sz="2400" dirty="0">
                <a:solidFill>
                  <a:srgbClr val="FF0000"/>
                </a:solidFill>
              </a:rPr>
              <a:t>人为地引进时间因素</a:t>
            </a:r>
            <a:r>
              <a:rPr lang="zh-CN" altLang="en-US" sz="2400" dirty="0"/>
              <a:t>，把它视为多阶段决策过程，也可以用动态规划方法方便地求解。</a:t>
            </a:r>
            <a:endParaRPr lang="en-US" altLang="zh-CN" sz="2400" dirty="0"/>
          </a:p>
          <a:p>
            <a:pPr defTabSz="812800">
              <a:buClr>
                <a:schemeClr val="folHlink"/>
              </a:buClr>
              <a:buSzPct val="70000"/>
              <a:defRPr/>
            </a:pPr>
            <a:r>
              <a:rPr lang="zh-CN" altLang="en-US" sz="2400" dirty="0"/>
              <a:t>动态规划是考察问题的一种途径，或是求解某类问题的一种方法。</a:t>
            </a:r>
            <a:endParaRPr lang="en-US" altLang="zh-CN" sz="2400" dirty="0"/>
          </a:p>
          <a:p>
            <a:pPr defTabSz="812800">
              <a:buClr>
                <a:schemeClr val="folHlink"/>
              </a:buClr>
              <a:buSzPct val="70000"/>
              <a:defRPr/>
            </a:pPr>
            <a:r>
              <a:rPr lang="zh-CN" altLang="en-US" sz="2400" dirty="0"/>
              <a:t>动态规划问世以来，在经济管理、生产调度、工程技术和最优控制等方面得到了广泛的应用。例如最短路线、库存管理、资源分配、设备更新、排序、装载等问题，用动态规划方法比其它方法求解更为方便。</a:t>
            </a:r>
            <a:endParaRPr lang="en-US" altLang="zh-CN" sz="2400" dirty="0"/>
          </a:p>
          <a:p>
            <a:pPr>
              <a:defRPr/>
            </a:pPr>
            <a:endParaRPr lang="zh-CN" altLang="en-US" sz="2400" dirty="0"/>
          </a:p>
        </p:txBody>
      </p:sp>
      <p:sp>
        <p:nvSpPr>
          <p:cNvPr id="15365" name="灯片编号占位符 3"/>
          <p:cNvSpPr>
            <a:spLocks noGrp="1"/>
          </p:cNvSpPr>
          <p:nvPr>
            <p:ph type="sldNum" sz="quarter" idx="12"/>
          </p:nvPr>
        </p:nvSpPr>
        <p:spPr>
          <a:noFill/>
        </p:spPr>
        <p:txBody>
          <a:bodyPr/>
          <a:lstStyle/>
          <a:p>
            <a:fld id="{F2CA4946-5C64-401A-954A-0D5CB7529F98}" type="slidenum">
              <a:rPr lang="en-US" altLang="zh-CN" smtClean="0">
                <a:ea typeface="宋体" charset="-122"/>
              </a:rPr>
              <a:pPr/>
              <a:t>4</a:t>
            </a:fld>
            <a:endParaRPr lang="en-US" altLang="zh-CN">
              <a:ea typeface="宋体" charset="-122"/>
            </a:endParaRPr>
          </a:p>
        </p:txBody>
      </p:sp>
    </p:spTree>
    <p:extLst>
      <p:ext uri="{BB962C8B-B14F-4D97-AF65-F5344CB8AC3E}">
        <p14:creationId xmlns:p14="http://schemas.microsoft.com/office/powerpoint/2010/main" val="3056119205"/>
      </p:ext>
    </p:extLst>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pPr algn="ctr"/>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1988" name="灯片编号占位符 3"/>
          <p:cNvSpPr>
            <a:spLocks noGrp="1"/>
          </p:cNvSpPr>
          <p:nvPr>
            <p:ph type="sldNum" sz="quarter" idx="12"/>
          </p:nvPr>
        </p:nvSpPr>
        <p:spPr>
          <a:noFill/>
        </p:spPr>
        <p:txBody>
          <a:bodyPr/>
          <a:lstStyle/>
          <a:p>
            <a:fld id="{251388DE-7F52-46C8-8D0E-11860B01898D}" type="slidenum">
              <a:rPr lang="en-US" altLang="zh-CN" smtClean="0">
                <a:ea typeface="宋体" charset="-122"/>
              </a:rPr>
              <a:pPr/>
              <a:t>40</a:t>
            </a:fld>
            <a:endParaRPr lang="en-US" altLang="zh-CN">
              <a:ea typeface="宋体" charset="-122"/>
            </a:endParaRPr>
          </a:p>
        </p:txBody>
      </p:sp>
      <p:grpSp>
        <p:nvGrpSpPr>
          <p:cNvPr id="41989" name="Group 2"/>
          <p:cNvGrpSpPr>
            <a:grpSpLocks/>
          </p:cNvGrpSpPr>
          <p:nvPr/>
        </p:nvGrpSpPr>
        <p:grpSpPr bwMode="auto">
          <a:xfrm>
            <a:off x="1619672" y="2051650"/>
            <a:ext cx="6551612" cy="3844925"/>
            <a:chOff x="-153" y="0"/>
            <a:chExt cx="5414" cy="2654"/>
          </a:xfrm>
        </p:grpSpPr>
        <p:sp>
          <p:nvSpPr>
            <p:cNvPr id="41990" name="Text Box 3"/>
            <p:cNvSpPr txBox="1">
              <a:spLocks noChangeArrowheads="1"/>
            </p:cNvSpPr>
            <p:nvPr/>
          </p:nvSpPr>
          <p:spPr bwMode="auto">
            <a:xfrm>
              <a:off x="1870" y="0"/>
              <a:ext cx="671" cy="250"/>
            </a:xfrm>
            <a:prstGeom prst="rect">
              <a:avLst/>
            </a:prstGeom>
            <a:noFill/>
            <a:ln w="9525">
              <a:solidFill>
                <a:schemeClr val="tx1"/>
              </a:solidFill>
              <a:miter lim="800000"/>
              <a:headEnd/>
              <a:tailEnd/>
            </a:ln>
          </p:spPr>
          <p:txBody>
            <a:bodyPr wrap="none">
              <a:spAutoFit/>
            </a:bodyPr>
            <a:lstStyle/>
            <a:p>
              <a:pPr algn="ctr"/>
              <a:r>
                <a:rPr lang="zh-CN" altLang="zh-CN" sz="1800">
                  <a:latin typeface="Courier New" pitchFamily="49" charset="0"/>
                  <a:ea typeface="华文新魏" pitchFamily="2" charset="-122"/>
                </a:rPr>
                <a:t>(m,n)</a:t>
              </a:r>
            </a:p>
          </p:txBody>
        </p:sp>
        <p:sp>
          <p:nvSpPr>
            <p:cNvPr id="41991" name="Text Box 4"/>
            <p:cNvSpPr txBox="1">
              <a:spLocks noChangeArrowheads="1"/>
            </p:cNvSpPr>
            <p:nvPr/>
          </p:nvSpPr>
          <p:spPr bwMode="auto">
            <a:xfrm>
              <a:off x="729" y="544"/>
              <a:ext cx="2788" cy="250"/>
            </a:xfrm>
            <a:prstGeom prst="rect">
              <a:avLst/>
            </a:prstGeom>
            <a:noFill/>
            <a:ln w="9525">
              <a:solidFill>
                <a:schemeClr val="tx1"/>
              </a:solidFill>
              <a:miter lim="800000"/>
              <a:headEnd/>
              <a:tailEnd/>
            </a:ln>
          </p:spPr>
          <p:txBody>
            <a:bodyPr wrap="none">
              <a:spAutoFit/>
            </a:bodyPr>
            <a:lstStyle/>
            <a:p>
              <a:pPr algn="ctr"/>
              <a:r>
                <a:rPr lang="zh-CN" altLang="zh-CN" sz="1800">
                  <a:latin typeface="Courier New" pitchFamily="49" charset="0"/>
                  <a:ea typeface="华文新魏" pitchFamily="2" charset="-122"/>
                </a:rPr>
                <a:t>(m-1,n-1)|(m,n-1),(m-1,n)</a:t>
              </a:r>
            </a:p>
          </p:txBody>
        </p:sp>
        <p:sp>
          <p:nvSpPr>
            <p:cNvPr id="41992" name="Text Box 5"/>
            <p:cNvSpPr txBox="1">
              <a:spLocks noChangeArrowheads="1"/>
            </p:cNvSpPr>
            <p:nvPr/>
          </p:nvSpPr>
          <p:spPr bwMode="auto">
            <a:xfrm>
              <a:off x="-153" y="1224"/>
              <a:ext cx="3211" cy="250"/>
            </a:xfrm>
            <a:prstGeom prst="rect">
              <a:avLst/>
            </a:prstGeom>
            <a:noFill/>
            <a:ln w="9525">
              <a:solidFill>
                <a:schemeClr val="tx1"/>
              </a:solidFill>
              <a:miter lim="800000"/>
              <a:headEnd/>
              <a:tailEnd/>
            </a:ln>
          </p:spPr>
          <p:txBody>
            <a:bodyPr wrap="none">
              <a:spAutoFit/>
            </a:bodyPr>
            <a:lstStyle/>
            <a:p>
              <a:pPr algn="ctr"/>
              <a:r>
                <a:rPr lang="zh-CN" altLang="zh-CN" sz="1800" dirty="0">
                  <a:latin typeface="Courier New" pitchFamily="49" charset="0"/>
                  <a:ea typeface="华文新魏" pitchFamily="2" charset="-122"/>
                </a:rPr>
                <a:t>(m-2,n-2)|(m-1,n-2),(m-2,n-1)</a:t>
              </a:r>
            </a:p>
          </p:txBody>
        </p:sp>
        <p:sp>
          <p:nvSpPr>
            <p:cNvPr id="41993" name="Text Box 6"/>
            <p:cNvSpPr txBox="1">
              <a:spLocks noChangeArrowheads="1"/>
            </p:cNvSpPr>
            <p:nvPr/>
          </p:nvSpPr>
          <p:spPr bwMode="auto">
            <a:xfrm>
              <a:off x="991" y="1814"/>
              <a:ext cx="3000" cy="250"/>
            </a:xfrm>
            <a:prstGeom prst="rect">
              <a:avLst/>
            </a:prstGeom>
            <a:noFill/>
            <a:ln w="9525">
              <a:solidFill>
                <a:schemeClr val="tx1"/>
              </a:solidFill>
              <a:miter lim="800000"/>
              <a:headEnd/>
              <a:tailEnd/>
            </a:ln>
          </p:spPr>
          <p:txBody>
            <a:bodyPr wrap="none">
              <a:spAutoFit/>
            </a:bodyPr>
            <a:lstStyle/>
            <a:p>
              <a:pPr algn="ctr"/>
              <a:r>
                <a:rPr lang="zh-CN" altLang="zh-CN" sz="1800">
                  <a:latin typeface="Courier New" pitchFamily="49" charset="0"/>
                  <a:ea typeface="华文新魏" pitchFamily="2" charset="-122"/>
                </a:rPr>
                <a:t>(m-1,n-2)|(m,n-2),(m-1,n-1)</a:t>
              </a:r>
            </a:p>
          </p:txBody>
        </p:sp>
        <p:sp>
          <p:nvSpPr>
            <p:cNvPr id="41994" name="Text Box 7"/>
            <p:cNvSpPr txBox="1">
              <a:spLocks noChangeArrowheads="1"/>
            </p:cNvSpPr>
            <p:nvPr/>
          </p:nvSpPr>
          <p:spPr bwMode="auto">
            <a:xfrm>
              <a:off x="2261" y="2404"/>
              <a:ext cx="3000" cy="250"/>
            </a:xfrm>
            <a:prstGeom prst="rect">
              <a:avLst/>
            </a:prstGeom>
            <a:noFill/>
            <a:ln w="9525">
              <a:solidFill>
                <a:schemeClr val="tx1"/>
              </a:solidFill>
              <a:miter lim="800000"/>
              <a:headEnd/>
              <a:tailEnd/>
            </a:ln>
          </p:spPr>
          <p:txBody>
            <a:bodyPr wrap="none">
              <a:spAutoFit/>
            </a:bodyPr>
            <a:lstStyle/>
            <a:p>
              <a:pPr algn="ctr"/>
              <a:r>
                <a:rPr lang="zh-CN" altLang="zh-CN" sz="1800">
                  <a:latin typeface="Courier New" pitchFamily="49" charset="0"/>
                  <a:ea typeface="华文新魏" pitchFamily="2" charset="-122"/>
                </a:rPr>
                <a:t>(m-2,n-1)|(m-1,n-1),(m-2,n)</a:t>
              </a:r>
            </a:p>
          </p:txBody>
        </p:sp>
        <p:sp>
          <p:nvSpPr>
            <p:cNvPr id="41995" name="Line 8"/>
            <p:cNvSpPr>
              <a:spLocks noChangeShapeType="1"/>
            </p:cNvSpPr>
            <p:nvPr/>
          </p:nvSpPr>
          <p:spPr bwMode="auto">
            <a:xfrm flipH="1">
              <a:off x="1953" y="272"/>
              <a:ext cx="182" cy="272"/>
            </a:xfrm>
            <a:prstGeom prst="line">
              <a:avLst/>
            </a:prstGeom>
            <a:noFill/>
            <a:ln w="9525">
              <a:solidFill>
                <a:schemeClr val="tx1"/>
              </a:solidFill>
              <a:round/>
              <a:headEnd/>
              <a:tailEnd type="triangle" w="med" len="med"/>
            </a:ln>
          </p:spPr>
          <p:txBody>
            <a:bodyPr>
              <a:spAutoFit/>
            </a:bodyPr>
            <a:lstStyle/>
            <a:p>
              <a:endParaRPr lang="zh-CN" altLang="en-US"/>
            </a:p>
          </p:txBody>
        </p:sp>
        <p:sp>
          <p:nvSpPr>
            <p:cNvPr id="41996" name="Line 9"/>
            <p:cNvSpPr>
              <a:spLocks noChangeShapeType="1"/>
            </p:cNvSpPr>
            <p:nvPr/>
          </p:nvSpPr>
          <p:spPr bwMode="auto">
            <a:xfrm flipH="1">
              <a:off x="1001" y="816"/>
              <a:ext cx="272" cy="409"/>
            </a:xfrm>
            <a:prstGeom prst="line">
              <a:avLst/>
            </a:prstGeom>
            <a:noFill/>
            <a:ln w="9525">
              <a:solidFill>
                <a:schemeClr val="tx1"/>
              </a:solidFill>
              <a:round/>
              <a:headEnd/>
              <a:tailEnd type="triangle" w="med" len="med"/>
            </a:ln>
          </p:spPr>
          <p:txBody>
            <a:bodyPr>
              <a:spAutoFit/>
            </a:bodyPr>
            <a:lstStyle/>
            <a:p>
              <a:endParaRPr lang="zh-CN" altLang="en-US"/>
            </a:p>
          </p:txBody>
        </p:sp>
        <p:sp>
          <p:nvSpPr>
            <p:cNvPr id="41997" name="Line 10"/>
            <p:cNvSpPr>
              <a:spLocks noChangeShapeType="1"/>
            </p:cNvSpPr>
            <p:nvPr/>
          </p:nvSpPr>
          <p:spPr bwMode="auto">
            <a:xfrm>
              <a:off x="2180" y="816"/>
              <a:ext cx="181" cy="998"/>
            </a:xfrm>
            <a:prstGeom prst="line">
              <a:avLst/>
            </a:prstGeom>
            <a:noFill/>
            <a:ln w="9525">
              <a:solidFill>
                <a:schemeClr val="tx1"/>
              </a:solidFill>
              <a:round/>
              <a:headEnd/>
              <a:tailEnd type="triangle" w="med" len="med"/>
            </a:ln>
          </p:spPr>
          <p:txBody>
            <a:bodyPr>
              <a:spAutoFit/>
            </a:bodyPr>
            <a:lstStyle/>
            <a:p>
              <a:endParaRPr lang="zh-CN" altLang="en-US"/>
            </a:p>
          </p:txBody>
        </p:sp>
        <p:sp>
          <p:nvSpPr>
            <p:cNvPr id="41998" name="Line 11"/>
            <p:cNvSpPr>
              <a:spLocks noChangeShapeType="1"/>
            </p:cNvSpPr>
            <p:nvPr/>
          </p:nvSpPr>
          <p:spPr bwMode="auto">
            <a:xfrm>
              <a:off x="2996" y="816"/>
              <a:ext cx="681" cy="1588"/>
            </a:xfrm>
            <a:prstGeom prst="line">
              <a:avLst/>
            </a:prstGeom>
            <a:noFill/>
            <a:ln w="9525">
              <a:solidFill>
                <a:schemeClr val="tx1"/>
              </a:solidFill>
              <a:round/>
              <a:headEnd/>
              <a:tailEnd type="triangle" w="med" len="med"/>
            </a:ln>
          </p:spPr>
          <p:txBody>
            <a:bodyPr>
              <a:spAutoFit/>
            </a:bodyPr>
            <a:lstStyle/>
            <a:p>
              <a:endParaRPr lang="zh-CN" altLang="en-US"/>
            </a:p>
          </p:txBody>
        </p:sp>
      </p:grpSp>
    </p:spTree>
    <p:extLst>
      <p:ext uri="{BB962C8B-B14F-4D97-AF65-F5344CB8AC3E}">
        <p14:creationId xmlns:p14="http://schemas.microsoft.com/office/powerpoint/2010/main" val="496669729"/>
      </p:ext>
    </p:extLst>
  </p:cSld>
  <p:clrMapOvr>
    <a:masterClrMapping/>
  </p:clrMapOvr>
  <p:transition spd="slow">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3011" name="内容占位符 2"/>
          <p:cNvSpPr>
            <a:spLocks noGrp="1"/>
          </p:cNvSpPr>
          <p:nvPr>
            <p:ph idx="1"/>
          </p:nvPr>
        </p:nvSpPr>
        <p:spPr>
          <a:xfrm>
            <a:off x="1043608" y="1828800"/>
            <a:ext cx="7772400" cy="4953000"/>
          </a:xfrm>
        </p:spPr>
        <p:txBody>
          <a:bodyPr/>
          <a:lstStyle/>
          <a:p>
            <a:pPr>
              <a:lnSpc>
                <a:spcPct val="150000"/>
              </a:lnSpc>
            </a:pPr>
            <a:r>
              <a:rPr lang="en-US" altLang="zh-CN" b="1" dirty="0">
                <a:solidFill>
                  <a:srgbClr val="FF0000"/>
                </a:solidFill>
              </a:rPr>
              <a:t>Step 3</a:t>
            </a:r>
            <a:r>
              <a:rPr lang="zh-CN" altLang="en-US" b="1" dirty="0">
                <a:solidFill>
                  <a:srgbClr val="FF0000"/>
                </a:solidFill>
              </a:rPr>
              <a:t>：计算最优解值</a:t>
            </a:r>
            <a:endParaRPr lang="en-US" altLang="zh-CN" b="1" dirty="0">
              <a:solidFill>
                <a:srgbClr val="FF0000"/>
              </a:solidFill>
            </a:endParaRPr>
          </a:p>
          <a:p>
            <a:pPr marL="800100" lvl="1" indent="-533400">
              <a:lnSpc>
                <a:spcPct val="150000"/>
              </a:lnSpc>
              <a:buClr>
                <a:schemeClr val="folHlink"/>
              </a:buClr>
              <a:buSzPct val="70000"/>
              <a:buFont typeface="Wingdings" pitchFamily="2" charset="2"/>
              <a:buNone/>
            </a:pPr>
            <a:r>
              <a:rPr lang="en-US" altLang="zh-CN" sz="2000" b="1" dirty="0">
                <a:latin typeface="华文新魏" pitchFamily="2" charset="-122"/>
                <a:ea typeface="华文新魏" pitchFamily="2" charset="-122"/>
              </a:rPr>
              <a:t>— </a:t>
            </a:r>
            <a:r>
              <a:rPr lang="zh-CN" altLang="en-US" sz="2000" b="1" dirty="0">
                <a:latin typeface="华文新魏" pitchFamily="2" charset="-122"/>
                <a:ea typeface="华文新魏" pitchFamily="2" charset="-122"/>
              </a:rPr>
              <a:t>数据结构设计</a:t>
            </a:r>
            <a:endParaRPr lang="en-US" altLang="zh-CN" sz="2000" b="1" dirty="0">
              <a:latin typeface="华文新魏" pitchFamily="2" charset="-122"/>
              <a:ea typeface="华文新魏" pitchFamily="2" charset="-122"/>
            </a:endParaRPr>
          </a:p>
          <a:p>
            <a:pPr marL="800100" lvl="1" indent="-533400">
              <a:buClr>
                <a:schemeClr val="folHlink"/>
              </a:buClr>
              <a:buSzPct val="70000"/>
              <a:buFont typeface="Wingdings" pitchFamily="2" charset="2"/>
              <a:buNone/>
            </a:pPr>
            <a:r>
              <a:rPr lang="en-US" altLang="zh-CN" sz="2000" b="1" dirty="0">
                <a:latin typeface="华文新魏" pitchFamily="2" charset="-122"/>
                <a:ea typeface="华文新魏" pitchFamily="2" charset="-122"/>
              </a:rPr>
              <a:t>     c[0..m, 0..n]       //</a:t>
            </a:r>
            <a:r>
              <a:rPr lang="zh-CN" altLang="en-US" sz="2000" b="1" dirty="0">
                <a:latin typeface="华文新魏" pitchFamily="2" charset="-122"/>
                <a:ea typeface="华文新魏" pitchFamily="2" charset="-122"/>
              </a:rPr>
              <a:t>存放最优解值，计算时行优先</a:t>
            </a:r>
            <a:endParaRPr lang="en-US" altLang="zh-CN" sz="2000" b="1" dirty="0">
              <a:latin typeface="华文新魏" pitchFamily="2" charset="-122"/>
              <a:ea typeface="华文新魏" pitchFamily="2" charset="-122"/>
            </a:endParaRPr>
          </a:p>
          <a:p>
            <a:pPr marL="800100" lvl="1" indent="-533400">
              <a:buClr>
                <a:schemeClr val="folHlink"/>
              </a:buClr>
              <a:buSzPct val="70000"/>
              <a:buFont typeface="Wingdings" pitchFamily="2" charset="2"/>
              <a:buNone/>
            </a:pPr>
            <a:r>
              <a:rPr lang="en-US" altLang="zh-CN" sz="2000" b="1" dirty="0">
                <a:latin typeface="华文新魏" pitchFamily="2" charset="-122"/>
                <a:ea typeface="华文新魏" pitchFamily="2" charset="-122"/>
              </a:rPr>
              <a:t>  b[1..m, 1..n]        //</a:t>
            </a:r>
            <a:r>
              <a:rPr lang="zh-CN" altLang="en-US" sz="2000" b="1" dirty="0">
                <a:latin typeface="华文新魏" pitchFamily="2" charset="-122"/>
                <a:ea typeface="华文新魏" pitchFamily="2" charset="-122"/>
              </a:rPr>
              <a:t>解矩阵，存放构造最优解信息</a:t>
            </a:r>
            <a:endParaRPr lang="en-US" altLang="zh-CN" sz="2000" b="1" dirty="0">
              <a:latin typeface="华文新魏" pitchFamily="2" charset="-122"/>
              <a:ea typeface="华文新魏" pitchFamily="2" charset="-122"/>
            </a:endParaRPr>
          </a:p>
          <a:p>
            <a:pPr>
              <a:buFont typeface="Wingdings" pitchFamily="2" charset="2"/>
              <a:buNone/>
            </a:pPr>
            <a:endParaRPr lang="zh-CN" altLang="en-US" sz="2000" b="1" dirty="0">
              <a:solidFill>
                <a:srgbClr val="001C2A"/>
              </a:solidFill>
            </a:endParaRPr>
          </a:p>
        </p:txBody>
      </p:sp>
      <p:sp>
        <p:nvSpPr>
          <p:cNvPr id="43013" name="灯片编号占位符 4"/>
          <p:cNvSpPr>
            <a:spLocks noGrp="1"/>
          </p:cNvSpPr>
          <p:nvPr>
            <p:ph type="sldNum" sz="quarter" idx="12"/>
          </p:nvPr>
        </p:nvSpPr>
        <p:spPr>
          <a:noFill/>
        </p:spPr>
        <p:txBody>
          <a:bodyPr/>
          <a:lstStyle/>
          <a:p>
            <a:fld id="{DFAD6883-E918-448B-9C9E-E682C30350C4}" type="slidenum">
              <a:rPr lang="en-US" altLang="zh-CN" smtClean="0">
                <a:ea typeface="宋体" charset="-122"/>
              </a:rPr>
              <a:pPr/>
              <a:t>41</a:t>
            </a:fld>
            <a:endParaRPr lang="en-US" altLang="zh-CN">
              <a:ea typeface="宋体" charset="-122"/>
            </a:endParaRPr>
          </a:p>
        </p:txBody>
      </p:sp>
      <p:pic>
        <p:nvPicPr>
          <p:cNvPr id="43014" name="Picture 2"/>
          <p:cNvPicPr>
            <a:picLocks noChangeAspect="1" noChangeArrowheads="1"/>
          </p:cNvPicPr>
          <p:nvPr/>
        </p:nvPicPr>
        <p:blipFill>
          <a:blip r:embed="rId2" cstate="print"/>
          <a:srcRect/>
          <a:stretch>
            <a:fillRect/>
          </a:stretch>
        </p:blipFill>
        <p:spPr bwMode="auto">
          <a:xfrm>
            <a:off x="1763688" y="4259263"/>
            <a:ext cx="5643563" cy="1908175"/>
          </a:xfrm>
          <a:prstGeom prst="rect">
            <a:avLst/>
          </a:prstGeom>
          <a:noFill/>
          <a:ln w="9525">
            <a:noFill/>
            <a:miter lim="800000"/>
            <a:headEnd/>
            <a:tailEnd/>
          </a:ln>
        </p:spPr>
      </p:pic>
    </p:spTree>
    <p:extLst>
      <p:ext uri="{BB962C8B-B14F-4D97-AF65-F5344CB8AC3E}">
        <p14:creationId xmlns:p14="http://schemas.microsoft.com/office/powerpoint/2010/main" val="1242630433"/>
      </p:ext>
    </p:extLst>
  </p:cSld>
  <p:clrMapOvr>
    <a:masterClrMapping/>
  </p:clrMapOvr>
  <p:transition spd="slow">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4036" name="灯片编号占位符 4"/>
          <p:cNvSpPr>
            <a:spLocks noGrp="1"/>
          </p:cNvSpPr>
          <p:nvPr>
            <p:ph type="sldNum" sz="quarter" idx="12"/>
          </p:nvPr>
        </p:nvSpPr>
        <p:spPr>
          <a:noFill/>
        </p:spPr>
        <p:txBody>
          <a:bodyPr/>
          <a:lstStyle/>
          <a:p>
            <a:fld id="{1CC12230-BF15-48FC-9DA0-0F04FBE4A39D}" type="slidenum">
              <a:rPr lang="en-US" altLang="zh-CN" smtClean="0">
                <a:ea typeface="宋体" charset="-122"/>
              </a:rPr>
              <a:pPr/>
              <a:t>42</a:t>
            </a:fld>
            <a:endParaRPr lang="en-US" altLang="zh-CN">
              <a:ea typeface="宋体" charset="-122"/>
            </a:endParaRPr>
          </a:p>
        </p:txBody>
      </p:sp>
      <p:pic>
        <p:nvPicPr>
          <p:cNvPr id="44037" name="Picture 2"/>
          <p:cNvPicPr>
            <a:picLocks noGrp="1" noChangeAspect="1" noChangeArrowheads="1"/>
          </p:cNvPicPr>
          <p:nvPr>
            <p:ph idx="1"/>
          </p:nvPr>
        </p:nvPicPr>
        <p:blipFill>
          <a:blip r:embed="rId2" cstate="print"/>
          <a:srcRect/>
          <a:stretch>
            <a:fillRect/>
          </a:stretch>
        </p:blipFill>
        <p:spPr>
          <a:xfrm>
            <a:off x="1259632" y="1847056"/>
            <a:ext cx="6572250" cy="3886200"/>
          </a:xfrm>
          <a:noFill/>
        </p:spPr>
      </p:pic>
      <p:sp>
        <p:nvSpPr>
          <p:cNvPr id="44038" name="矩形 6"/>
          <p:cNvSpPr>
            <a:spLocks noChangeArrowheads="1"/>
          </p:cNvSpPr>
          <p:nvPr/>
        </p:nvSpPr>
        <p:spPr bwMode="auto">
          <a:xfrm>
            <a:off x="971600" y="5733256"/>
            <a:ext cx="7715250" cy="1069975"/>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buFont typeface="Wingdings" pitchFamily="2" charset="2"/>
              <a:buChar char="p"/>
            </a:pPr>
            <a:r>
              <a:rPr lang="zh-CN" altLang="en-US" sz="1600" dirty="0">
                <a:latin typeface="华文新魏" pitchFamily="2" charset="-122"/>
                <a:ea typeface="华文新魏" pitchFamily="2" charset="-122"/>
              </a:rPr>
              <a:t>过程</a:t>
            </a:r>
            <a:r>
              <a:rPr lang="en-US" altLang="zh-CN" sz="1600" dirty="0">
                <a:latin typeface="华文新魏" pitchFamily="2" charset="-122"/>
                <a:ea typeface="华文新魏" pitchFamily="2" charset="-122"/>
              </a:rPr>
              <a:t>LCS-Length</a:t>
            </a:r>
            <a:r>
              <a:rPr lang="zh-CN" altLang="en-US" sz="1600" dirty="0">
                <a:latin typeface="华文新魏" pitchFamily="2" charset="-122"/>
                <a:ea typeface="华文新魏" pitchFamily="2" charset="-122"/>
              </a:rPr>
              <a:t>以两个序列</a:t>
            </a:r>
            <a:r>
              <a:rPr lang="en-US" altLang="zh-CN" sz="1600" dirty="0">
                <a:latin typeface="华文新魏" pitchFamily="2" charset="-122"/>
                <a:ea typeface="华文新魏" pitchFamily="2" charset="-122"/>
              </a:rPr>
              <a:t>X</a:t>
            </a:r>
            <a:r>
              <a:rPr lang="zh-CN" altLang="en-US" sz="1600" dirty="0">
                <a:latin typeface="华文新魏" pitchFamily="2" charset="-122"/>
                <a:ea typeface="华文新魏" pitchFamily="2" charset="-122"/>
              </a:rPr>
              <a:t>和</a:t>
            </a:r>
            <a:r>
              <a:rPr lang="en-US" altLang="zh-CN" sz="1600" dirty="0">
                <a:latin typeface="华文新魏" pitchFamily="2" charset="-122"/>
                <a:ea typeface="华文新魏" pitchFamily="2" charset="-122"/>
              </a:rPr>
              <a:t>Y</a:t>
            </a:r>
            <a:r>
              <a:rPr lang="zh-CN" altLang="en-US" sz="1600" dirty="0">
                <a:latin typeface="华文新魏" pitchFamily="2" charset="-122"/>
                <a:ea typeface="华文新魏" pitchFamily="2" charset="-122"/>
              </a:rPr>
              <a:t>为输入，它把</a:t>
            </a:r>
            <a:r>
              <a:rPr lang="en-US" altLang="zh-CN" sz="1600" dirty="0">
                <a:latin typeface="华文新魏" pitchFamily="2" charset="-122"/>
                <a:ea typeface="华文新魏" pitchFamily="2" charset="-122"/>
              </a:rPr>
              <a:t>c[</a:t>
            </a:r>
            <a:r>
              <a:rPr lang="en-US" altLang="zh-CN" sz="1600" dirty="0" err="1">
                <a:latin typeface="华文新魏" pitchFamily="2" charset="-122"/>
                <a:ea typeface="华文新魏" pitchFamily="2" charset="-122"/>
              </a:rPr>
              <a:t>i,j</a:t>
            </a:r>
            <a:r>
              <a:rPr lang="en-US" altLang="zh-CN" sz="1600" dirty="0">
                <a:latin typeface="华文新魏" pitchFamily="2" charset="-122"/>
                <a:ea typeface="华文新魏" pitchFamily="2" charset="-122"/>
              </a:rPr>
              <a:t>]</a:t>
            </a:r>
            <a:r>
              <a:rPr lang="zh-CN" altLang="en-US" sz="1600" dirty="0">
                <a:latin typeface="华文新魏" pitchFamily="2" charset="-122"/>
                <a:ea typeface="华文新魏" pitchFamily="2" charset="-122"/>
              </a:rPr>
              <a:t>的值填入一个按行计算表项的表</a:t>
            </a:r>
            <a:r>
              <a:rPr lang="en-US" altLang="zh-CN" sz="1600" dirty="0">
                <a:latin typeface="华文新魏" pitchFamily="2" charset="-122"/>
                <a:ea typeface="华文新魏" pitchFamily="2" charset="-122"/>
              </a:rPr>
              <a:t>c[0..m, 0..n]</a:t>
            </a:r>
            <a:r>
              <a:rPr lang="zh-CN" altLang="en-US" sz="1600" dirty="0">
                <a:latin typeface="华文新魏" pitchFamily="2" charset="-122"/>
                <a:ea typeface="华文新魏" pitchFamily="2" charset="-122"/>
              </a:rPr>
              <a:t>中，并维护表</a:t>
            </a:r>
            <a:r>
              <a:rPr lang="en-US" altLang="zh-CN" sz="1600" dirty="0">
                <a:latin typeface="华文新魏" pitchFamily="2" charset="-122"/>
                <a:ea typeface="华文新魏" pitchFamily="2" charset="-122"/>
              </a:rPr>
              <a:t>b[1..m, 1..n]</a:t>
            </a:r>
            <a:r>
              <a:rPr lang="zh-CN" altLang="en-US" sz="1600" dirty="0">
                <a:latin typeface="华文新魏" pitchFamily="2" charset="-122"/>
                <a:ea typeface="华文新魏" pitchFamily="2" charset="-122"/>
              </a:rPr>
              <a:t>以简化最优解的构造。</a:t>
            </a:r>
            <a:r>
              <a:rPr lang="en-US" altLang="zh-CN" sz="1600" dirty="0">
                <a:latin typeface="华文新魏" pitchFamily="2" charset="-122"/>
                <a:ea typeface="华文新魏" pitchFamily="2" charset="-122"/>
              </a:rPr>
              <a:t>b[</a:t>
            </a:r>
            <a:r>
              <a:rPr lang="en-US" altLang="zh-CN" sz="1600" dirty="0" err="1">
                <a:latin typeface="华文新魏" pitchFamily="2" charset="-122"/>
                <a:ea typeface="华文新魏" pitchFamily="2" charset="-122"/>
              </a:rPr>
              <a:t>i,j</a:t>
            </a:r>
            <a:r>
              <a:rPr lang="en-US" altLang="zh-CN" sz="1600" dirty="0">
                <a:latin typeface="华文新魏" pitchFamily="2" charset="-122"/>
                <a:ea typeface="华文新魏" pitchFamily="2" charset="-122"/>
              </a:rPr>
              <a:t>]</a:t>
            </a:r>
            <a:r>
              <a:rPr lang="zh-CN" altLang="en-US" sz="1600" dirty="0">
                <a:latin typeface="华文新魏" pitchFamily="2" charset="-122"/>
                <a:ea typeface="华文新魏" pitchFamily="2" charset="-122"/>
              </a:rPr>
              <a:t>指向一个表项，对应于在计算</a:t>
            </a:r>
            <a:r>
              <a:rPr lang="en-US" altLang="zh-CN" sz="1600" dirty="0">
                <a:latin typeface="华文新魏" pitchFamily="2" charset="-122"/>
                <a:ea typeface="华文新魏" pitchFamily="2" charset="-122"/>
              </a:rPr>
              <a:t>c[</a:t>
            </a:r>
            <a:r>
              <a:rPr lang="en-US" altLang="zh-CN" sz="1600" dirty="0" err="1">
                <a:latin typeface="华文新魏" pitchFamily="2" charset="-122"/>
                <a:ea typeface="华文新魏" pitchFamily="2" charset="-122"/>
              </a:rPr>
              <a:t>i,j</a:t>
            </a:r>
            <a:r>
              <a:rPr lang="en-US" altLang="zh-CN" sz="1600" dirty="0">
                <a:latin typeface="华文新魏" pitchFamily="2" charset="-122"/>
                <a:ea typeface="华文新魏" pitchFamily="2" charset="-122"/>
              </a:rPr>
              <a:t>]</a:t>
            </a:r>
            <a:r>
              <a:rPr lang="zh-CN" altLang="en-US" sz="1600" dirty="0">
                <a:latin typeface="华文新魏" pitchFamily="2" charset="-122"/>
                <a:ea typeface="华文新魏" pitchFamily="2" charset="-122"/>
              </a:rPr>
              <a:t>时所选择的最优子问题的解。程序最后返回</a:t>
            </a:r>
            <a:r>
              <a:rPr lang="en-US" altLang="zh-CN" sz="1600" dirty="0">
                <a:latin typeface="华文新魏" pitchFamily="2" charset="-122"/>
                <a:ea typeface="华文新魏" pitchFamily="2" charset="-122"/>
              </a:rPr>
              <a:t>b</a:t>
            </a:r>
            <a:r>
              <a:rPr lang="zh-CN" altLang="en-US" sz="1600" dirty="0">
                <a:latin typeface="华文新魏" pitchFamily="2" charset="-122"/>
                <a:ea typeface="华文新魏" pitchFamily="2" charset="-122"/>
              </a:rPr>
              <a:t>和</a:t>
            </a:r>
            <a:r>
              <a:rPr lang="en-US" altLang="zh-CN" sz="1600" dirty="0">
                <a:latin typeface="华文新魏" pitchFamily="2" charset="-122"/>
                <a:ea typeface="华文新魏" pitchFamily="2" charset="-122"/>
              </a:rPr>
              <a:t>c</a:t>
            </a:r>
            <a:r>
              <a:rPr lang="zh-CN" altLang="en-US" sz="1600" dirty="0">
                <a:latin typeface="华文新魏" pitchFamily="2" charset="-122"/>
                <a:ea typeface="华文新魏" pitchFamily="2" charset="-122"/>
              </a:rPr>
              <a:t>。</a:t>
            </a:r>
            <a:r>
              <a:rPr lang="en-US" altLang="zh-CN" sz="1600" dirty="0">
                <a:latin typeface="华文新魏" pitchFamily="2" charset="-122"/>
                <a:ea typeface="华文新魏" pitchFamily="2" charset="-122"/>
              </a:rPr>
              <a:t>c[</a:t>
            </a:r>
            <a:r>
              <a:rPr lang="en-US" altLang="zh-CN" sz="1600" dirty="0" err="1">
                <a:latin typeface="华文新魏" pitchFamily="2" charset="-122"/>
                <a:ea typeface="华文新魏" pitchFamily="2" charset="-122"/>
              </a:rPr>
              <a:t>m,n</a:t>
            </a:r>
            <a:r>
              <a:rPr lang="en-US" altLang="zh-CN" sz="1600" dirty="0">
                <a:latin typeface="华文新魏" pitchFamily="2" charset="-122"/>
                <a:ea typeface="华文新魏" pitchFamily="2" charset="-122"/>
              </a:rPr>
              <a:t>]</a:t>
            </a:r>
            <a:r>
              <a:rPr lang="zh-CN" altLang="en-US" sz="1600" dirty="0">
                <a:latin typeface="华文新魏" pitchFamily="2" charset="-122"/>
                <a:ea typeface="华文新魏" pitchFamily="2" charset="-122"/>
              </a:rPr>
              <a:t>包含</a:t>
            </a:r>
            <a:r>
              <a:rPr lang="en-US" altLang="zh-CN" sz="1600" dirty="0">
                <a:latin typeface="华文新魏" pitchFamily="2" charset="-122"/>
                <a:ea typeface="华文新魏" pitchFamily="2" charset="-122"/>
              </a:rPr>
              <a:t>X</a:t>
            </a:r>
            <a:r>
              <a:rPr lang="zh-CN" altLang="en-US" sz="1600" dirty="0">
                <a:latin typeface="华文新魏" pitchFamily="2" charset="-122"/>
                <a:ea typeface="华文新魏" pitchFamily="2" charset="-122"/>
              </a:rPr>
              <a:t>和</a:t>
            </a:r>
            <a:r>
              <a:rPr lang="en-US" altLang="zh-CN" sz="1600" dirty="0">
                <a:latin typeface="华文新魏" pitchFamily="2" charset="-122"/>
                <a:ea typeface="华文新魏" pitchFamily="2" charset="-122"/>
              </a:rPr>
              <a:t>Y</a:t>
            </a:r>
            <a:r>
              <a:rPr lang="zh-CN" altLang="en-US" sz="1600" dirty="0">
                <a:latin typeface="华文新魏" pitchFamily="2" charset="-122"/>
                <a:ea typeface="华文新魏" pitchFamily="2" charset="-122"/>
              </a:rPr>
              <a:t>的一个</a:t>
            </a:r>
            <a:r>
              <a:rPr lang="en-US" altLang="zh-CN" sz="1600" dirty="0">
                <a:latin typeface="华文新魏" pitchFamily="2" charset="-122"/>
                <a:ea typeface="华文新魏" pitchFamily="2" charset="-122"/>
              </a:rPr>
              <a:t>LCS</a:t>
            </a:r>
            <a:r>
              <a:rPr lang="zh-CN" altLang="en-US" sz="1600" dirty="0">
                <a:latin typeface="华文新魏" pitchFamily="2" charset="-122"/>
                <a:ea typeface="华文新魏" pitchFamily="2" charset="-122"/>
              </a:rPr>
              <a:t>的长度。</a:t>
            </a:r>
            <a:endParaRPr lang="en-US" altLang="zh-CN" sz="1800" dirty="0">
              <a:latin typeface="华文新魏" pitchFamily="2" charset="-122"/>
              <a:ea typeface="华文新魏" pitchFamily="2" charset="-122"/>
            </a:endParaRPr>
          </a:p>
        </p:txBody>
      </p:sp>
    </p:spTree>
    <p:extLst>
      <p:ext uri="{BB962C8B-B14F-4D97-AF65-F5344CB8AC3E}">
        <p14:creationId xmlns:p14="http://schemas.microsoft.com/office/powerpoint/2010/main" val="3057603306"/>
      </p:ext>
    </p:extLst>
  </p:cSld>
  <p:clrMapOvr>
    <a:masterClrMapping/>
  </p:clrMapOvr>
  <p:transition spd="slow">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5059" name="内容占位符 2"/>
          <p:cNvSpPr>
            <a:spLocks noGrp="1"/>
          </p:cNvSpPr>
          <p:nvPr>
            <p:ph idx="1"/>
          </p:nvPr>
        </p:nvSpPr>
        <p:spPr>
          <a:xfrm>
            <a:off x="1128471" y="1685547"/>
            <a:ext cx="7772400" cy="4953000"/>
          </a:xfrm>
        </p:spPr>
        <p:txBody>
          <a:bodyPr/>
          <a:lstStyle/>
          <a:p>
            <a:pPr>
              <a:lnSpc>
                <a:spcPct val="150000"/>
              </a:lnSpc>
            </a:pPr>
            <a:r>
              <a:rPr lang="en-US" altLang="zh-CN" dirty="0">
                <a:solidFill>
                  <a:srgbClr val="FF0000"/>
                </a:solidFill>
              </a:rPr>
              <a:t>Step 4</a:t>
            </a:r>
            <a:r>
              <a:rPr lang="zh-CN" altLang="en-US" dirty="0">
                <a:solidFill>
                  <a:srgbClr val="FF0000"/>
                </a:solidFill>
              </a:rPr>
              <a:t>：计算最优解值</a:t>
            </a:r>
            <a:endParaRPr lang="en-US" altLang="zh-CN" dirty="0">
              <a:solidFill>
                <a:srgbClr val="FF0000"/>
              </a:solidFill>
            </a:endParaRPr>
          </a:p>
          <a:p>
            <a:pPr>
              <a:buClr>
                <a:schemeClr val="folHlink"/>
              </a:buClr>
              <a:buSzPct val="70000"/>
              <a:buFont typeface="Wingdings" pitchFamily="2" charset="2"/>
              <a:buNone/>
            </a:pPr>
            <a:r>
              <a:rPr lang="en-US" altLang="zh-CN" dirty="0">
                <a:solidFill>
                  <a:srgbClr val="001C2A"/>
                </a:solidFill>
              </a:rPr>
              <a:t>—</a:t>
            </a:r>
            <a:r>
              <a:rPr lang="zh-CN" altLang="en-US" dirty="0">
                <a:solidFill>
                  <a:srgbClr val="001C2A"/>
                </a:solidFill>
              </a:rPr>
              <a:t>算法：</a:t>
            </a:r>
            <a:endParaRPr lang="en-US" altLang="zh-CN" dirty="0">
              <a:solidFill>
                <a:srgbClr val="001C2A"/>
              </a:solidFill>
            </a:endParaRPr>
          </a:p>
        </p:txBody>
      </p:sp>
      <p:sp>
        <p:nvSpPr>
          <p:cNvPr id="45061" name="灯片编号占位符 4"/>
          <p:cNvSpPr>
            <a:spLocks noGrp="1"/>
          </p:cNvSpPr>
          <p:nvPr>
            <p:ph type="sldNum" sz="quarter" idx="12"/>
          </p:nvPr>
        </p:nvSpPr>
        <p:spPr>
          <a:noFill/>
        </p:spPr>
        <p:txBody>
          <a:bodyPr/>
          <a:lstStyle/>
          <a:p>
            <a:fld id="{52ADDAEC-2D28-475A-85F3-73D9C3C46DB5}" type="slidenum">
              <a:rPr lang="en-US" altLang="zh-CN" smtClean="0">
                <a:ea typeface="宋体" charset="-122"/>
              </a:rPr>
              <a:pPr/>
              <a:t>43</a:t>
            </a:fld>
            <a:endParaRPr lang="en-US" altLang="zh-CN">
              <a:ea typeface="宋体" charset="-122"/>
            </a:endParaRPr>
          </a:p>
        </p:txBody>
      </p:sp>
      <p:pic>
        <p:nvPicPr>
          <p:cNvPr id="45062" name="Picture 3"/>
          <p:cNvPicPr>
            <a:picLocks noChangeAspect="1" noChangeArrowheads="1"/>
          </p:cNvPicPr>
          <p:nvPr/>
        </p:nvPicPr>
        <p:blipFill>
          <a:blip r:embed="rId2" cstate="print"/>
          <a:srcRect/>
          <a:stretch>
            <a:fillRect/>
          </a:stretch>
        </p:blipFill>
        <p:spPr bwMode="auto">
          <a:xfrm>
            <a:off x="2123728" y="3212976"/>
            <a:ext cx="4143375" cy="2632075"/>
          </a:xfrm>
          <a:prstGeom prst="rect">
            <a:avLst/>
          </a:prstGeom>
          <a:noFill/>
          <a:ln w="9525">
            <a:noFill/>
            <a:miter lim="800000"/>
            <a:headEnd/>
            <a:tailEnd/>
          </a:ln>
        </p:spPr>
      </p:pic>
      <p:sp>
        <p:nvSpPr>
          <p:cNvPr id="45063" name="矩形 6"/>
          <p:cNvSpPr>
            <a:spLocks noChangeArrowheads="1"/>
          </p:cNvSpPr>
          <p:nvPr/>
        </p:nvSpPr>
        <p:spPr bwMode="auto">
          <a:xfrm>
            <a:off x="1115616" y="5558268"/>
            <a:ext cx="7786687" cy="1027112"/>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pPr>
            <a:r>
              <a:rPr lang="zh-CN" altLang="en-US" sz="1800" b="0" dirty="0">
                <a:latin typeface="华文新魏" pitchFamily="2" charset="-122"/>
                <a:ea typeface="华文新魏" pitchFamily="2" charset="-122"/>
              </a:rPr>
              <a:t>说明：</a:t>
            </a:r>
            <a:endParaRPr lang="en-US" altLang="zh-CN" sz="1800" b="0" dirty="0">
              <a:latin typeface="华文新魏" pitchFamily="2" charset="-122"/>
              <a:ea typeface="华文新魏" pitchFamily="2" charset="-122"/>
            </a:endParaRPr>
          </a:p>
          <a:p>
            <a:pPr marL="342900" indent="-342900" defTabSz="812800">
              <a:spcBef>
                <a:spcPct val="20000"/>
              </a:spcBef>
              <a:buClr>
                <a:schemeClr val="folHlink"/>
              </a:buClr>
              <a:buSzPct val="70000"/>
            </a:pPr>
            <a:r>
              <a:rPr lang="en-US" altLang="zh-CN" sz="1800" b="0" dirty="0">
                <a:latin typeface="华文新魏" pitchFamily="2" charset="-122"/>
                <a:ea typeface="华文新魏" pitchFamily="2" charset="-122"/>
              </a:rPr>
              <a:t>—</a:t>
            </a:r>
            <a:r>
              <a:rPr lang="zh-CN" altLang="en-US" sz="1800" dirty="0">
                <a:latin typeface="华文新魏" pitchFamily="2" charset="-122"/>
                <a:ea typeface="华文新魏" pitchFamily="2" charset="-122"/>
              </a:rPr>
              <a:t>每当在表项</a:t>
            </a:r>
            <a:r>
              <a:rPr lang="en-US" altLang="zh-CN" sz="1800" dirty="0">
                <a:latin typeface="华文新魏" pitchFamily="2" charset="-122"/>
                <a:ea typeface="华文新魏" pitchFamily="2" charset="-122"/>
              </a:rPr>
              <a:t>b[</a:t>
            </a:r>
            <a:r>
              <a:rPr lang="en-US" altLang="zh-CN" sz="1800" dirty="0" err="1">
                <a:latin typeface="华文新魏" pitchFamily="2" charset="-122"/>
                <a:ea typeface="华文新魏" pitchFamily="2" charset="-122"/>
              </a:rPr>
              <a:t>i,j</a:t>
            </a:r>
            <a:r>
              <a:rPr lang="en-US" altLang="zh-CN" sz="1800" dirty="0">
                <a:latin typeface="华文新魏" pitchFamily="2" charset="-122"/>
                <a:ea typeface="华文新魏" pitchFamily="2" charset="-122"/>
              </a:rPr>
              <a:t>]</a:t>
            </a:r>
            <a:r>
              <a:rPr lang="zh-CN" altLang="en-US" sz="1800" dirty="0">
                <a:latin typeface="华文新魏" pitchFamily="2" charset="-122"/>
                <a:ea typeface="华文新魏" pitchFamily="2" charset="-122"/>
              </a:rPr>
              <a:t>中遇到一个        时，即意味着</a:t>
            </a:r>
            <a:r>
              <a:rPr lang="en-US" altLang="zh-CN" sz="1800" dirty="0">
                <a:latin typeface="华文新魏" pitchFamily="2" charset="-122"/>
                <a:ea typeface="华文新魏" pitchFamily="2" charset="-122"/>
              </a:rPr>
              <a:t>xi=</a:t>
            </a:r>
            <a:r>
              <a:rPr lang="en-US" altLang="zh-CN" sz="1800" dirty="0" err="1">
                <a:latin typeface="华文新魏" pitchFamily="2" charset="-122"/>
                <a:ea typeface="华文新魏" pitchFamily="2" charset="-122"/>
              </a:rPr>
              <a:t>yj</a:t>
            </a:r>
            <a:r>
              <a:rPr lang="zh-CN" altLang="en-US" sz="1800" dirty="0">
                <a:latin typeface="华文新魏" pitchFamily="2" charset="-122"/>
                <a:ea typeface="华文新魏" pitchFamily="2" charset="-122"/>
              </a:rPr>
              <a:t>是</a:t>
            </a:r>
            <a:r>
              <a:rPr lang="en-US" altLang="zh-CN" sz="1800" dirty="0">
                <a:latin typeface="华文新魏" pitchFamily="2" charset="-122"/>
                <a:ea typeface="华文新魏" pitchFamily="2" charset="-122"/>
              </a:rPr>
              <a:t>LCS</a:t>
            </a:r>
            <a:r>
              <a:rPr lang="zh-CN" altLang="en-US" sz="1800" dirty="0">
                <a:latin typeface="华文新魏" pitchFamily="2" charset="-122"/>
                <a:ea typeface="华文新魏" pitchFamily="2" charset="-122"/>
              </a:rPr>
              <a:t>的一个元素；</a:t>
            </a:r>
            <a:endParaRPr lang="en-US" altLang="zh-CN" sz="1800" dirty="0">
              <a:latin typeface="华文新魏" pitchFamily="2" charset="-122"/>
              <a:ea typeface="华文新魏" pitchFamily="2" charset="-122"/>
            </a:endParaRPr>
          </a:p>
          <a:p>
            <a:pPr marL="342900" indent="-342900" defTabSz="812800">
              <a:spcBef>
                <a:spcPct val="20000"/>
              </a:spcBef>
              <a:buClr>
                <a:schemeClr val="folHlink"/>
              </a:buClr>
              <a:buSzPct val="70000"/>
            </a:pPr>
            <a:r>
              <a:rPr lang="en-US" altLang="zh-CN" sz="1800" dirty="0">
                <a:latin typeface="华文新魏" pitchFamily="2" charset="-122"/>
                <a:ea typeface="华文新魏" pitchFamily="2" charset="-122"/>
              </a:rPr>
              <a:t>—</a:t>
            </a:r>
            <a:r>
              <a:rPr lang="zh-CN" altLang="en-US" sz="1800" dirty="0">
                <a:latin typeface="华文新魏" pitchFamily="2" charset="-122"/>
                <a:ea typeface="华文新魏" pitchFamily="2" charset="-122"/>
              </a:rPr>
              <a:t>时间复杂度：</a:t>
            </a:r>
            <a:r>
              <a:rPr lang="en-US" altLang="zh-CN" sz="1800" dirty="0">
                <a:latin typeface="华文新魏" pitchFamily="2" charset="-122"/>
                <a:ea typeface="华文新魏" pitchFamily="2" charset="-122"/>
              </a:rPr>
              <a:t>θ(</a:t>
            </a:r>
            <a:r>
              <a:rPr lang="en-US" altLang="zh-CN" sz="1800" dirty="0" err="1">
                <a:latin typeface="华文新魏" pitchFamily="2" charset="-122"/>
                <a:ea typeface="华文新魏" pitchFamily="2" charset="-122"/>
              </a:rPr>
              <a:t>m+n</a:t>
            </a:r>
            <a:r>
              <a:rPr lang="en-US" altLang="zh-CN" sz="1800" dirty="0">
                <a:latin typeface="华文新魏" pitchFamily="2" charset="-122"/>
                <a:ea typeface="华文新魏" pitchFamily="2" charset="-122"/>
              </a:rPr>
              <a:t>)</a:t>
            </a:r>
          </a:p>
        </p:txBody>
      </p:sp>
      <p:pic>
        <p:nvPicPr>
          <p:cNvPr id="45064" name="Picture 5"/>
          <p:cNvPicPr>
            <a:picLocks noChangeAspect="1" noChangeArrowheads="1"/>
          </p:cNvPicPr>
          <p:nvPr/>
        </p:nvPicPr>
        <p:blipFill>
          <a:blip r:embed="rId3" cstate="print"/>
          <a:srcRect/>
          <a:stretch>
            <a:fillRect/>
          </a:stretch>
        </p:blipFill>
        <p:spPr bwMode="auto">
          <a:xfrm>
            <a:off x="4311650" y="5370513"/>
            <a:ext cx="427038" cy="209550"/>
          </a:xfrm>
          <a:prstGeom prst="rect">
            <a:avLst/>
          </a:prstGeom>
          <a:noFill/>
          <a:ln w="9525">
            <a:noFill/>
            <a:miter lim="800000"/>
            <a:headEnd/>
            <a:tailEnd/>
          </a:ln>
        </p:spPr>
      </p:pic>
      <p:pic>
        <p:nvPicPr>
          <p:cNvPr id="8" name="Picture 5"/>
          <p:cNvPicPr>
            <a:picLocks noChangeAspect="1" noChangeArrowheads="1"/>
          </p:cNvPicPr>
          <p:nvPr/>
        </p:nvPicPr>
        <p:blipFill>
          <a:blip r:embed="rId3" cstate="print"/>
          <a:srcRect/>
          <a:stretch>
            <a:fillRect/>
          </a:stretch>
        </p:blipFill>
        <p:spPr bwMode="auto">
          <a:xfrm>
            <a:off x="4195415" y="6005665"/>
            <a:ext cx="427038" cy="209550"/>
          </a:xfrm>
          <a:prstGeom prst="rect">
            <a:avLst/>
          </a:prstGeom>
          <a:noFill/>
          <a:ln w="9525">
            <a:noFill/>
            <a:miter lim="800000"/>
            <a:headEnd/>
            <a:tailEnd/>
          </a:ln>
        </p:spPr>
      </p:pic>
    </p:spTree>
    <p:extLst>
      <p:ext uri="{BB962C8B-B14F-4D97-AF65-F5344CB8AC3E}">
        <p14:creationId xmlns:p14="http://schemas.microsoft.com/office/powerpoint/2010/main" val="2372969964"/>
      </p:ext>
    </p:extLst>
  </p:cSld>
  <p:clrMapOvr>
    <a:masterClrMapping/>
  </p:clrMapOvr>
  <p:transition spd="slow">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3" name="内容占位符 2"/>
          <p:cNvSpPr>
            <a:spLocks noGrp="1"/>
          </p:cNvSpPr>
          <p:nvPr>
            <p:ph idx="1"/>
          </p:nvPr>
        </p:nvSpPr>
        <p:spPr>
          <a:xfrm>
            <a:off x="1187624" y="1760538"/>
            <a:ext cx="7772400" cy="4953000"/>
          </a:xfrm>
        </p:spPr>
        <p:txBody>
          <a:bodyPr/>
          <a:lstStyle/>
          <a:p>
            <a:pPr>
              <a:lnSpc>
                <a:spcPct val="150000"/>
              </a:lnSpc>
              <a:defRPr/>
            </a:pPr>
            <a:r>
              <a:rPr lang="zh-CN" altLang="en-US" sz="2000" dirty="0"/>
              <a:t>若</a:t>
            </a:r>
            <a:r>
              <a:rPr lang="en-US" altLang="zh-CN" sz="2000" dirty="0"/>
              <a:t>X = &lt;A, B, C, B, D, A, B&gt; </a:t>
            </a:r>
            <a:r>
              <a:rPr lang="zh-CN" altLang="en-US" sz="2000" dirty="0"/>
              <a:t>，</a:t>
            </a:r>
            <a:r>
              <a:rPr lang="en-US" altLang="zh-CN" sz="2000" dirty="0"/>
              <a:t>Y=&lt;B, D, C, A, B, A&gt;</a:t>
            </a:r>
            <a:r>
              <a:rPr lang="zh-CN" altLang="en-US" sz="2000" dirty="0"/>
              <a:t>，则</a:t>
            </a:r>
            <a:endParaRPr lang="en-US" altLang="zh-CN" sz="2000" dirty="0"/>
          </a:p>
          <a:p>
            <a:pPr>
              <a:lnSpc>
                <a:spcPct val="150000"/>
              </a:lnSpc>
              <a:defRPr/>
            </a:pPr>
            <a:endParaRPr lang="en-US" altLang="zh-CN" sz="2000" dirty="0"/>
          </a:p>
          <a:p>
            <a:pPr>
              <a:lnSpc>
                <a:spcPct val="150000"/>
              </a:lnSpc>
              <a:defRPr/>
            </a:pPr>
            <a:endParaRPr lang="en-US" altLang="zh-CN" sz="2000" dirty="0"/>
          </a:p>
          <a:p>
            <a:pPr>
              <a:defRPr/>
            </a:pPr>
            <a:endParaRPr lang="en-US" altLang="zh-CN" sz="2000" dirty="0"/>
          </a:p>
          <a:p>
            <a:pPr>
              <a:defRPr/>
            </a:pPr>
            <a:endParaRPr lang="en-US" altLang="zh-CN" sz="2000" dirty="0"/>
          </a:p>
          <a:p>
            <a:pPr>
              <a:lnSpc>
                <a:spcPct val="150000"/>
              </a:lnSpc>
              <a:defRPr/>
            </a:pPr>
            <a:endParaRPr lang="en-US" altLang="zh-CN" sz="2000" dirty="0"/>
          </a:p>
          <a:p>
            <a:pPr>
              <a:lnSpc>
                <a:spcPct val="150000"/>
              </a:lnSpc>
              <a:defRPr/>
            </a:pPr>
            <a:endParaRPr lang="en-US" altLang="zh-CN" sz="2000" dirty="0"/>
          </a:p>
          <a:p>
            <a:pPr>
              <a:lnSpc>
                <a:spcPct val="150000"/>
              </a:lnSpc>
              <a:defRPr/>
            </a:pPr>
            <a:endParaRPr lang="en-US" altLang="zh-CN" sz="2000" dirty="0"/>
          </a:p>
          <a:p>
            <a:pPr>
              <a:lnSpc>
                <a:spcPct val="150000"/>
              </a:lnSpc>
              <a:defRPr/>
            </a:pPr>
            <a:endParaRPr lang="en-US" altLang="zh-CN" sz="2000" dirty="0"/>
          </a:p>
          <a:p>
            <a:pPr>
              <a:lnSpc>
                <a:spcPct val="150000"/>
              </a:lnSpc>
              <a:defRPr/>
            </a:pPr>
            <a:r>
              <a:rPr lang="zh-CN" altLang="en-US" sz="2000" dirty="0">
                <a:solidFill>
                  <a:srgbClr val="FF0000"/>
                </a:solidFill>
              </a:rPr>
              <a:t>最优解</a:t>
            </a:r>
            <a:r>
              <a:rPr lang="en-US" altLang="zh-CN" sz="2000" dirty="0"/>
              <a:t>: BCAB </a:t>
            </a:r>
            <a:r>
              <a:rPr lang="zh-CN" altLang="en-US" sz="2000" dirty="0"/>
              <a:t>或 </a:t>
            </a:r>
            <a:r>
              <a:rPr lang="en-US" altLang="zh-CN" sz="2000" dirty="0"/>
              <a:t>BCBA</a:t>
            </a:r>
          </a:p>
          <a:p>
            <a:pPr>
              <a:lnSpc>
                <a:spcPct val="150000"/>
              </a:lnSpc>
              <a:defRPr/>
            </a:pPr>
            <a:endParaRPr lang="en-US" altLang="zh-CN" sz="2000" dirty="0"/>
          </a:p>
          <a:p>
            <a:pPr>
              <a:defRPr/>
            </a:pPr>
            <a:endParaRPr lang="zh-CN" altLang="en-US" dirty="0"/>
          </a:p>
        </p:txBody>
      </p:sp>
      <p:sp>
        <p:nvSpPr>
          <p:cNvPr id="46085" name="灯片编号占位符 4"/>
          <p:cNvSpPr>
            <a:spLocks noGrp="1"/>
          </p:cNvSpPr>
          <p:nvPr>
            <p:ph type="sldNum" sz="quarter" idx="12"/>
          </p:nvPr>
        </p:nvSpPr>
        <p:spPr>
          <a:noFill/>
        </p:spPr>
        <p:txBody>
          <a:bodyPr/>
          <a:lstStyle/>
          <a:p>
            <a:fld id="{A4888C8C-C1E4-4CEB-B4CF-A4E9C4A26AA8}" type="slidenum">
              <a:rPr lang="en-US" altLang="zh-CN" smtClean="0">
                <a:ea typeface="宋体" charset="-122"/>
              </a:rPr>
              <a:pPr/>
              <a:t>44</a:t>
            </a:fld>
            <a:endParaRPr lang="en-US" altLang="zh-CN">
              <a:ea typeface="宋体" charset="-122"/>
            </a:endParaRPr>
          </a:p>
        </p:txBody>
      </p:sp>
      <p:pic>
        <p:nvPicPr>
          <p:cNvPr id="46086" name="Picture 3"/>
          <p:cNvPicPr>
            <a:picLocks noChangeAspect="1" noChangeArrowheads="1"/>
          </p:cNvPicPr>
          <p:nvPr/>
        </p:nvPicPr>
        <p:blipFill>
          <a:blip r:embed="rId2" cstate="print"/>
          <a:srcRect/>
          <a:stretch>
            <a:fillRect/>
          </a:stretch>
        </p:blipFill>
        <p:spPr bwMode="auto">
          <a:xfrm>
            <a:off x="2411760" y="2423319"/>
            <a:ext cx="4643437" cy="3627437"/>
          </a:xfrm>
          <a:prstGeom prst="rect">
            <a:avLst/>
          </a:prstGeom>
          <a:noFill/>
          <a:ln w="9525">
            <a:noFill/>
            <a:miter lim="800000"/>
            <a:headEnd/>
            <a:tailEnd/>
          </a:ln>
        </p:spPr>
      </p:pic>
    </p:spTree>
    <p:extLst>
      <p:ext uri="{BB962C8B-B14F-4D97-AF65-F5344CB8AC3E}">
        <p14:creationId xmlns:p14="http://schemas.microsoft.com/office/powerpoint/2010/main" val="1484032972"/>
      </p:ext>
    </p:extLst>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dirty="0">
                <a:solidFill>
                  <a:srgbClr val="D3192B"/>
                </a:solidFill>
              </a:rPr>
              <a:t>6.8</a:t>
            </a:r>
            <a:r>
              <a:rPr lang="zh-CN" altLang="en-US" dirty="0">
                <a:solidFill>
                  <a:srgbClr val="D3192B"/>
                </a:solidFill>
              </a:rPr>
              <a:t>最长公共子序列（</a:t>
            </a:r>
            <a:r>
              <a:rPr lang="en-US" altLang="zh-CN" dirty="0">
                <a:solidFill>
                  <a:srgbClr val="D3192B"/>
                </a:solidFill>
              </a:rPr>
              <a:t>LCS</a:t>
            </a:r>
            <a:r>
              <a:rPr lang="zh-CN" altLang="en-US" dirty="0">
                <a:solidFill>
                  <a:srgbClr val="D3192B"/>
                </a:solidFill>
              </a:rPr>
              <a:t>）</a:t>
            </a:r>
            <a:endParaRPr lang="zh-CN" altLang="en-US" dirty="0"/>
          </a:p>
        </p:txBody>
      </p:sp>
      <p:sp>
        <p:nvSpPr>
          <p:cNvPr id="47107" name="内容占位符 2"/>
          <p:cNvSpPr>
            <a:spLocks noGrp="1"/>
          </p:cNvSpPr>
          <p:nvPr>
            <p:ph idx="1"/>
          </p:nvPr>
        </p:nvSpPr>
        <p:spPr>
          <a:xfrm>
            <a:off x="1173475" y="1828800"/>
            <a:ext cx="7772400" cy="4953000"/>
          </a:xfrm>
        </p:spPr>
        <p:txBody>
          <a:bodyPr/>
          <a:lstStyle/>
          <a:p>
            <a:pPr>
              <a:buFont typeface="Wingdings" pitchFamily="2" charset="2"/>
              <a:buNone/>
            </a:pPr>
            <a:r>
              <a:rPr lang="zh-CN" altLang="en-US" sz="2400" dirty="0">
                <a:solidFill>
                  <a:srgbClr val="FF0000"/>
                </a:solidFill>
              </a:rPr>
              <a:t>改进代码：</a:t>
            </a:r>
            <a:endParaRPr lang="en-US" altLang="zh-CN" sz="2400" dirty="0">
              <a:solidFill>
                <a:srgbClr val="FF0000"/>
              </a:solidFill>
            </a:endParaRPr>
          </a:p>
          <a:p>
            <a:pPr>
              <a:buClr>
                <a:schemeClr val="folHlink"/>
              </a:buClr>
              <a:buSzPct val="70000"/>
              <a:buFont typeface="Wingdings" pitchFamily="2" charset="2"/>
              <a:buChar char="l"/>
            </a:pPr>
            <a:r>
              <a:rPr lang="zh-CN" altLang="en-US" sz="2400" dirty="0">
                <a:solidFill>
                  <a:srgbClr val="001C2A"/>
                </a:solidFill>
              </a:rPr>
              <a:t>在算法</a:t>
            </a:r>
            <a:r>
              <a:rPr lang="en-US" altLang="zh-CN" sz="2400" b="1" dirty="0" err="1">
                <a:solidFill>
                  <a:srgbClr val="001C2A"/>
                </a:solidFill>
              </a:rPr>
              <a:t>lcsLength</a:t>
            </a:r>
            <a:r>
              <a:rPr lang="zh-CN" altLang="en-US" sz="2400" dirty="0">
                <a:solidFill>
                  <a:srgbClr val="001C2A"/>
                </a:solidFill>
              </a:rPr>
              <a:t>和</a:t>
            </a:r>
            <a:r>
              <a:rPr lang="en-US" altLang="zh-CN" sz="2400" b="1" dirty="0" err="1">
                <a:solidFill>
                  <a:srgbClr val="001C2A"/>
                </a:solidFill>
              </a:rPr>
              <a:t>lcs</a:t>
            </a:r>
            <a:r>
              <a:rPr lang="zh-CN" altLang="en-US" sz="2400" dirty="0">
                <a:solidFill>
                  <a:srgbClr val="001C2A"/>
                </a:solidFill>
              </a:rPr>
              <a:t>中，可进一步将数组</a:t>
            </a:r>
            <a:r>
              <a:rPr lang="en-US" altLang="zh-CN" sz="2400" dirty="0">
                <a:solidFill>
                  <a:srgbClr val="001C2A"/>
                </a:solidFill>
              </a:rPr>
              <a:t>b</a:t>
            </a:r>
            <a:r>
              <a:rPr lang="zh-CN" altLang="en-US" sz="2400" dirty="0">
                <a:solidFill>
                  <a:srgbClr val="001C2A"/>
                </a:solidFill>
              </a:rPr>
              <a:t>省去。事实上，数组元素</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a:t>
            </a:r>
            <a:r>
              <a:rPr lang="zh-CN" altLang="en-US" sz="2400" dirty="0">
                <a:solidFill>
                  <a:srgbClr val="001C2A"/>
                </a:solidFill>
              </a:rPr>
              <a:t>的值仅由</a:t>
            </a:r>
            <a:r>
              <a:rPr lang="en-US" altLang="zh-CN" sz="2400" dirty="0">
                <a:solidFill>
                  <a:srgbClr val="001C2A"/>
                </a:solidFill>
              </a:rPr>
              <a:t>c[i-1][j-1]</a:t>
            </a:r>
            <a:r>
              <a:rPr lang="zh-CN" altLang="en-US" sz="2400" dirty="0">
                <a:solidFill>
                  <a:srgbClr val="001C2A"/>
                </a:solidFill>
              </a:rPr>
              <a:t>，</a:t>
            </a:r>
            <a:r>
              <a:rPr lang="en-US" altLang="zh-CN" sz="2400" dirty="0">
                <a:solidFill>
                  <a:srgbClr val="001C2A"/>
                </a:solidFill>
              </a:rPr>
              <a:t>c[i-1][j]</a:t>
            </a:r>
            <a:r>
              <a:rPr lang="zh-CN" altLang="en-US" sz="2400" dirty="0">
                <a:solidFill>
                  <a:srgbClr val="001C2A"/>
                </a:solidFill>
              </a:rPr>
              <a:t>和</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][j-1]</a:t>
            </a:r>
            <a:r>
              <a:rPr lang="zh-CN" altLang="en-US" sz="2400" dirty="0">
                <a:solidFill>
                  <a:srgbClr val="001C2A"/>
                </a:solidFill>
              </a:rPr>
              <a:t>这</a:t>
            </a:r>
            <a:r>
              <a:rPr lang="en-US" altLang="zh-CN" sz="2400" dirty="0">
                <a:solidFill>
                  <a:srgbClr val="001C2A"/>
                </a:solidFill>
              </a:rPr>
              <a:t>3</a:t>
            </a:r>
            <a:r>
              <a:rPr lang="zh-CN" altLang="en-US" sz="2400" dirty="0">
                <a:solidFill>
                  <a:srgbClr val="001C2A"/>
                </a:solidFill>
              </a:rPr>
              <a:t>个数组元素的值所确定。对于给定的数组元素</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a:t>
            </a:r>
            <a:r>
              <a:rPr lang="zh-CN" altLang="en-US" sz="2400" dirty="0">
                <a:solidFill>
                  <a:srgbClr val="001C2A"/>
                </a:solidFill>
              </a:rPr>
              <a:t>，可以不借助于数组</a:t>
            </a:r>
            <a:r>
              <a:rPr lang="en-US" altLang="zh-CN" sz="2400" dirty="0">
                <a:solidFill>
                  <a:srgbClr val="001C2A"/>
                </a:solidFill>
              </a:rPr>
              <a:t>b</a:t>
            </a:r>
            <a:r>
              <a:rPr lang="zh-CN" altLang="en-US" sz="2400" dirty="0">
                <a:solidFill>
                  <a:srgbClr val="001C2A"/>
                </a:solidFill>
              </a:rPr>
              <a:t>而仅借助于</a:t>
            </a:r>
            <a:r>
              <a:rPr lang="en-US" altLang="zh-CN" sz="2400" dirty="0">
                <a:solidFill>
                  <a:srgbClr val="001C2A"/>
                </a:solidFill>
              </a:rPr>
              <a:t>c</a:t>
            </a:r>
            <a:r>
              <a:rPr lang="zh-CN" altLang="en-US" sz="2400" dirty="0">
                <a:solidFill>
                  <a:srgbClr val="001C2A"/>
                </a:solidFill>
              </a:rPr>
              <a:t>本身在常数时间内确定</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a:t>
            </a:r>
            <a:r>
              <a:rPr lang="zh-CN" altLang="en-US" sz="2400" dirty="0">
                <a:solidFill>
                  <a:srgbClr val="001C2A"/>
                </a:solidFill>
              </a:rPr>
              <a:t>的值是由</a:t>
            </a:r>
            <a:r>
              <a:rPr lang="en-US" altLang="zh-CN" sz="2400" dirty="0">
                <a:solidFill>
                  <a:srgbClr val="001C2A"/>
                </a:solidFill>
              </a:rPr>
              <a:t>c[i-1][j-1]</a:t>
            </a:r>
            <a:r>
              <a:rPr lang="zh-CN" altLang="en-US" sz="2400" dirty="0">
                <a:solidFill>
                  <a:srgbClr val="001C2A"/>
                </a:solidFill>
              </a:rPr>
              <a:t>，</a:t>
            </a:r>
            <a:r>
              <a:rPr lang="en-US" altLang="zh-CN" sz="2400" dirty="0">
                <a:solidFill>
                  <a:srgbClr val="001C2A"/>
                </a:solidFill>
              </a:rPr>
              <a:t>c[i-1][j]</a:t>
            </a:r>
            <a:r>
              <a:rPr lang="zh-CN" altLang="en-US" sz="2400" dirty="0">
                <a:solidFill>
                  <a:srgbClr val="001C2A"/>
                </a:solidFill>
              </a:rPr>
              <a:t>和</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][j-1]</a:t>
            </a:r>
            <a:r>
              <a:rPr lang="zh-CN" altLang="en-US" sz="2400" dirty="0">
                <a:solidFill>
                  <a:srgbClr val="001C2A"/>
                </a:solidFill>
              </a:rPr>
              <a:t>中哪一个值所确定的。</a:t>
            </a:r>
            <a:endParaRPr lang="en-US" altLang="zh-CN" sz="2400" dirty="0">
              <a:solidFill>
                <a:srgbClr val="001C2A"/>
              </a:solidFill>
            </a:endParaRPr>
          </a:p>
          <a:p>
            <a:pPr>
              <a:buClr>
                <a:schemeClr val="folHlink"/>
              </a:buClr>
              <a:buSzPct val="70000"/>
              <a:buFont typeface="Wingdings" pitchFamily="2" charset="2"/>
              <a:buChar char="l"/>
            </a:pPr>
            <a:r>
              <a:rPr lang="zh-CN" altLang="en-US" sz="2400" dirty="0">
                <a:solidFill>
                  <a:srgbClr val="001C2A"/>
                </a:solidFill>
              </a:rPr>
              <a:t>如果只需要计算最长公共子序列的长度，则算法的空间需求可大大减少。事实上，在计算</a:t>
            </a:r>
            <a:r>
              <a:rPr lang="en-US" altLang="zh-CN" sz="2400" dirty="0">
                <a:solidFill>
                  <a:srgbClr val="001C2A"/>
                </a:solidFill>
              </a:rPr>
              <a:t>c[</a:t>
            </a:r>
            <a:r>
              <a:rPr lang="en-US" altLang="zh-CN" sz="2400" dirty="0" err="1">
                <a:solidFill>
                  <a:srgbClr val="001C2A"/>
                </a:solidFill>
              </a:rPr>
              <a:t>i</a:t>
            </a:r>
            <a:r>
              <a:rPr lang="en-US" altLang="zh-CN" sz="2400" dirty="0">
                <a:solidFill>
                  <a:srgbClr val="001C2A"/>
                </a:solidFill>
              </a:rPr>
              <a:t>][j]</a:t>
            </a:r>
            <a:r>
              <a:rPr lang="zh-CN" altLang="en-US" sz="2400" dirty="0">
                <a:solidFill>
                  <a:srgbClr val="001C2A"/>
                </a:solidFill>
              </a:rPr>
              <a:t>时，只用到数组</a:t>
            </a:r>
            <a:r>
              <a:rPr lang="en-US" altLang="zh-CN" sz="2400" dirty="0">
                <a:solidFill>
                  <a:srgbClr val="001C2A"/>
                </a:solidFill>
              </a:rPr>
              <a:t>c</a:t>
            </a:r>
            <a:r>
              <a:rPr lang="zh-CN" altLang="en-US" sz="2400" dirty="0">
                <a:solidFill>
                  <a:srgbClr val="001C2A"/>
                </a:solidFill>
              </a:rPr>
              <a:t>的第</a:t>
            </a:r>
            <a:r>
              <a:rPr lang="en-US" altLang="zh-CN" sz="2400" dirty="0" err="1">
                <a:solidFill>
                  <a:srgbClr val="001C2A"/>
                </a:solidFill>
              </a:rPr>
              <a:t>i</a:t>
            </a:r>
            <a:r>
              <a:rPr lang="zh-CN" altLang="en-US" sz="2400" dirty="0">
                <a:solidFill>
                  <a:srgbClr val="001C2A"/>
                </a:solidFill>
              </a:rPr>
              <a:t>行和第</a:t>
            </a:r>
            <a:r>
              <a:rPr lang="en-US" altLang="zh-CN" sz="2400" dirty="0">
                <a:solidFill>
                  <a:srgbClr val="001C2A"/>
                </a:solidFill>
              </a:rPr>
              <a:t>i-1</a:t>
            </a:r>
            <a:r>
              <a:rPr lang="zh-CN" altLang="en-US" sz="2400" dirty="0">
                <a:solidFill>
                  <a:srgbClr val="001C2A"/>
                </a:solidFill>
              </a:rPr>
              <a:t>行。因此，用</a:t>
            </a:r>
            <a:r>
              <a:rPr lang="en-US" altLang="zh-CN" sz="2400" dirty="0">
                <a:solidFill>
                  <a:srgbClr val="001C2A"/>
                </a:solidFill>
              </a:rPr>
              <a:t>2</a:t>
            </a:r>
            <a:r>
              <a:rPr lang="zh-CN" altLang="en-US" sz="2400" dirty="0">
                <a:solidFill>
                  <a:srgbClr val="001C2A"/>
                </a:solidFill>
              </a:rPr>
              <a:t>行的数组空间就可以计算出最长公共子序列的长度。</a:t>
            </a:r>
            <a:endParaRPr lang="en-US" altLang="zh-CN" sz="2400" dirty="0">
              <a:solidFill>
                <a:srgbClr val="001C2A"/>
              </a:solidFill>
            </a:endParaRPr>
          </a:p>
          <a:p>
            <a:endParaRPr lang="zh-CN" altLang="en-US" sz="2400" dirty="0">
              <a:solidFill>
                <a:srgbClr val="001C2A"/>
              </a:solidFill>
            </a:endParaRPr>
          </a:p>
        </p:txBody>
      </p:sp>
      <p:sp>
        <p:nvSpPr>
          <p:cNvPr id="47109" name="灯片编号占位符 4"/>
          <p:cNvSpPr>
            <a:spLocks noGrp="1"/>
          </p:cNvSpPr>
          <p:nvPr>
            <p:ph type="sldNum" sz="quarter" idx="12"/>
          </p:nvPr>
        </p:nvSpPr>
        <p:spPr>
          <a:noFill/>
        </p:spPr>
        <p:txBody>
          <a:bodyPr/>
          <a:lstStyle/>
          <a:p>
            <a:fld id="{ABD22E11-F240-4771-BB7F-ED26B79DD34A}" type="slidenum">
              <a:rPr lang="en-US" altLang="zh-CN" smtClean="0">
                <a:ea typeface="宋体" charset="-122"/>
              </a:rPr>
              <a:pPr/>
              <a:t>45</a:t>
            </a:fld>
            <a:endParaRPr lang="en-US" altLang="zh-CN">
              <a:ea typeface="宋体" charset="-122"/>
            </a:endParaRPr>
          </a:p>
        </p:txBody>
      </p:sp>
    </p:spTree>
    <p:extLst>
      <p:ext uri="{BB962C8B-B14F-4D97-AF65-F5344CB8AC3E}">
        <p14:creationId xmlns:p14="http://schemas.microsoft.com/office/powerpoint/2010/main" val="223861522"/>
      </p:ext>
    </p:extLst>
  </p:cSld>
  <p:clrMapOvr>
    <a:masterClrMapping/>
  </p:clrMapOvr>
  <p:transition spd="slow">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dirty="0">
                <a:solidFill>
                  <a:srgbClr val="D3192B"/>
                </a:solidFill>
              </a:rPr>
              <a:t>6.9 </a:t>
            </a:r>
            <a:r>
              <a:rPr lang="zh-CN" altLang="en-US" dirty="0">
                <a:solidFill>
                  <a:srgbClr val="D3192B"/>
                </a:solidFill>
              </a:rPr>
              <a:t>多段图规划</a:t>
            </a:r>
            <a:endParaRPr lang="zh-CN" altLang="en-US" dirty="0"/>
          </a:p>
        </p:txBody>
      </p:sp>
      <p:sp>
        <p:nvSpPr>
          <p:cNvPr id="49155" name="内容占位符 2"/>
          <p:cNvSpPr>
            <a:spLocks noGrp="1"/>
          </p:cNvSpPr>
          <p:nvPr>
            <p:ph idx="1"/>
          </p:nvPr>
        </p:nvSpPr>
        <p:spPr>
          <a:xfrm>
            <a:off x="1145720" y="2132856"/>
            <a:ext cx="7772400" cy="4953000"/>
          </a:xfrm>
        </p:spPr>
        <p:txBody>
          <a:bodyPr/>
          <a:lstStyle/>
          <a:p>
            <a:pPr>
              <a:lnSpc>
                <a:spcPct val="150000"/>
              </a:lnSpc>
            </a:pPr>
            <a:r>
              <a:rPr lang="zh-CN" altLang="en-US" sz="2000" b="1" dirty="0">
                <a:solidFill>
                  <a:srgbClr val="001C2A"/>
                </a:solidFill>
              </a:rPr>
              <a:t>问题描述</a:t>
            </a:r>
            <a:endParaRPr lang="en-US" altLang="zh-CN" sz="2000" b="1" dirty="0">
              <a:solidFill>
                <a:srgbClr val="001C2A"/>
              </a:solidFill>
            </a:endParaRPr>
          </a:p>
          <a:p>
            <a:pPr>
              <a:lnSpc>
                <a:spcPct val="125000"/>
              </a:lnSpc>
              <a:buClr>
                <a:schemeClr val="folHlink"/>
              </a:buClr>
              <a:buSzPct val="70000"/>
              <a:buFont typeface="Wingdings" pitchFamily="2" charset="2"/>
              <a:buNone/>
            </a:pPr>
            <a:r>
              <a:rPr lang="zh-CN" altLang="en-US" sz="2000" b="1" dirty="0">
                <a:solidFill>
                  <a:srgbClr val="001C2A"/>
                </a:solidFill>
              </a:rPr>
              <a:t>    多段图</a:t>
            </a:r>
            <a:r>
              <a:rPr lang="en-US" altLang="zh-CN" sz="2000" b="1" dirty="0">
                <a:solidFill>
                  <a:srgbClr val="001C2A"/>
                </a:solidFill>
              </a:rPr>
              <a:t>G=(V,E)</a:t>
            </a:r>
            <a:r>
              <a:rPr lang="zh-CN" altLang="en-US" sz="2000" b="1" dirty="0">
                <a:solidFill>
                  <a:srgbClr val="001C2A"/>
                </a:solidFill>
              </a:rPr>
              <a:t>是一个有向图，且具有以下特征：</a:t>
            </a:r>
            <a:r>
              <a:rPr lang="en-US" altLang="zh-CN" sz="2000" b="1" dirty="0">
                <a:solidFill>
                  <a:srgbClr val="001C2A"/>
                </a:solidFill>
              </a:rPr>
              <a:t/>
            </a:r>
            <a:br>
              <a:rPr lang="en-US" altLang="zh-CN" sz="2000" b="1" dirty="0">
                <a:solidFill>
                  <a:srgbClr val="001C2A"/>
                </a:solidFill>
              </a:rPr>
            </a:br>
            <a:r>
              <a:rPr lang="en-US" altLang="zh-CN" sz="2000" b="1" dirty="0">
                <a:solidFill>
                  <a:srgbClr val="001C2A"/>
                </a:solidFill>
              </a:rPr>
              <a:t>(1) </a:t>
            </a:r>
            <a:r>
              <a:rPr lang="zh-CN" altLang="en-US" sz="2000" b="1" dirty="0">
                <a:solidFill>
                  <a:srgbClr val="001C2A"/>
                </a:solidFill>
              </a:rPr>
              <a:t>划分为</a:t>
            </a:r>
            <a:r>
              <a:rPr lang="en-US" altLang="zh-CN" sz="2000" b="1" dirty="0">
                <a:solidFill>
                  <a:srgbClr val="001C2A"/>
                </a:solidFill>
              </a:rPr>
              <a:t>k≥2</a:t>
            </a:r>
            <a:r>
              <a:rPr lang="zh-CN" altLang="en-US" sz="2000" b="1" dirty="0">
                <a:solidFill>
                  <a:srgbClr val="001C2A"/>
                </a:solidFill>
              </a:rPr>
              <a:t>个不相交的集合</a:t>
            </a:r>
            <a:r>
              <a:rPr lang="en-US" altLang="zh-CN" sz="2000" b="1" dirty="0">
                <a:solidFill>
                  <a:srgbClr val="001C2A"/>
                </a:solidFill>
              </a:rPr>
              <a:t>Vi, 1≤i≤k;</a:t>
            </a:r>
            <a:br>
              <a:rPr lang="en-US" altLang="zh-CN" sz="2000" b="1" dirty="0">
                <a:solidFill>
                  <a:srgbClr val="001C2A"/>
                </a:solidFill>
              </a:rPr>
            </a:br>
            <a:r>
              <a:rPr lang="en-US" altLang="zh-CN" sz="2000" b="1" dirty="0">
                <a:solidFill>
                  <a:srgbClr val="001C2A"/>
                </a:solidFill>
              </a:rPr>
              <a:t>(2) V</a:t>
            </a:r>
            <a:r>
              <a:rPr lang="en-US" altLang="zh-CN" sz="2000" b="1" baseline="-25000" dirty="0">
                <a:solidFill>
                  <a:srgbClr val="001C2A"/>
                </a:solidFill>
              </a:rPr>
              <a:t>1</a:t>
            </a:r>
            <a:r>
              <a:rPr lang="zh-CN" altLang="en-US" sz="2000" b="1" dirty="0">
                <a:solidFill>
                  <a:srgbClr val="001C2A"/>
                </a:solidFill>
              </a:rPr>
              <a:t>和</a:t>
            </a:r>
            <a:r>
              <a:rPr lang="en-US" altLang="zh-CN" sz="2000" b="1" dirty="0" err="1">
                <a:solidFill>
                  <a:srgbClr val="001C2A"/>
                </a:solidFill>
              </a:rPr>
              <a:t>V</a:t>
            </a:r>
            <a:r>
              <a:rPr lang="en-US" altLang="zh-CN" sz="2000" b="1" baseline="-25000" dirty="0" err="1">
                <a:solidFill>
                  <a:srgbClr val="001C2A"/>
                </a:solidFill>
              </a:rPr>
              <a:t>k</a:t>
            </a:r>
            <a:r>
              <a:rPr lang="zh-CN" altLang="en-US" sz="2000" b="1" dirty="0">
                <a:solidFill>
                  <a:srgbClr val="001C2A"/>
                </a:solidFill>
              </a:rPr>
              <a:t>分别只有一个结点</a:t>
            </a:r>
            <a:r>
              <a:rPr lang="en-US" altLang="zh-CN" sz="2000" b="1" dirty="0">
                <a:solidFill>
                  <a:srgbClr val="001C2A"/>
                </a:solidFill>
              </a:rPr>
              <a:t>s(</a:t>
            </a:r>
            <a:r>
              <a:rPr lang="zh-CN" altLang="en-US" sz="2000" b="1" dirty="0">
                <a:solidFill>
                  <a:srgbClr val="001C2A"/>
                </a:solidFill>
              </a:rPr>
              <a:t>源点</a:t>
            </a:r>
            <a:r>
              <a:rPr lang="en-US" altLang="zh-CN" sz="2000" b="1" dirty="0">
                <a:solidFill>
                  <a:srgbClr val="001C2A"/>
                </a:solidFill>
              </a:rPr>
              <a:t>)</a:t>
            </a:r>
            <a:r>
              <a:rPr lang="zh-CN" altLang="en-US" sz="2000" b="1" dirty="0">
                <a:solidFill>
                  <a:srgbClr val="001C2A"/>
                </a:solidFill>
              </a:rPr>
              <a:t>和</a:t>
            </a:r>
            <a:r>
              <a:rPr lang="en-US" altLang="zh-CN" sz="2000" b="1" dirty="0">
                <a:solidFill>
                  <a:srgbClr val="001C2A"/>
                </a:solidFill>
              </a:rPr>
              <a:t>t(</a:t>
            </a:r>
            <a:r>
              <a:rPr lang="zh-CN" altLang="en-US" sz="2000" b="1" dirty="0">
                <a:solidFill>
                  <a:srgbClr val="001C2A"/>
                </a:solidFill>
              </a:rPr>
              <a:t>汇点</a:t>
            </a:r>
            <a:r>
              <a:rPr lang="en-US" altLang="zh-CN" sz="2000" b="1" dirty="0">
                <a:solidFill>
                  <a:srgbClr val="001C2A"/>
                </a:solidFill>
              </a:rPr>
              <a:t>)</a:t>
            </a:r>
            <a:r>
              <a:rPr lang="zh-CN" altLang="en-US" sz="2000" b="1" dirty="0">
                <a:solidFill>
                  <a:srgbClr val="001C2A"/>
                </a:solidFill>
              </a:rPr>
              <a:t>；</a:t>
            </a:r>
            <a:r>
              <a:rPr lang="en-US" altLang="zh-CN" sz="2000" b="1" dirty="0">
                <a:solidFill>
                  <a:srgbClr val="001C2A"/>
                </a:solidFill>
              </a:rPr>
              <a:t/>
            </a:r>
            <a:br>
              <a:rPr lang="en-US" altLang="zh-CN" sz="2000" b="1" dirty="0">
                <a:solidFill>
                  <a:srgbClr val="001C2A"/>
                </a:solidFill>
              </a:rPr>
            </a:br>
            <a:r>
              <a:rPr lang="en-US" altLang="zh-CN" sz="2000" b="1" dirty="0">
                <a:solidFill>
                  <a:srgbClr val="001C2A"/>
                </a:solidFill>
              </a:rPr>
              <a:t>(3) </a:t>
            </a:r>
            <a:r>
              <a:rPr lang="zh-CN" altLang="en-US" sz="2000" b="1" dirty="0">
                <a:solidFill>
                  <a:srgbClr val="001C2A"/>
                </a:solidFill>
              </a:rPr>
              <a:t>若</a:t>
            </a:r>
            <a:r>
              <a:rPr lang="en-US" altLang="zh-CN" sz="2000" b="1" dirty="0">
                <a:solidFill>
                  <a:srgbClr val="001C2A"/>
                </a:solidFill>
              </a:rPr>
              <a:t>&lt;u, v&gt; ∈E(G)</a:t>
            </a:r>
            <a:r>
              <a:rPr lang="zh-CN" altLang="en-US" sz="2000" b="1" dirty="0">
                <a:solidFill>
                  <a:srgbClr val="001C2A"/>
                </a:solidFill>
              </a:rPr>
              <a:t>，</a:t>
            </a:r>
            <a:r>
              <a:rPr lang="en-US" altLang="zh-CN" sz="2000" b="1" dirty="0" err="1">
                <a:solidFill>
                  <a:srgbClr val="001C2A"/>
                </a:solidFill>
              </a:rPr>
              <a:t>u∈V</a:t>
            </a:r>
            <a:r>
              <a:rPr lang="en-US" altLang="zh-CN" sz="2000" b="1" baseline="-25000" dirty="0" err="1">
                <a:solidFill>
                  <a:srgbClr val="001C2A"/>
                </a:solidFill>
              </a:rPr>
              <a:t>i</a:t>
            </a:r>
            <a:r>
              <a:rPr lang="zh-CN" altLang="en-US" sz="2000" b="1" dirty="0">
                <a:solidFill>
                  <a:srgbClr val="001C2A"/>
                </a:solidFill>
              </a:rPr>
              <a:t>，则</a:t>
            </a:r>
            <a:r>
              <a:rPr lang="en-US" altLang="zh-CN" sz="2000" b="1" dirty="0">
                <a:solidFill>
                  <a:srgbClr val="001C2A"/>
                </a:solidFill>
              </a:rPr>
              <a:t>v∈V</a:t>
            </a:r>
            <a:r>
              <a:rPr lang="en-US" altLang="zh-CN" sz="2000" b="1" baseline="-25000" dirty="0">
                <a:solidFill>
                  <a:srgbClr val="001C2A"/>
                </a:solidFill>
              </a:rPr>
              <a:t>i+1</a:t>
            </a:r>
            <a:r>
              <a:rPr lang="en-US" altLang="zh-CN" sz="2000" b="1" dirty="0">
                <a:solidFill>
                  <a:srgbClr val="001C2A"/>
                </a:solidFill>
              </a:rPr>
              <a:t>,</a:t>
            </a:r>
            <a:r>
              <a:rPr lang="zh-CN" altLang="en-US" sz="2000" b="1" dirty="0">
                <a:solidFill>
                  <a:srgbClr val="001C2A"/>
                </a:solidFill>
              </a:rPr>
              <a:t>边上成本记</a:t>
            </a:r>
            <a:r>
              <a:rPr lang="en-US" altLang="zh-CN" sz="2000" b="1" dirty="0">
                <a:solidFill>
                  <a:srgbClr val="001C2A"/>
                </a:solidFill>
              </a:rPr>
              <a:t>c(</a:t>
            </a:r>
            <a:r>
              <a:rPr lang="en-US" altLang="zh-CN" sz="2000" b="1" dirty="0" err="1">
                <a:solidFill>
                  <a:srgbClr val="001C2A"/>
                </a:solidFill>
              </a:rPr>
              <a:t>u,v</a:t>
            </a:r>
            <a:r>
              <a:rPr lang="en-US" altLang="zh-CN" sz="2000" b="1" dirty="0">
                <a:solidFill>
                  <a:srgbClr val="001C2A"/>
                </a:solidFill>
              </a:rPr>
              <a:t>)</a:t>
            </a:r>
            <a:r>
              <a:rPr lang="zh-CN" altLang="en-US" sz="2000" b="1" dirty="0">
                <a:solidFill>
                  <a:srgbClr val="001C2A"/>
                </a:solidFill>
              </a:rPr>
              <a:t>；</a:t>
            </a:r>
            <a:r>
              <a:rPr lang="en-US" altLang="zh-CN" sz="2000" b="1" dirty="0">
                <a:solidFill>
                  <a:srgbClr val="001C2A"/>
                </a:solidFill>
              </a:rPr>
              <a:t/>
            </a:r>
            <a:br>
              <a:rPr lang="en-US" altLang="zh-CN" sz="2000" b="1" dirty="0">
                <a:solidFill>
                  <a:srgbClr val="001C2A"/>
                </a:solidFill>
              </a:rPr>
            </a:br>
            <a:r>
              <a:rPr lang="en-US" altLang="zh-CN" sz="2000" b="1" dirty="0">
                <a:solidFill>
                  <a:srgbClr val="001C2A"/>
                </a:solidFill>
              </a:rPr>
              <a:t>      </a:t>
            </a:r>
            <a:r>
              <a:rPr lang="zh-CN" altLang="en-US" sz="2000" b="1" dirty="0">
                <a:solidFill>
                  <a:srgbClr val="001C2A"/>
                </a:solidFill>
              </a:rPr>
              <a:t>若</a:t>
            </a:r>
            <a:r>
              <a:rPr lang="en-US" altLang="zh-CN" sz="2000" b="1" dirty="0">
                <a:solidFill>
                  <a:srgbClr val="001C2A"/>
                </a:solidFill>
              </a:rPr>
              <a:t>&lt;</a:t>
            </a:r>
            <a:r>
              <a:rPr lang="en-US" altLang="zh-CN" sz="2000" b="1" dirty="0" err="1">
                <a:solidFill>
                  <a:srgbClr val="001C2A"/>
                </a:solidFill>
              </a:rPr>
              <a:t>u,v</a:t>
            </a:r>
            <a:r>
              <a:rPr lang="en-US" altLang="zh-CN" sz="2000" b="1" dirty="0">
                <a:solidFill>
                  <a:srgbClr val="001C2A"/>
                </a:solidFill>
              </a:rPr>
              <a:t>&gt;</a:t>
            </a:r>
            <a:r>
              <a:rPr lang="zh-CN" altLang="en-US" sz="2000" b="1" dirty="0">
                <a:solidFill>
                  <a:srgbClr val="001C2A"/>
                </a:solidFill>
              </a:rPr>
              <a:t>不属于</a:t>
            </a:r>
            <a:r>
              <a:rPr lang="en-US" altLang="zh-CN" sz="2000" b="1" dirty="0">
                <a:solidFill>
                  <a:srgbClr val="001C2A"/>
                </a:solidFill>
              </a:rPr>
              <a:t>E(G)</a:t>
            </a:r>
            <a:r>
              <a:rPr lang="zh-CN" altLang="en-US" sz="2000" b="1" dirty="0">
                <a:solidFill>
                  <a:srgbClr val="001C2A"/>
                </a:solidFill>
              </a:rPr>
              <a:t>，边上成本记</a:t>
            </a:r>
            <a:r>
              <a:rPr lang="en-US" altLang="zh-CN" sz="2000" b="1" dirty="0">
                <a:solidFill>
                  <a:srgbClr val="001C2A"/>
                </a:solidFill>
              </a:rPr>
              <a:t>c(</a:t>
            </a:r>
            <a:r>
              <a:rPr lang="en-US" altLang="zh-CN" sz="2000" b="1" dirty="0" err="1">
                <a:solidFill>
                  <a:srgbClr val="001C2A"/>
                </a:solidFill>
              </a:rPr>
              <a:t>u,v</a:t>
            </a:r>
            <a:r>
              <a:rPr lang="en-US" altLang="zh-CN" sz="2000" b="1" dirty="0">
                <a:solidFill>
                  <a:srgbClr val="001C2A"/>
                </a:solidFill>
              </a:rPr>
              <a:t>)=∞</a:t>
            </a:r>
            <a:r>
              <a:rPr lang="zh-CN" altLang="en-US" sz="2000" b="1" dirty="0">
                <a:solidFill>
                  <a:srgbClr val="001C2A"/>
                </a:solidFill>
              </a:rPr>
              <a:t>。</a:t>
            </a:r>
            <a:endParaRPr lang="en-US" altLang="zh-CN" sz="2000" b="1" dirty="0">
              <a:solidFill>
                <a:srgbClr val="001C2A"/>
              </a:solidFill>
            </a:endParaRPr>
          </a:p>
          <a:p>
            <a:pPr>
              <a:lnSpc>
                <a:spcPct val="125000"/>
              </a:lnSpc>
              <a:buClr>
                <a:schemeClr val="folHlink"/>
              </a:buClr>
              <a:buSzPct val="70000"/>
              <a:buFont typeface="Wingdings" pitchFamily="2" charset="2"/>
              <a:buNone/>
            </a:pPr>
            <a:r>
              <a:rPr lang="zh-CN" altLang="en-US" sz="2000" b="1" dirty="0">
                <a:solidFill>
                  <a:srgbClr val="001C2A"/>
                </a:solidFill>
              </a:rPr>
              <a:t>    </a:t>
            </a:r>
            <a:endParaRPr lang="en-US" altLang="zh-CN" sz="2000" b="1" dirty="0">
              <a:solidFill>
                <a:srgbClr val="001C2A"/>
              </a:solidFill>
            </a:endParaRPr>
          </a:p>
          <a:p>
            <a:pPr>
              <a:lnSpc>
                <a:spcPct val="125000"/>
              </a:lnSpc>
              <a:buClr>
                <a:schemeClr val="folHlink"/>
              </a:buClr>
              <a:buSzPct val="70000"/>
              <a:buFont typeface="Wingdings" pitchFamily="2" charset="2"/>
              <a:buNone/>
            </a:pPr>
            <a:r>
              <a:rPr lang="en-US" altLang="zh-CN" sz="2000" b="1" dirty="0">
                <a:solidFill>
                  <a:srgbClr val="FF0000"/>
                </a:solidFill>
              </a:rPr>
              <a:t>      </a:t>
            </a:r>
            <a:r>
              <a:rPr lang="zh-CN" altLang="en-US" sz="2000" b="1" dirty="0">
                <a:solidFill>
                  <a:srgbClr val="FF0000"/>
                </a:solidFill>
              </a:rPr>
              <a:t>求由</a:t>
            </a:r>
            <a:r>
              <a:rPr lang="en-US" altLang="zh-CN" sz="2000" b="1" dirty="0">
                <a:solidFill>
                  <a:srgbClr val="FF0000"/>
                </a:solidFill>
              </a:rPr>
              <a:t>s</a:t>
            </a:r>
            <a:r>
              <a:rPr lang="zh-CN" altLang="en-US" sz="2000" b="1" dirty="0">
                <a:solidFill>
                  <a:srgbClr val="FF0000"/>
                </a:solidFill>
              </a:rPr>
              <a:t>到</a:t>
            </a:r>
            <a:r>
              <a:rPr lang="en-US" altLang="zh-CN" sz="2000" b="1" dirty="0">
                <a:solidFill>
                  <a:srgbClr val="FF0000"/>
                </a:solidFill>
              </a:rPr>
              <a:t>t</a:t>
            </a:r>
            <a:r>
              <a:rPr lang="zh-CN" altLang="en-US" sz="2000" b="1" dirty="0">
                <a:solidFill>
                  <a:srgbClr val="FF0000"/>
                </a:solidFill>
              </a:rPr>
              <a:t>的最小成本路径。</a:t>
            </a:r>
            <a:endParaRPr lang="en-US" altLang="zh-CN" sz="2000" b="1" dirty="0">
              <a:solidFill>
                <a:srgbClr val="FF0000"/>
              </a:solidFill>
            </a:endParaRPr>
          </a:p>
          <a:p>
            <a:pPr>
              <a:lnSpc>
                <a:spcPct val="150000"/>
              </a:lnSpc>
            </a:pPr>
            <a:endParaRPr lang="zh-CN" altLang="en-US" sz="2000" b="1" dirty="0">
              <a:solidFill>
                <a:srgbClr val="001C2A"/>
              </a:solidFill>
            </a:endParaRPr>
          </a:p>
        </p:txBody>
      </p:sp>
      <p:sp>
        <p:nvSpPr>
          <p:cNvPr id="49157" name="灯片编号占位符 4"/>
          <p:cNvSpPr>
            <a:spLocks noGrp="1"/>
          </p:cNvSpPr>
          <p:nvPr>
            <p:ph type="sldNum" sz="quarter" idx="12"/>
          </p:nvPr>
        </p:nvSpPr>
        <p:spPr>
          <a:noFill/>
        </p:spPr>
        <p:txBody>
          <a:bodyPr/>
          <a:lstStyle/>
          <a:p>
            <a:fld id="{2783DC4A-A58B-4199-A45F-F961E112349E}" type="slidenum">
              <a:rPr lang="en-US" altLang="zh-CN" smtClean="0">
                <a:ea typeface="宋体" charset="-122"/>
              </a:rPr>
              <a:pPr/>
              <a:t>46</a:t>
            </a:fld>
            <a:endParaRPr lang="en-US" altLang="zh-CN">
              <a:ea typeface="宋体" charset="-122"/>
            </a:endParaRPr>
          </a:p>
        </p:txBody>
      </p:sp>
    </p:spTree>
    <p:extLst>
      <p:ext uri="{BB962C8B-B14F-4D97-AF65-F5344CB8AC3E}">
        <p14:creationId xmlns:p14="http://schemas.microsoft.com/office/powerpoint/2010/main" val="2927510879"/>
      </p:ext>
    </p:extLst>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dirty="0">
                <a:solidFill>
                  <a:srgbClr val="D3192B"/>
                </a:solidFill>
              </a:rPr>
              <a:t>6.9 </a:t>
            </a:r>
            <a:r>
              <a:rPr lang="zh-CN" altLang="en-US" dirty="0">
                <a:solidFill>
                  <a:srgbClr val="D3192B"/>
                </a:solidFill>
              </a:rPr>
              <a:t>多段图规划</a:t>
            </a:r>
            <a:endParaRPr lang="zh-CN" altLang="en-US" dirty="0"/>
          </a:p>
        </p:txBody>
      </p:sp>
      <p:sp>
        <p:nvSpPr>
          <p:cNvPr id="3" name="内容占位符 2"/>
          <p:cNvSpPr>
            <a:spLocks noGrp="1"/>
          </p:cNvSpPr>
          <p:nvPr>
            <p:ph idx="1"/>
          </p:nvPr>
        </p:nvSpPr>
        <p:spPr>
          <a:xfrm>
            <a:off x="1171575" y="1666682"/>
            <a:ext cx="7772400" cy="4953000"/>
          </a:xfrm>
        </p:spPr>
        <p:txBody>
          <a:bodyPr/>
          <a:lstStyle/>
          <a:p>
            <a:pPr>
              <a:lnSpc>
                <a:spcPct val="150000"/>
              </a:lnSpc>
              <a:defRPr/>
            </a:pPr>
            <a:r>
              <a:rPr lang="zh-CN" altLang="en-US" dirty="0">
                <a:solidFill>
                  <a:srgbClr val="FF0000"/>
                </a:solidFill>
              </a:rPr>
              <a:t>举例</a:t>
            </a:r>
            <a:r>
              <a:rPr lang="zh-CN" altLang="en-US" dirty="0"/>
              <a:t>：一个</a:t>
            </a:r>
            <a:r>
              <a:rPr lang="en-US" altLang="zh-CN" dirty="0"/>
              <a:t>5-</a:t>
            </a:r>
            <a:r>
              <a:rPr lang="zh-CN" altLang="en-US" dirty="0"/>
              <a:t>段图</a:t>
            </a:r>
            <a:endParaRPr lang="en-US" altLang="zh-CN" dirty="0"/>
          </a:p>
          <a:p>
            <a:pPr>
              <a:defRPr/>
            </a:pPr>
            <a:endParaRPr lang="zh-CN" altLang="en-US" dirty="0"/>
          </a:p>
        </p:txBody>
      </p:sp>
      <p:sp>
        <p:nvSpPr>
          <p:cNvPr id="50181" name="灯片编号占位符 4"/>
          <p:cNvSpPr>
            <a:spLocks noGrp="1"/>
          </p:cNvSpPr>
          <p:nvPr>
            <p:ph type="sldNum" sz="quarter" idx="12"/>
          </p:nvPr>
        </p:nvSpPr>
        <p:spPr>
          <a:noFill/>
        </p:spPr>
        <p:txBody>
          <a:bodyPr/>
          <a:lstStyle/>
          <a:p>
            <a:fld id="{440C67E3-4A61-4FB9-94BE-6CEBF85D66DC}" type="slidenum">
              <a:rPr lang="en-US" altLang="zh-CN" smtClean="0">
                <a:ea typeface="宋体" charset="-122"/>
              </a:rPr>
              <a:pPr/>
              <a:t>47</a:t>
            </a:fld>
            <a:endParaRPr lang="en-US" altLang="zh-CN">
              <a:ea typeface="宋体" charset="-122"/>
            </a:endParaRPr>
          </a:p>
        </p:txBody>
      </p:sp>
      <p:pic>
        <p:nvPicPr>
          <p:cNvPr id="50182" name="Picture 7"/>
          <p:cNvPicPr>
            <a:picLocks noChangeAspect="1" noChangeArrowheads="1"/>
          </p:cNvPicPr>
          <p:nvPr/>
        </p:nvPicPr>
        <p:blipFill>
          <a:blip r:embed="rId2" cstate="print"/>
          <a:srcRect/>
          <a:stretch>
            <a:fillRect/>
          </a:stretch>
        </p:blipFill>
        <p:spPr bwMode="auto">
          <a:xfrm>
            <a:off x="1691680" y="2564904"/>
            <a:ext cx="5364162" cy="2497138"/>
          </a:xfrm>
          <a:prstGeom prst="rect">
            <a:avLst/>
          </a:prstGeom>
          <a:noFill/>
          <a:ln w="9525">
            <a:noFill/>
            <a:miter lim="800000"/>
            <a:headEnd/>
            <a:tailEnd/>
          </a:ln>
        </p:spPr>
      </p:pic>
      <p:sp>
        <p:nvSpPr>
          <p:cNvPr id="50183" name="矩形 6"/>
          <p:cNvSpPr>
            <a:spLocks noChangeArrowheads="1"/>
          </p:cNvSpPr>
          <p:nvPr/>
        </p:nvSpPr>
        <p:spPr bwMode="auto">
          <a:xfrm>
            <a:off x="1643063" y="5143500"/>
            <a:ext cx="3162300" cy="461963"/>
          </a:xfrm>
          <a:prstGeom prst="rect">
            <a:avLst/>
          </a:prstGeom>
          <a:noFill/>
          <a:ln w="9525">
            <a:noFill/>
            <a:miter lim="800000"/>
            <a:headEnd/>
            <a:tailEnd/>
          </a:ln>
        </p:spPr>
        <p:txBody>
          <a:bodyPr wrap="none">
            <a:spAutoFit/>
          </a:bodyPr>
          <a:lstStyle/>
          <a:p>
            <a:r>
              <a:rPr lang="zh-CN" altLang="en-US" sz="2400" b="0">
                <a:latin typeface="华文新魏" pitchFamily="2" charset="-122"/>
                <a:ea typeface="华文新魏" pitchFamily="2" charset="-122"/>
              </a:rPr>
              <a:t>求从</a:t>
            </a:r>
            <a:r>
              <a:rPr lang="en-US" altLang="zh-CN" sz="2400" b="0">
                <a:latin typeface="华文新魏" pitchFamily="2" charset="-122"/>
                <a:ea typeface="华文新魏" pitchFamily="2" charset="-122"/>
              </a:rPr>
              <a:t>s</a:t>
            </a:r>
            <a:r>
              <a:rPr lang="zh-CN" altLang="en-US" sz="2400" b="0">
                <a:latin typeface="华文新魏" pitchFamily="2" charset="-122"/>
                <a:ea typeface="华文新魏" pitchFamily="2" charset="-122"/>
              </a:rPr>
              <a:t>到</a:t>
            </a:r>
            <a:r>
              <a:rPr lang="en-US" altLang="zh-CN" sz="2400" b="0">
                <a:latin typeface="华文新魏" pitchFamily="2" charset="-122"/>
                <a:ea typeface="华文新魏" pitchFamily="2" charset="-122"/>
              </a:rPr>
              <a:t>t</a:t>
            </a:r>
            <a:r>
              <a:rPr lang="zh-CN" altLang="en-US" sz="2400" b="0">
                <a:latin typeface="华文新魏" pitchFamily="2" charset="-122"/>
                <a:ea typeface="华文新魏" pitchFamily="2" charset="-122"/>
              </a:rPr>
              <a:t>的最短路径。</a:t>
            </a:r>
            <a:endParaRPr lang="zh-CN" altLang="en-US" sz="2400" b="0"/>
          </a:p>
        </p:txBody>
      </p:sp>
    </p:spTree>
    <p:extLst>
      <p:ext uri="{BB962C8B-B14F-4D97-AF65-F5344CB8AC3E}">
        <p14:creationId xmlns:p14="http://schemas.microsoft.com/office/powerpoint/2010/main" val="1675638602"/>
      </p:ext>
    </p:extLst>
  </p:cSld>
  <p:clrMapOvr>
    <a:masterClrMapping/>
  </p:clrMapOvr>
  <p:transition spd="slow">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en-US" altLang="zh-CN" dirty="0">
                <a:solidFill>
                  <a:srgbClr val="D3192B"/>
                </a:solidFill>
              </a:rPr>
              <a:t>6.9 </a:t>
            </a:r>
            <a:r>
              <a:rPr lang="zh-CN" altLang="en-US" dirty="0">
                <a:solidFill>
                  <a:srgbClr val="D3192B"/>
                </a:solidFill>
              </a:rPr>
              <a:t>多段图规划</a:t>
            </a:r>
            <a:endParaRPr lang="zh-CN" altLang="en-US" dirty="0"/>
          </a:p>
        </p:txBody>
      </p:sp>
      <p:sp>
        <p:nvSpPr>
          <p:cNvPr id="3" name="内容占位符 2"/>
          <p:cNvSpPr>
            <a:spLocks noGrp="1"/>
          </p:cNvSpPr>
          <p:nvPr>
            <p:ph idx="1"/>
          </p:nvPr>
        </p:nvSpPr>
        <p:spPr>
          <a:xfrm>
            <a:off x="1171575" y="1764110"/>
            <a:ext cx="7772400" cy="4953000"/>
          </a:xfrm>
        </p:spPr>
        <p:txBody>
          <a:bodyPr/>
          <a:lstStyle/>
          <a:p>
            <a:pPr>
              <a:lnSpc>
                <a:spcPct val="150000"/>
              </a:lnSpc>
              <a:defRPr/>
            </a:pPr>
            <a:r>
              <a:rPr lang="zh-CN" altLang="en-US" dirty="0">
                <a:solidFill>
                  <a:srgbClr val="FF0000"/>
                </a:solidFill>
              </a:rPr>
              <a:t>多段图问题满足最优性原理</a:t>
            </a:r>
            <a:endParaRPr lang="en-US" altLang="zh-CN" dirty="0">
              <a:solidFill>
                <a:srgbClr val="FF0000"/>
              </a:solidFill>
            </a:endParaRPr>
          </a:p>
          <a:p>
            <a:pPr>
              <a:lnSpc>
                <a:spcPct val="150000"/>
              </a:lnSpc>
              <a:buFont typeface="Wingdings" pitchFamily="2" charset="2"/>
              <a:buNone/>
              <a:defRPr/>
            </a:pPr>
            <a:r>
              <a:rPr lang="zh-CN" altLang="en-US" sz="2000" dirty="0"/>
              <a:t>      设</a:t>
            </a:r>
            <a:r>
              <a:rPr lang="en-US" altLang="zh-CN" sz="2000" dirty="0"/>
              <a:t>s,…,</a:t>
            </a:r>
            <a:r>
              <a:rPr lang="en-US" altLang="zh-CN" sz="2000" dirty="0" err="1"/>
              <a:t>v</a:t>
            </a:r>
            <a:r>
              <a:rPr lang="en-US" altLang="zh-CN" sz="2000" baseline="-25000" dirty="0" err="1"/>
              <a:t>i</a:t>
            </a:r>
            <a:r>
              <a:rPr lang="en-US" altLang="zh-CN" sz="1800" baseline="-25000" dirty="0" err="1"/>
              <a:t>p</a:t>
            </a:r>
            <a:r>
              <a:rPr lang="en-US" altLang="zh-CN" sz="2000" dirty="0"/>
              <a:t>,…,</a:t>
            </a:r>
            <a:r>
              <a:rPr lang="en-US" altLang="zh-CN" sz="2000" dirty="0" err="1"/>
              <a:t>v</a:t>
            </a:r>
            <a:r>
              <a:rPr lang="en-US" altLang="zh-CN" sz="2000" baseline="-25000" dirty="0" err="1"/>
              <a:t>i</a:t>
            </a:r>
            <a:r>
              <a:rPr lang="en-US" altLang="zh-CN" sz="1800" baseline="-25000" dirty="0" err="1"/>
              <a:t>q</a:t>
            </a:r>
            <a:r>
              <a:rPr lang="en-US" altLang="zh-CN" sz="2000" dirty="0"/>
              <a:t>,…,t</a:t>
            </a:r>
            <a:r>
              <a:rPr lang="zh-CN" altLang="en-US" sz="2000" dirty="0"/>
              <a:t>是一条由</a:t>
            </a:r>
            <a:r>
              <a:rPr lang="en-US" altLang="zh-CN" sz="2000" dirty="0"/>
              <a:t>s</a:t>
            </a:r>
            <a:r>
              <a:rPr lang="zh-CN" altLang="en-US" sz="2000" dirty="0"/>
              <a:t>到</a:t>
            </a:r>
            <a:r>
              <a:rPr lang="en-US" altLang="zh-CN" sz="2000" dirty="0"/>
              <a:t>t</a:t>
            </a:r>
            <a:r>
              <a:rPr lang="zh-CN" altLang="en-US" sz="2000" dirty="0"/>
              <a:t>的最短路径，则</a:t>
            </a:r>
            <a:r>
              <a:rPr lang="en-US" altLang="zh-CN" sz="2000" dirty="0" err="1"/>
              <a:t>v</a:t>
            </a:r>
            <a:r>
              <a:rPr lang="en-US" altLang="zh-CN" sz="2000" baseline="-25000" dirty="0" err="1"/>
              <a:t>i</a:t>
            </a:r>
            <a:r>
              <a:rPr lang="en-US" altLang="zh-CN" sz="1800" baseline="-25000" dirty="0" err="1"/>
              <a:t>p</a:t>
            </a:r>
            <a:r>
              <a:rPr lang="en-US" altLang="zh-CN" sz="2000" dirty="0"/>
              <a:t>,…, </a:t>
            </a:r>
            <a:r>
              <a:rPr lang="en-US" altLang="zh-CN" sz="2000" dirty="0" err="1"/>
              <a:t>v</a:t>
            </a:r>
            <a:r>
              <a:rPr lang="en-US" altLang="zh-CN" sz="2000" baseline="-25000" dirty="0" err="1"/>
              <a:t>i</a:t>
            </a:r>
            <a:r>
              <a:rPr lang="en-US" altLang="zh-CN" sz="1800" baseline="-25000" dirty="0" err="1"/>
              <a:t>q</a:t>
            </a:r>
            <a:r>
              <a:rPr lang="en-US" altLang="zh-CN" sz="2000" dirty="0"/>
              <a:t>,…,t</a:t>
            </a:r>
            <a:r>
              <a:rPr lang="zh-CN" altLang="en-US" sz="2000" dirty="0"/>
              <a:t>也是由</a:t>
            </a:r>
            <a:r>
              <a:rPr lang="en-US" altLang="zh-CN" sz="2000" dirty="0" err="1"/>
              <a:t>v</a:t>
            </a:r>
            <a:r>
              <a:rPr lang="en-US" altLang="zh-CN" sz="2000" baseline="-25000" dirty="0" err="1"/>
              <a:t>ip</a:t>
            </a:r>
            <a:r>
              <a:rPr lang="zh-CN" altLang="en-US" sz="2000" dirty="0"/>
              <a:t>到</a:t>
            </a:r>
            <a:r>
              <a:rPr lang="en-US" altLang="zh-CN" sz="2000" dirty="0"/>
              <a:t>t</a:t>
            </a:r>
            <a:r>
              <a:rPr lang="zh-CN" altLang="en-US" sz="2000" dirty="0"/>
              <a:t>的最短路径。 </a:t>
            </a:r>
            <a:r>
              <a:rPr lang="en-US" altLang="zh-CN" sz="2000" dirty="0"/>
              <a:t>(</a:t>
            </a:r>
            <a:r>
              <a:rPr lang="zh-CN" altLang="en-US" sz="2000" dirty="0"/>
              <a:t>反证即可</a:t>
            </a:r>
            <a:r>
              <a:rPr lang="en-US" altLang="zh-CN" sz="2000" dirty="0"/>
              <a:t>)</a:t>
            </a:r>
          </a:p>
          <a:p>
            <a:pPr>
              <a:lnSpc>
                <a:spcPct val="150000"/>
              </a:lnSpc>
              <a:buFont typeface="Wingdings" pitchFamily="2" charset="2"/>
              <a:buNone/>
              <a:defRPr/>
            </a:pPr>
            <a:endParaRPr lang="en-US" altLang="zh-CN" sz="2000" dirty="0"/>
          </a:p>
          <a:p>
            <a:pPr>
              <a:lnSpc>
                <a:spcPct val="150000"/>
              </a:lnSpc>
              <a:defRPr/>
            </a:pPr>
            <a:r>
              <a:rPr lang="zh-CN" altLang="en-US" dirty="0">
                <a:solidFill>
                  <a:srgbClr val="FF0000"/>
                </a:solidFill>
              </a:rPr>
              <a:t>递归式推导</a:t>
            </a:r>
            <a:endParaRPr lang="en-US" altLang="zh-CN" dirty="0">
              <a:solidFill>
                <a:srgbClr val="FF0000"/>
              </a:solidFill>
            </a:endParaRPr>
          </a:p>
          <a:p>
            <a:pPr>
              <a:lnSpc>
                <a:spcPct val="150000"/>
              </a:lnSpc>
              <a:buFont typeface="Wingdings" pitchFamily="2" charset="2"/>
              <a:buNone/>
              <a:defRPr/>
            </a:pPr>
            <a:endParaRPr lang="zh-CN" altLang="en-US" sz="2000" dirty="0"/>
          </a:p>
        </p:txBody>
      </p:sp>
      <p:sp>
        <p:nvSpPr>
          <p:cNvPr id="51205" name="灯片编号占位符 4"/>
          <p:cNvSpPr>
            <a:spLocks noGrp="1"/>
          </p:cNvSpPr>
          <p:nvPr>
            <p:ph type="sldNum" sz="quarter" idx="12"/>
          </p:nvPr>
        </p:nvSpPr>
        <p:spPr>
          <a:noFill/>
        </p:spPr>
        <p:txBody>
          <a:bodyPr/>
          <a:lstStyle/>
          <a:p>
            <a:fld id="{98188A14-B62D-4E59-9F3C-B464FD6256EE}" type="slidenum">
              <a:rPr lang="en-US" altLang="zh-CN" smtClean="0">
                <a:ea typeface="宋体" charset="-122"/>
              </a:rPr>
              <a:pPr/>
              <a:t>48</a:t>
            </a:fld>
            <a:endParaRPr lang="en-US" altLang="zh-CN">
              <a:ea typeface="宋体" charset="-122"/>
            </a:endParaRPr>
          </a:p>
        </p:txBody>
      </p:sp>
      <p:sp>
        <p:nvSpPr>
          <p:cNvPr id="51206" name="矩形 5"/>
          <p:cNvSpPr>
            <a:spLocks noChangeArrowheads="1"/>
          </p:cNvSpPr>
          <p:nvPr/>
        </p:nvSpPr>
        <p:spPr bwMode="auto">
          <a:xfrm>
            <a:off x="1428750" y="4000500"/>
            <a:ext cx="7429500" cy="400050"/>
          </a:xfrm>
          <a:prstGeom prst="rect">
            <a:avLst/>
          </a:prstGeom>
          <a:noFill/>
          <a:ln w="9525">
            <a:noFill/>
            <a:miter lim="800000"/>
            <a:headEnd/>
            <a:tailEnd/>
          </a:ln>
        </p:spPr>
        <p:txBody>
          <a:bodyPr>
            <a:spAutoFit/>
          </a:bodyPr>
          <a:lstStyle/>
          <a:p>
            <a:r>
              <a:rPr lang="zh-CN" altLang="en-US" sz="2000" b="0" dirty="0">
                <a:latin typeface="华文新魏" pitchFamily="2" charset="-122"/>
                <a:ea typeface="华文新魏" pitchFamily="2" charset="-122"/>
              </a:rPr>
              <a:t>设</a:t>
            </a:r>
            <a:r>
              <a:rPr lang="en-US" altLang="zh-CN" sz="2000" b="0" dirty="0">
                <a:latin typeface="华文新魏" pitchFamily="2" charset="-122"/>
                <a:ea typeface="华文新魏" pitchFamily="2" charset="-122"/>
              </a:rPr>
              <a:t>cost(</a:t>
            </a:r>
            <a:r>
              <a:rPr lang="en-US" altLang="zh-CN" sz="2000" b="0" dirty="0" err="1">
                <a:latin typeface="华文新魏" pitchFamily="2" charset="-122"/>
                <a:ea typeface="华文新魏" pitchFamily="2" charset="-122"/>
              </a:rPr>
              <a:t>i</a:t>
            </a:r>
            <a:r>
              <a:rPr lang="en-US" altLang="zh-CN" sz="2000" b="0" dirty="0">
                <a:latin typeface="华文新魏" pitchFamily="2" charset="-122"/>
                <a:ea typeface="华文新魏" pitchFamily="2" charset="-122"/>
              </a:rPr>
              <a:t>, j)</a:t>
            </a:r>
            <a:r>
              <a:rPr lang="zh-CN" altLang="en-US" sz="2000" b="0" dirty="0">
                <a:latin typeface="华文新魏" pitchFamily="2" charset="-122"/>
                <a:ea typeface="华文新魏" pitchFamily="2" charset="-122"/>
              </a:rPr>
              <a:t>是</a:t>
            </a:r>
            <a:r>
              <a:rPr lang="en-US" altLang="zh-CN" sz="2000" b="0" dirty="0">
                <a:latin typeface="华文新魏" pitchFamily="2" charset="-122"/>
                <a:ea typeface="华文新魏" pitchFamily="2" charset="-122"/>
              </a:rPr>
              <a:t>V</a:t>
            </a:r>
            <a:r>
              <a:rPr lang="en-US" altLang="zh-CN" sz="2000" b="0" baseline="-25000" dirty="0">
                <a:latin typeface="华文新魏" pitchFamily="2" charset="-122"/>
                <a:ea typeface="华文新魏" pitchFamily="2" charset="-122"/>
              </a:rPr>
              <a:t>i</a:t>
            </a:r>
            <a:r>
              <a:rPr lang="zh-CN" altLang="en-US" sz="2000" b="0" dirty="0">
                <a:latin typeface="华文新魏" pitchFamily="2" charset="-122"/>
                <a:ea typeface="华文新魏" pitchFamily="2" charset="-122"/>
              </a:rPr>
              <a:t>中结点</a:t>
            </a:r>
            <a:r>
              <a:rPr lang="en-US" altLang="zh-CN" sz="2000" b="0" dirty="0" err="1">
                <a:latin typeface="华文新魏" pitchFamily="2" charset="-122"/>
                <a:ea typeface="华文新魏" pitchFamily="2" charset="-122"/>
              </a:rPr>
              <a:t>v</a:t>
            </a:r>
            <a:r>
              <a:rPr lang="en-US" altLang="zh-CN" sz="2000" b="0" baseline="-25000" dirty="0" err="1">
                <a:latin typeface="华文新魏" pitchFamily="2" charset="-122"/>
                <a:ea typeface="华文新魏" pitchFamily="2" charset="-122"/>
              </a:rPr>
              <a:t>j</a:t>
            </a:r>
            <a:r>
              <a:rPr lang="zh-CN" altLang="en-US" sz="2000" b="0" dirty="0">
                <a:latin typeface="华文新魏" pitchFamily="2" charset="-122"/>
                <a:ea typeface="华文新魏" pitchFamily="2" charset="-122"/>
              </a:rPr>
              <a:t>到汇点</a:t>
            </a:r>
            <a:r>
              <a:rPr lang="en-US" altLang="zh-CN" sz="2000" b="0" dirty="0">
                <a:latin typeface="华文新魏" pitchFamily="2" charset="-122"/>
                <a:ea typeface="华文新魏" pitchFamily="2" charset="-122"/>
              </a:rPr>
              <a:t>t</a:t>
            </a:r>
            <a:r>
              <a:rPr lang="zh-CN" altLang="en-US" sz="2000" b="0" dirty="0">
                <a:latin typeface="华文新魏" pitchFamily="2" charset="-122"/>
                <a:ea typeface="华文新魏" pitchFamily="2" charset="-122"/>
              </a:rPr>
              <a:t>的最小成本路径的成本，递归式为：</a:t>
            </a:r>
            <a:endParaRPr lang="zh-CN" altLang="en-US" sz="2000" b="0" dirty="0"/>
          </a:p>
        </p:txBody>
      </p:sp>
      <p:pic>
        <p:nvPicPr>
          <p:cNvPr id="51207" name="Picture 6"/>
          <p:cNvPicPr>
            <a:picLocks noChangeAspect="1" noChangeArrowheads="1"/>
          </p:cNvPicPr>
          <p:nvPr/>
        </p:nvPicPr>
        <p:blipFill>
          <a:blip r:embed="rId2" cstate="print"/>
          <a:srcRect/>
          <a:stretch>
            <a:fillRect/>
          </a:stretch>
        </p:blipFill>
        <p:spPr bwMode="auto">
          <a:xfrm>
            <a:off x="1626393" y="5036946"/>
            <a:ext cx="6842125" cy="1171575"/>
          </a:xfrm>
          <a:prstGeom prst="rect">
            <a:avLst/>
          </a:prstGeom>
          <a:noFill/>
          <a:ln w="9525">
            <a:noFill/>
            <a:miter lim="800000"/>
            <a:headEnd/>
            <a:tailEnd/>
          </a:ln>
        </p:spPr>
      </p:pic>
    </p:spTree>
    <p:extLst>
      <p:ext uri="{BB962C8B-B14F-4D97-AF65-F5344CB8AC3E}">
        <p14:creationId xmlns:p14="http://schemas.microsoft.com/office/powerpoint/2010/main" val="1611238209"/>
      </p:ext>
    </p:extLst>
  </p:cSld>
  <p:clrMapOvr>
    <a:masterClrMapping/>
  </p:clrMapOvr>
  <p:transition spd="slow">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altLang="zh-CN" dirty="0">
                <a:solidFill>
                  <a:srgbClr val="D3192B"/>
                </a:solidFill>
              </a:rPr>
              <a:t>6.9 </a:t>
            </a:r>
            <a:r>
              <a:rPr lang="zh-CN" altLang="en-US" dirty="0">
                <a:solidFill>
                  <a:srgbClr val="D3192B"/>
                </a:solidFill>
              </a:rPr>
              <a:t>多段图规划</a:t>
            </a:r>
            <a:endParaRPr lang="zh-CN" altLang="en-US" dirty="0"/>
          </a:p>
        </p:txBody>
      </p:sp>
      <p:sp>
        <p:nvSpPr>
          <p:cNvPr id="52227" name="内容占位符 2"/>
          <p:cNvSpPr>
            <a:spLocks noGrp="1"/>
          </p:cNvSpPr>
          <p:nvPr>
            <p:ph idx="1"/>
          </p:nvPr>
        </p:nvSpPr>
        <p:spPr>
          <a:xfrm>
            <a:off x="1171575" y="1805384"/>
            <a:ext cx="7772400" cy="4953000"/>
          </a:xfrm>
        </p:spPr>
        <p:txBody>
          <a:bodyPr/>
          <a:lstStyle/>
          <a:p>
            <a:pPr>
              <a:lnSpc>
                <a:spcPct val="150000"/>
              </a:lnSpc>
            </a:pPr>
            <a:r>
              <a:rPr lang="zh-CN" altLang="en-US" sz="2000" dirty="0">
                <a:solidFill>
                  <a:srgbClr val="FF0000"/>
                </a:solidFill>
              </a:rPr>
              <a:t>计算过程</a:t>
            </a:r>
            <a:r>
              <a:rPr lang="en-US" altLang="zh-CN" sz="2000" dirty="0">
                <a:solidFill>
                  <a:srgbClr val="001C2A"/>
                </a:solidFill>
              </a:rPr>
              <a:t>(</a:t>
            </a:r>
            <a:r>
              <a:rPr lang="zh-CN" altLang="en-US" sz="2000" dirty="0">
                <a:solidFill>
                  <a:srgbClr val="001C2A"/>
                </a:solidFill>
              </a:rPr>
              <a:t>以</a:t>
            </a:r>
            <a:r>
              <a:rPr lang="en-US" altLang="zh-CN" sz="2000" dirty="0">
                <a:solidFill>
                  <a:srgbClr val="001C2A"/>
                </a:solidFill>
              </a:rPr>
              <a:t>5-</a:t>
            </a:r>
            <a:r>
              <a:rPr lang="zh-CN" altLang="en-US" sz="2000" dirty="0">
                <a:solidFill>
                  <a:srgbClr val="001C2A"/>
                </a:solidFill>
              </a:rPr>
              <a:t>段图为例</a:t>
            </a:r>
            <a:r>
              <a:rPr lang="en-US" altLang="zh-CN" sz="2000" dirty="0">
                <a:solidFill>
                  <a:srgbClr val="001C2A"/>
                </a:solidFill>
              </a:rPr>
              <a:t>)</a:t>
            </a:r>
          </a:p>
          <a:p>
            <a:pPr>
              <a:lnSpc>
                <a:spcPct val="150000"/>
              </a:lnSpc>
            </a:pPr>
            <a:endParaRPr lang="en-US" altLang="zh-CN" sz="2000" dirty="0">
              <a:solidFill>
                <a:srgbClr val="001C2A"/>
              </a:solidFill>
            </a:endParaRPr>
          </a:p>
          <a:p>
            <a:pPr>
              <a:lnSpc>
                <a:spcPct val="150000"/>
              </a:lnSpc>
            </a:pPr>
            <a:endParaRPr lang="en-US" altLang="zh-CN" sz="2000" dirty="0">
              <a:solidFill>
                <a:srgbClr val="001C2A"/>
              </a:solidFill>
            </a:endParaRPr>
          </a:p>
          <a:p>
            <a:pPr>
              <a:lnSpc>
                <a:spcPct val="150000"/>
              </a:lnSpc>
            </a:pPr>
            <a:endParaRPr lang="en-US" altLang="zh-CN" sz="2000" dirty="0">
              <a:solidFill>
                <a:srgbClr val="001C2A"/>
              </a:solidFill>
            </a:endParaRPr>
          </a:p>
          <a:p>
            <a:pPr marL="800100" lvl="1" indent="-342900">
              <a:buClr>
                <a:schemeClr val="folHlink"/>
              </a:buClr>
              <a:buSzPct val="70000"/>
              <a:buFont typeface="Wingdings" pitchFamily="2" charset="2"/>
              <a:buNone/>
            </a:pPr>
            <a:endParaRPr lang="en-US" altLang="zh-CN" dirty="0">
              <a:latin typeface="华文新魏" pitchFamily="2" charset="-122"/>
              <a:ea typeface="华文新魏" pitchFamily="2" charset="-122"/>
            </a:endParaRPr>
          </a:p>
          <a:p>
            <a:pPr marL="800100" lvl="1" indent="-342900">
              <a:buClr>
                <a:schemeClr val="folHlink"/>
              </a:buClr>
              <a:buSzPct val="70000"/>
              <a:buFont typeface="Wingdings" pitchFamily="2" charset="2"/>
              <a:buNone/>
            </a:pPr>
            <a:r>
              <a:rPr lang="en-US" altLang="zh-CN" sz="2000" dirty="0">
                <a:latin typeface="华文新魏" pitchFamily="2" charset="-122"/>
                <a:ea typeface="华文新魏" pitchFamily="2" charset="-122"/>
              </a:rPr>
              <a:t>cost(4, 9)=4, cost(4, 10)=2, cost(4, 11)=∞</a:t>
            </a:r>
          </a:p>
          <a:p>
            <a:pPr marL="800100" lvl="1" indent="-342900">
              <a:buClr>
                <a:schemeClr val="folHlink"/>
              </a:buClr>
              <a:buSzPct val="70000"/>
              <a:buFont typeface="Wingdings" pitchFamily="2" charset="2"/>
              <a:buNone/>
            </a:pPr>
            <a:r>
              <a:rPr lang="en-US" altLang="zh-CN" sz="2000" dirty="0">
                <a:latin typeface="华文新魏" pitchFamily="2" charset="-122"/>
                <a:ea typeface="华文新魏" pitchFamily="2" charset="-122"/>
              </a:rPr>
              <a:t>cost(3, 6)=7, cost(3, 7)=5, cost(3, 8)=7</a:t>
            </a:r>
          </a:p>
          <a:p>
            <a:pPr marL="800100" lvl="1" indent="-342900">
              <a:buClr>
                <a:schemeClr val="folHlink"/>
              </a:buClr>
              <a:buSzPct val="70000"/>
              <a:buFont typeface="Wingdings" pitchFamily="2" charset="2"/>
              <a:buNone/>
            </a:pPr>
            <a:r>
              <a:rPr lang="en-US" altLang="zh-CN" sz="2000" dirty="0">
                <a:latin typeface="华文新魏" pitchFamily="2" charset="-122"/>
                <a:ea typeface="华文新魏" pitchFamily="2" charset="-122"/>
              </a:rPr>
              <a:t>cost(2, 2)=7, cost(2, 3)=9, cost(2, 4)=18, cost(2, 5)=15</a:t>
            </a:r>
          </a:p>
          <a:p>
            <a:pPr marL="800100" lvl="1" indent="-342900">
              <a:buClr>
                <a:schemeClr val="folHlink"/>
              </a:buClr>
              <a:buSzPct val="70000"/>
              <a:buFont typeface="Wingdings" pitchFamily="2" charset="2"/>
              <a:buNone/>
            </a:pPr>
            <a:r>
              <a:rPr lang="en-US" altLang="zh-CN" sz="2000" dirty="0">
                <a:latin typeface="华文新魏" pitchFamily="2" charset="-122"/>
                <a:ea typeface="华文新魏" pitchFamily="2" charset="-122"/>
              </a:rPr>
              <a:t>cost(1, 1)=min{9+cost(2,2), 7+cost(2,3), 3+cost(2,4), 2+cost(2,5)} = 16</a:t>
            </a:r>
          </a:p>
          <a:p>
            <a:pPr>
              <a:buClr>
                <a:schemeClr val="folHlink"/>
              </a:buClr>
              <a:buSzPct val="70000"/>
              <a:buFont typeface="Wingdings" pitchFamily="2" charset="2"/>
              <a:buNone/>
            </a:pPr>
            <a:endParaRPr lang="en-US" altLang="zh-CN" sz="1000" dirty="0">
              <a:solidFill>
                <a:srgbClr val="001C2A"/>
              </a:solidFill>
            </a:endParaRPr>
          </a:p>
          <a:p>
            <a:pPr>
              <a:buClr>
                <a:schemeClr val="folHlink"/>
              </a:buClr>
              <a:buSzPct val="70000"/>
              <a:buFont typeface="Wingdings" pitchFamily="2" charset="2"/>
              <a:buNone/>
            </a:pPr>
            <a:r>
              <a:rPr lang="zh-CN" altLang="en-US" sz="1600" dirty="0">
                <a:solidFill>
                  <a:srgbClr val="001C2A"/>
                </a:solidFill>
              </a:rPr>
              <a:t>       构造解：</a:t>
            </a:r>
            <a:r>
              <a:rPr lang="zh-CN" altLang="en-US" sz="1600" dirty="0">
                <a:solidFill>
                  <a:srgbClr val="FF0000"/>
                </a:solidFill>
              </a:rPr>
              <a:t>解</a:t>
            </a:r>
            <a:r>
              <a:rPr lang="en-US" altLang="zh-CN" sz="1600" dirty="0">
                <a:solidFill>
                  <a:srgbClr val="FF0000"/>
                </a:solidFill>
              </a:rPr>
              <a:t>1</a:t>
            </a:r>
            <a:r>
              <a:rPr lang="en-US" altLang="zh-CN" sz="1600" dirty="0">
                <a:solidFill>
                  <a:srgbClr val="001C2A"/>
                </a:solidFill>
              </a:rPr>
              <a:t>(1, 2, 7, 10, 12)</a:t>
            </a:r>
            <a:r>
              <a:rPr lang="zh-CN" altLang="en-US" sz="1600" dirty="0">
                <a:solidFill>
                  <a:srgbClr val="001C2A"/>
                </a:solidFill>
              </a:rPr>
              <a:t>，</a:t>
            </a:r>
            <a:r>
              <a:rPr lang="zh-CN" altLang="en-US" sz="1600" dirty="0">
                <a:solidFill>
                  <a:srgbClr val="FF0000"/>
                </a:solidFill>
              </a:rPr>
              <a:t>解</a:t>
            </a:r>
            <a:r>
              <a:rPr lang="en-US" altLang="zh-CN" sz="1600" dirty="0">
                <a:solidFill>
                  <a:srgbClr val="FF0000"/>
                </a:solidFill>
              </a:rPr>
              <a:t>2</a:t>
            </a:r>
            <a:r>
              <a:rPr lang="en-US" altLang="zh-CN" sz="1600" dirty="0">
                <a:solidFill>
                  <a:srgbClr val="001C2A"/>
                </a:solidFill>
              </a:rPr>
              <a:t>(1, 3, 6</a:t>
            </a:r>
            <a:r>
              <a:rPr lang="en-US" altLang="zh-CN" sz="2000" dirty="0">
                <a:solidFill>
                  <a:srgbClr val="001C2A"/>
                </a:solidFill>
              </a:rPr>
              <a:t>, 10, 12)</a:t>
            </a:r>
            <a:endParaRPr lang="zh-CN" altLang="en-US" sz="2000" dirty="0">
              <a:solidFill>
                <a:srgbClr val="001C2A"/>
              </a:solidFill>
            </a:endParaRPr>
          </a:p>
        </p:txBody>
      </p:sp>
      <p:sp>
        <p:nvSpPr>
          <p:cNvPr id="52229" name="灯片编号占位符 4"/>
          <p:cNvSpPr>
            <a:spLocks noGrp="1"/>
          </p:cNvSpPr>
          <p:nvPr>
            <p:ph type="sldNum" sz="quarter" idx="12"/>
          </p:nvPr>
        </p:nvSpPr>
        <p:spPr>
          <a:noFill/>
        </p:spPr>
        <p:txBody>
          <a:bodyPr/>
          <a:lstStyle/>
          <a:p>
            <a:fld id="{0B0CE09F-ADB0-4E9D-B2D6-3F4712518B04}" type="slidenum">
              <a:rPr lang="en-US" altLang="zh-CN" smtClean="0">
                <a:ea typeface="宋体" charset="-122"/>
              </a:rPr>
              <a:pPr/>
              <a:t>49</a:t>
            </a:fld>
            <a:endParaRPr lang="en-US" altLang="zh-CN">
              <a:ea typeface="宋体" charset="-122"/>
            </a:endParaRPr>
          </a:p>
        </p:txBody>
      </p:sp>
      <p:pic>
        <p:nvPicPr>
          <p:cNvPr id="52230" name="Picture 6"/>
          <p:cNvPicPr>
            <a:picLocks noChangeAspect="1" noChangeArrowheads="1"/>
          </p:cNvPicPr>
          <p:nvPr/>
        </p:nvPicPr>
        <p:blipFill>
          <a:blip r:embed="rId2" cstate="print"/>
          <a:srcRect/>
          <a:stretch>
            <a:fillRect/>
          </a:stretch>
        </p:blipFill>
        <p:spPr bwMode="auto">
          <a:xfrm>
            <a:off x="2267744" y="2276872"/>
            <a:ext cx="5008562" cy="2005012"/>
          </a:xfrm>
          <a:prstGeom prst="rect">
            <a:avLst/>
          </a:prstGeom>
          <a:noFill/>
          <a:ln w="9525">
            <a:noFill/>
            <a:miter lim="800000"/>
            <a:headEnd/>
            <a:tailEnd/>
          </a:ln>
        </p:spPr>
      </p:pic>
    </p:spTree>
    <p:extLst>
      <p:ext uri="{BB962C8B-B14F-4D97-AF65-F5344CB8AC3E}">
        <p14:creationId xmlns:p14="http://schemas.microsoft.com/office/powerpoint/2010/main" val="1558317711"/>
      </p:ext>
    </p:extLst>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4"/>
          <p:cNvSpPr>
            <a:spLocks noGrp="1"/>
          </p:cNvSpPr>
          <p:nvPr>
            <p:ph type="title"/>
          </p:nvPr>
        </p:nvSpPr>
        <p:spPr/>
        <p:txBody>
          <a:bodyPr/>
          <a:lstStyle/>
          <a:p>
            <a:r>
              <a:rPr lang="en-US" altLang="zh-CN" dirty="0">
                <a:solidFill>
                  <a:srgbClr val="D3192B"/>
                </a:solidFill>
              </a:rPr>
              <a:t>6.1 </a:t>
            </a:r>
            <a:r>
              <a:rPr lang="zh-CN" altLang="en-US" dirty="0">
                <a:solidFill>
                  <a:srgbClr val="D3192B"/>
                </a:solidFill>
              </a:rPr>
              <a:t>历史及研究问题</a:t>
            </a:r>
            <a:endParaRPr lang="zh-CN" altLang="en-US" dirty="0"/>
          </a:p>
        </p:txBody>
      </p:sp>
      <p:sp>
        <p:nvSpPr>
          <p:cNvPr id="6" name="内容占位符 5"/>
          <p:cNvSpPr>
            <a:spLocks noGrp="1"/>
          </p:cNvSpPr>
          <p:nvPr>
            <p:ph idx="1"/>
          </p:nvPr>
        </p:nvSpPr>
        <p:spPr>
          <a:xfrm>
            <a:off x="1069588" y="1810069"/>
            <a:ext cx="7772400" cy="4953000"/>
          </a:xfrm>
        </p:spPr>
        <p:txBody>
          <a:bodyPr/>
          <a:lstStyle/>
          <a:p>
            <a:pPr defTabSz="812800">
              <a:buClr>
                <a:schemeClr val="folHlink"/>
              </a:buClr>
              <a:buSzPct val="70000"/>
            </a:pPr>
            <a:r>
              <a:rPr lang="zh-CN" altLang="en-US" dirty="0">
                <a:solidFill>
                  <a:srgbClr val="001C2A"/>
                </a:solidFill>
              </a:rPr>
              <a:t>基本概念：</a:t>
            </a:r>
            <a:endParaRPr lang="en-US" altLang="zh-CN" dirty="0">
              <a:solidFill>
                <a:srgbClr val="001C2A"/>
              </a:solidFill>
            </a:endParaRPr>
          </a:p>
          <a:p>
            <a:pPr defTabSz="812800">
              <a:buClr>
                <a:schemeClr val="folHlink"/>
              </a:buClr>
              <a:buSzPct val="70000"/>
              <a:buFont typeface="宋体" charset="-122"/>
              <a:buAutoNum type="circleNumDbPlain"/>
            </a:pPr>
            <a:r>
              <a:rPr lang="zh-CN" altLang="en-US" sz="2400" dirty="0">
                <a:solidFill>
                  <a:srgbClr val="FF0000"/>
                </a:solidFill>
              </a:rPr>
              <a:t>状态：</a:t>
            </a:r>
            <a:r>
              <a:rPr lang="zh-CN" altLang="en-US" sz="2400" dirty="0">
                <a:solidFill>
                  <a:srgbClr val="001C2A"/>
                </a:solidFill>
              </a:rPr>
              <a:t>表示每个阶段开始时，问题或系统所处的客观状况。状态既是该阶段的某个起点，又是前一个阶段的某个终点。通常一个阶段有若干个状态。</a:t>
            </a:r>
            <a:endParaRPr lang="en-US" altLang="zh-CN" sz="2400" dirty="0">
              <a:solidFill>
                <a:srgbClr val="001C2A"/>
              </a:solidFill>
            </a:endParaRPr>
          </a:p>
          <a:p>
            <a:pPr marL="914400" lvl="1" indent="-457200" defTabSz="812800">
              <a:buClr>
                <a:schemeClr val="folHlink"/>
              </a:buClr>
              <a:buSzPct val="70000"/>
              <a:buFont typeface="Wingdings" pitchFamily="2" charset="2"/>
              <a:buChar char="Ø"/>
            </a:pPr>
            <a:r>
              <a:rPr lang="zh-CN" altLang="en-US" sz="2000" dirty="0">
                <a:solidFill>
                  <a:srgbClr val="FF0000"/>
                </a:solidFill>
                <a:latin typeface="华文新魏" pitchFamily="2" charset="-122"/>
                <a:ea typeface="华文新魏" pitchFamily="2" charset="-122"/>
              </a:rPr>
              <a:t>状态无后效性：</a:t>
            </a:r>
            <a:r>
              <a:rPr lang="zh-CN" altLang="en-US" sz="2000" b="1" dirty="0">
                <a:latin typeface="华文新魏" pitchFamily="2" charset="-122"/>
                <a:ea typeface="华文新魏" pitchFamily="2" charset="-122"/>
              </a:rPr>
              <a:t>如果某个阶段状态给定后，则该阶段以后过程的发展不受该阶段以前各阶段状态的影响，也就是说状态具有马尔科夫性。</a:t>
            </a:r>
            <a:endParaRPr lang="en-US" altLang="zh-CN" sz="2000" b="1" dirty="0">
              <a:latin typeface="华文新魏" pitchFamily="2" charset="-122"/>
              <a:ea typeface="华文新魏" pitchFamily="2" charset="-122"/>
            </a:endParaRPr>
          </a:p>
          <a:p>
            <a:pPr marL="914400" lvl="1" indent="-457200" defTabSz="812800">
              <a:buClr>
                <a:schemeClr val="folHlink"/>
              </a:buClr>
              <a:buSzPct val="70000"/>
              <a:buFont typeface="Wingdings" pitchFamily="2" charset="2"/>
              <a:buChar char="Ø"/>
            </a:pPr>
            <a:r>
              <a:rPr lang="zh-CN" altLang="en-US" sz="2000" b="1" dirty="0">
                <a:latin typeface="华文新魏" pitchFamily="2" charset="-122"/>
                <a:ea typeface="华文新魏" pitchFamily="2" charset="-122"/>
              </a:rPr>
              <a:t>适于动态规划法求解的问题具有状态的无后效性</a:t>
            </a:r>
            <a:endParaRPr lang="en-US" altLang="zh-CN" sz="2000" b="1" dirty="0">
              <a:latin typeface="华文新魏" pitchFamily="2" charset="-122"/>
              <a:ea typeface="华文新魏" pitchFamily="2" charset="-122"/>
            </a:endParaRPr>
          </a:p>
          <a:p>
            <a:pPr defTabSz="812800">
              <a:buClr>
                <a:schemeClr val="folHlink"/>
              </a:buClr>
              <a:buSzPct val="70000"/>
              <a:buFont typeface="宋体" charset="-122"/>
              <a:buAutoNum type="circleNumDbPlain"/>
            </a:pPr>
            <a:r>
              <a:rPr lang="zh-CN" altLang="en-US" sz="2400" dirty="0">
                <a:solidFill>
                  <a:srgbClr val="FF0000"/>
                </a:solidFill>
              </a:rPr>
              <a:t>策略：</a:t>
            </a:r>
            <a:r>
              <a:rPr lang="zh-CN" altLang="en-US" sz="2400" dirty="0">
                <a:solidFill>
                  <a:srgbClr val="001C2A"/>
                </a:solidFill>
              </a:rPr>
              <a:t>各个阶段决策确定后，就组成了一个决策序列，该序列称之为一个策略。由某个阶段开始到终止阶段的过程称为</a:t>
            </a:r>
            <a:r>
              <a:rPr lang="zh-CN" altLang="en-US" sz="2400" dirty="0">
                <a:solidFill>
                  <a:srgbClr val="FF0000"/>
                </a:solidFill>
              </a:rPr>
              <a:t>子过程</a:t>
            </a:r>
            <a:r>
              <a:rPr lang="zh-CN" altLang="en-US" sz="2400" dirty="0">
                <a:solidFill>
                  <a:srgbClr val="001C2A"/>
                </a:solidFill>
              </a:rPr>
              <a:t>，其对应的某个策略称为</a:t>
            </a:r>
            <a:r>
              <a:rPr lang="zh-CN" altLang="en-US" sz="2400" dirty="0">
                <a:solidFill>
                  <a:srgbClr val="FF0000"/>
                </a:solidFill>
              </a:rPr>
              <a:t>子策略</a:t>
            </a:r>
            <a:r>
              <a:rPr lang="zh-CN" altLang="en-US" sz="2400" dirty="0">
                <a:solidFill>
                  <a:srgbClr val="001C2A"/>
                </a:solidFill>
              </a:rPr>
              <a:t>。</a:t>
            </a:r>
            <a:endParaRPr lang="en-US" altLang="zh-CN" sz="2400" dirty="0">
              <a:solidFill>
                <a:srgbClr val="001C2A"/>
              </a:solidFill>
            </a:endParaRPr>
          </a:p>
          <a:p>
            <a:pPr defTabSz="812800"/>
            <a:endParaRPr lang="zh-CN" altLang="en-US" dirty="0">
              <a:solidFill>
                <a:srgbClr val="001C2A"/>
              </a:solidFill>
            </a:endParaRPr>
          </a:p>
        </p:txBody>
      </p:sp>
      <p:sp>
        <p:nvSpPr>
          <p:cNvPr id="16389" name="灯片编号占位符 3"/>
          <p:cNvSpPr>
            <a:spLocks noGrp="1"/>
          </p:cNvSpPr>
          <p:nvPr>
            <p:ph type="sldNum" sz="quarter" idx="12"/>
          </p:nvPr>
        </p:nvSpPr>
        <p:spPr>
          <a:noFill/>
        </p:spPr>
        <p:txBody>
          <a:bodyPr/>
          <a:lstStyle/>
          <a:p>
            <a:fld id="{18CF9D07-98F2-44E5-ACEC-8789CF73ABE4}" type="slidenum">
              <a:rPr lang="en-US" altLang="zh-CN" smtClean="0">
                <a:ea typeface="宋体" charset="-122"/>
              </a:rPr>
              <a:pPr/>
              <a:t>5</a:t>
            </a:fld>
            <a:endParaRPr lang="en-US" altLang="zh-CN">
              <a:ea typeface="宋体" charset="-122"/>
            </a:endParaRPr>
          </a:p>
        </p:txBody>
      </p:sp>
    </p:spTree>
    <p:extLst>
      <p:ext uri="{BB962C8B-B14F-4D97-AF65-F5344CB8AC3E}">
        <p14:creationId xmlns:p14="http://schemas.microsoft.com/office/powerpoint/2010/main" val="4291466267"/>
      </p:ext>
    </p:extLst>
  </p:cSld>
  <p:clrMapOvr>
    <a:masterClrMapping/>
  </p:clrMapOvr>
  <p:transition spd="slow">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en-US" altLang="zh-CN" dirty="0">
                <a:solidFill>
                  <a:srgbClr val="D3192B"/>
                </a:solidFill>
              </a:rPr>
              <a:t>6.9 </a:t>
            </a:r>
            <a:r>
              <a:rPr lang="zh-CN" altLang="en-US" dirty="0">
                <a:solidFill>
                  <a:srgbClr val="D3192B"/>
                </a:solidFill>
              </a:rPr>
              <a:t>多段图规划</a:t>
            </a:r>
            <a:endParaRPr lang="zh-CN" altLang="en-US" dirty="0"/>
          </a:p>
        </p:txBody>
      </p:sp>
      <p:sp>
        <p:nvSpPr>
          <p:cNvPr id="53252" name="灯片编号占位符 4"/>
          <p:cNvSpPr>
            <a:spLocks noGrp="1"/>
          </p:cNvSpPr>
          <p:nvPr>
            <p:ph type="sldNum" sz="quarter" idx="12"/>
          </p:nvPr>
        </p:nvSpPr>
        <p:spPr>
          <a:noFill/>
        </p:spPr>
        <p:txBody>
          <a:bodyPr/>
          <a:lstStyle/>
          <a:p>
            <a:fld id="{73694E1E-AD86-4484-8F3C-CF523677CD0D}" type="slidenum">
              <a:rPr lang="en-US" altLang="zh-CN" smtClean="0">
                <a:ea typeface="宋体" charset="-122"/>
              </a:rPr>
              <a:pPr/>
              <a:t>50</a:t>
            </a:fld>
            <a:endParaRPr lang="en-US" altLang="zh-CN">
              <a:ea typeface="宋体" charset="-122"/>
            </a:endParaRPr>
          </a:p>
        </p:txBody>
      </p:sp>
      <p:pic>
        <p:nvPicPr>
          <p:cNvPr id="53253" name="Picture 2"/>
          <p:cNvPicPr>
            <a:picLocks noGrp="1" noChangeAspect="1" noChangeArrowheads="1"/>
          </p:cNvPicPr>
          <p:nvPr>
            <p:ph idx="1"/>
          </p:nvPr>
        </p:nvPicPr>
        <p:blipFill>
          <a:blip r:embed="rId2" cstate="print"/>
          <a:srcRect/>
          <a:stretch>
            <a:fillRect/>
          </a:stretch>
        </p:blipFill>
        <p:spPr>
          <a:xfrm>
            <a:off x="1151660" y="1828800"/>
            <a:ext cx="7192962" cy="4953000"/>
          </a:xfrm>
          <a:noFill/>
        </p:spPr>
      </p:pic>
    </p:spTree>
    <p:extLst>
      <p:ext uri="{BB962C8B-B14F-4D97-AF65-F5344CB8AC3E}">
        <p14:creationId xmlns:p14="http://schemas.microsoft.com/office/powerpoint/2010/main" val="1980673476"/>
      </p:ext>
    </p:extLst>
  </p:cSld>
  <p:clrMapOvr>
    <a:masterClrMapping/>
  </p:clrMapOvr>
  <p:transition spd="slow">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1371600" y="692696"/>
            <a:ext cx="7772400" cy="870992"/>
          </a:xfrm>
        </p:spPr>
        <p:txBody>
          <a:bodyPr/>
          <a:lstStyle/>
          <a:p>
            <a:pPr>
              <a:buNone/>
            </a:pPr>
            <a:r>
              <a:rPr lang="zh-CN" altLang="en-US" sz="2800" dirty="0">
                <a:solidFill>
                  <a:schemeClr val="accent2"/>
                </a:solidFill>
              </a:rPr>
              <a:t>作业</a:t>
            </a:r>
            <a:endParaRPr lang="en-US" altLang="zh-CN" sz="2800" dirty="0">
              <a:solidFill>
                <a:schemeClr val="accent2"/>
              </a:solidFill>
            </a:endParaRPr>
          </a:p>
        </p:txBody>
      </p:sp>
      <p:pic>
        <p:nvPicPr>
          <p:cNvPr id="3" name="图片 2" descr="15.2-1.jpg"/>
          <p:cNvPicPr>
            <a:picLocks noChangeAspect="1"/>
          </p:cNvPicPr>
          <p:nvPr/>
        </p:nvPicPr>
        <p:blipFill>
          <a:blip r:embed="rId2" cstate="print"/>
          <a:stretch>
            <a:fillRect/>
          </a:stretch>
        </p:blipFill>
        <p:spPr>
          <a:xfrm>
            <a:off x="-36512" y="3140968"/>
            <a:ext cx="9144000" cy="1008112"/>
          </a:xfrm>
          <a:prstGeom prst="rect">
            <a:avLst/>
          </a:prstGeom>
        </p:spPr>
      </p:pic>
      <p:sp>
        <p:nvSpPr>
          <p:cNvPr id="5" name="矩形 4"/>
          <p:cNvSpPr/>
          <p:nvPr/>
        </p:nvSpPr>
        <p:spPr>
          <a:xfrm>
            <a:off x="323528" y="2420888"/>
            <a:ext cx="8280920" cy="4154984"/>
          </a:xfrm>
          <a:prstGeom prst="rect">
            <a:avLst/>
          </a:prstGeom>
        </p:spPr>
        <p:txBody>
          <a:bodyPr wrap="square">
            <a:spAutoFit/>
          </a:bodyPr>
          <a:lstStyle/>
          <a:p>
            <a:r>
              <a:rPr lang="zh-CN" altLang="en-US" dirty="0"/>
              <a:t>作业：   </a:t>
            </a:r>
            <a:r>
              <a:rPr lang="en-US" altLang="zh-CN" dirty="0"/>
              <a:t>6.2-1</a:t>
            </a:r>
            <a:r>
              <a:rPr lang="zh-CN" altLang="en-US" dirty="0"/>
              <a:t>，要求写出动态规划子问题求解的过程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上机：实现最长子序列的动态规划算法，是否有空间、时间</a:t>
            </a:r>
            <a:r>
              <a:rPr lang="zh-CN" altLang="en-US"/>
              <a:t>的优化方法？</a:t>
            </a:r>
            <a:endParaRPr lang="en-US" altLang="zh-CN" dirty="0"/>
          </a:p>
          <a:p>
            <a:r>
              <a:rPr lang="zh-CN" altLang="en-US" dirty="0"/>
              <a:t>习题课：</a:t>
            </a:r>
            <a:r>
              <a:rPr lang="en-US" altLang="zh-CN" dirty="0"/>
              <a:t>15-2</a:t>
            </a:r>
          </a:p>
          <a:p>
            <a:endParaRPr lang="en-US" altLang="zh-CN" dirty="0"/>
          </a:p>
          <a:p>
            <a:r>
              <a:rPr lang="zh-CN" altLang="en-US" dirty="0"/>
              <a:t>思考题</a:t>
            </a:r>
            <a:r>
              <a:rPr lang="en-US" altLang="zh-CN" dirty="0"/>
              <a:t>7</a:t>
            </a:r>
            <a:r>
              <a:rPr lang="zh-CN" altLang="en-US" dirty="0"/>
              <a:t>：</a:t>
            </a:r>
            <a:r>
              <a:rPr lang="en-US" altLang="zh-CN" dirty="0"/>
              <a:t>15-5</a:t>
            </a:r>
            <a:r>
              <a:rPr lang="zh-CN" altLang="en-US" dirty="0"/>
              <a:t>（编辑距离）</a:t>
            </a:r>
            <a:endParaRPr lang="en-US" altLang="zh-CN" dirty="0"/>
          </a:p>
        </p:txBody>
      </p:sp>
    </p:spTree>
    <p:extLst>
      <p:ext uri="{BB962C8B-B14F-4D97-AF65-F5344CB8AC3E}">
        <p14:creationId xmlns:p14="http://schemas.microsoft.com/office/powerpoint/2010/main" val="1393229603"/>
      </p:ext>
    </p:extLst>
  </p:cSld>
  <p:clrMapOvr>
    <a:masterClrMapping/>
  </p:clrMapOvr>
  <p:transition spd="slow">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内容占位符 2"/>
          <p:cNvSpPr>
            <a:spLocks noGrp="1"/>
          </p:cNvSpPr>
          <p:nvPr>
            <p:ph idx="1"/>
          </p:nvPr>
        </p:nvSpPr>
        <p:spPr>
          <a:xfrm>
            <a:off x="1181100" y="1905000"/>
            <a:ext cx="7772400" cy="4953000"/>
          </a:xfrm>
        </p:spPr>
        <p:txBody>
          <a:bodyPr/>
          <a:lstStyle/>
          <a:p>
            <a:pPr>
              <a:lnSpc>
                <a:spcPct val="150000"/>
              </a:lnSpc>
            </a:pPr>
            <a:r>
              <a:rPr lang="zh-CN" altLang="en-US" dirty="0">
                <a:solidFill>
                  <a:srgbClr val="001C2A"/>
                </a:solidFill>
              </a:rPr>
              <a:t>问题描述：</a:t>
            </a:r>
            <a:endParaRPr lang="en-US" altLang="zh-CN" dirty="0">
              <a:solidFill>
                <a:srgbClr val="001C2A"/>
              </a:solidFill>
            </a:endParaRPr>
          </a:p>
          <a:p>
            <a:pPr>
              <a:lnSpc>
                <a:spcPct val="150000"/>
              </a:lnSpc>
              <a:buFont typeface="Wingdings" pitchFamily="2" charset="2"/>
              <a:buNone/>
            </a:pPr>
            <a:r>
              <a:rPr lang="zh-CN" altLang="en-US" sz="2000" dirty="0">
                <a:solidFill>
                  <a:srgbClr val="001C2A"/>
                </a:solidFill>
              </a:rPr>
              <a:t>      给定整数序列</a:t>
            </a:r>
            <a:r>
              <a:rPr lang="en-US" altLang="zh-CN" sz="2000" dirty="0">
                <a:solidFill>
                  <a:srgbClr val="001C2A"/>
                </a:solidFill>
              </a:rPr>
              <a:t>a</a:t>
            </a:r>
            <a:r>
              <a:rPr lang="en-US" altLang="zh-CN" sz="2000" baseline="-25000" dirty="0">
                <a:solidFill>
                  <a:srgbClr val="001C2A"/>
                </a:solidFill>
              </a:rPr>
              <a:t>1</a:t>
            </a:r>
            <a:r>
              <a:rPr lang="en-US" altLang="zh-CN" sz="2000" dirty="0">
                <a:solidFill>
                  <a:srgbClr val="001C2A"/>
                </a:solidFill>
              </a:rPr>
              <a:t>,a</a:t>
            </a:r>
            <a:r>
              <a:rPr lang="en-US" altLang="zh-CN" sz="2000" baseline="-25000" dirty="0">
                <a:solidFill>
                  <a:srgbClr val="001C2A"/>
                </a:solidFill>
              </a:rPr>
              <a:t>2</a:t>
            </a:r>
            <a:r>
              <a:rPr lang="en-US" altLang="zh-CN" sz="2000" dirty="0">
                <a:solidFill>
                  <a:srgbClr val="001C2A"/>
                </a:solidFill>
              </a:rPr>
              <a:t>,…,a</a:t>
            </a:r>
            <a:r>
              <a:rPr lang="en-US" altLang="zh-CN" sz="2000" baseline="-25000" dirty="0">
                <a:solidFill>
                  <a:srgbClr val="001C2A"/>
                </a:solidFill>
              </a:rPr>
              <a:t>n</a:t>
            </a:r>
            <a:r>
              <a:rPr lang="zh-CN" altLang="en-US" sz="2000" dirty="0">
                <a:solidFill>
                  <a:srgbClr val="001C2A"/>
                </a:solidFill>
              </a:rPr>
              <a:t>，求形如         的子段和的最大值。规定子段和为负整数时，定义其最大子段和为</a:t>
            </a:r>
            <a:r>
              <a:rPr lang="en-US" altLang="zh-CN" sz="2000" dirty="0">
                <a:solidFill>
                  <a:srgbClr val="001C2A"/>
                </a:solidFill>
              </a:rPr>
              <a:t>0</a:t>
            </a:r>
            <a:r>
              <a:rPr lang="zh-CN" altLang="en-US" sz="2000" dirty="0">
                <a:solidFill>
                  <a:srgbClr val="001C2A"/>
                </a:solidFill>
              </a:rPr>
              <a:t>，即</a:t>
            </a:r>
            <a:endParaRPr lang="en-US" altLang="zh-CN" sz="2000" dirty="0">
              <a:solidFill>
                <a:srgbClr val="001C2A"/>
              </a:solidFill>
            </a:endParaRPr>
          </a:p>
          <a:p>
            <a:pPr>
              <a:buFont typeface="Wingdings" pitchFamily="2" charset="2"/>
              <a:buNone/>
            </a:pPr>
            <a:endParaRPr lang="en-US" altLang="zh-CN" sz="2000" dirty="0">
              <a:solidFill>
                <a:srgbClr val="001C2A"/>
              </a:solidFill>
            </a:endParaRPr>
          </a:p>
          <a:p>
            <a:pPr>
              <a:buFont typeface="Wingdings" pitchFamily="2" charset="2"/>
              <a:buNone/>
            </a:pPr>
            <a:endParaRPr lang="en-US" altLang="zh-CN" sz="2000" dirty="0">
              <a:solidFill>
                <a:srgbClr val="001C2A"/>
              </a:solidFill>
            </a:endParaRPr>
          </a:p>
          <a:p>
            <a:pPr>
              <a:buFont typeface="Wingdings" pitchFamily="2" charset="2"/>
              <a:buNone/>
            </a:pPr>
            <a:endParaRPr lang="en-US" altLang="zh-CN" sz="2000" dirty="0">
              <a:solidFill>
                <a:srgbClr val="001C2A"/>
              </a:solidFill>
            </a:endParaRPr>
          </a:p>
          <a:p>
            <a:pPr>
              <a:buFont typeface="Wingdings" pitchFamily="2" charset="2"/>
              <a:buNone/>
            </a:pPr>
            <a:endParaRPr lang="en-US" altLang="zh-CN" sz="1600" dirty="0">
              <a:solidFill>
                <a:srgbClr val="001C2A"/>
              </a:solidFill>
            </a:endParaRPr>
          </a:p>
          <a:p>
            <a:pPr>
              <a:buClr>
                <a:schemeClr val="folHlink"/>
              </a:buClr>
              <a:buSzPct val="70000"/>
              <a:buFont typeface="Wingdings" pitchFamily="2" charset="2"/>
              <a:buNone/>
            </a:pPr>
            <a:r>
              <a:rPr lang="zh-CN" altLang="en-US" sz="2000" dirty="0">
                <a:solidFill>
                  <a:srgbClr val="001C2A"/>
                </a:solidFill>
              </a:rPr>
              <a:t>如：整数序列</a:t>
            </a:r>
            <a:r>
              <a:rPr lang="en-US" altLang="zh-CN" sz="2000" dirty="0">
                <a:solidFill>
                  <a:srgbClr val="001C2A"/>
                </a:solidFill>
              </a:rPr>
              <a:t>( a</a:t>
            </a:r>
            <a:r>
              <a:rPr lang="en-US" altLang="zh-CN" sz="2000" baseline="-25000" dirty="0">
                <a:solidFill>
                  <a:srgbClr val="001C2A"/>
                </a:solidFill>
              </a:rPr>
              <a:t>1</a:t>
            </a:r>
            <a:r>
              <a:rPr lang="en-US" altLang="zh-CN" sz="2000" dirty="0">
                <a:solidFill>
                  <a:srgbClr val="001C2A"/>
                </a:solidFill>
              </a:rPr>
              <a:t>, a</a:t>
            </a:r>
            <a:r>
              <a:rPr lang="en-US" altLang="zh-CN" sz="2000" baseline="-25000" dirty="0">
                <a:solidFill>
                  <a:srgbClr val="001C2A"/>
                </a:solidFill>
              </a:rPr>
              <a:t>2</a:t>
            </a:r>
            <a:r>
              <a:rPr lang="en-US" altLang="zh-CN" sz="2000" dirty="0">
                <a:solidFill>
                  <a:srgbClr val="001C2A"/>
                </a:solidFill>
              </a:rPr>
              <a:t>, a</a:t>
            </a:r>
            <a:r>
              <a:rPr lang="en-US" altLang="zh-CN" sz="2000" baseline="-25000" dirty="0">
                <a:solidFill>
                  <a:srgbClr val="001C2A"/>
                </a:solidFill>
              </a:rPr>
              <a:t>3</a:t>
            </a:r>
            <a:r>
              <a:rPr lang="en-US" altLang="zh-CN" sz="2000" dirty="0">
                <a:solidFill>
                  <a:srgbClr val="001C2A"/>
                </a:solidFill>
              </a:rPr>
              <a:t>, a</a:t>
            </a:r>
            <a:r>
              <a:rPr lang="en-US" altLang="zh-CN" sz="2000" baseline="-25000" dirty="0">
                <a:solidFill>
                  <a:srgbClr val="001C2A"/>
                </a:solidFill>
              </a:rPr>
              <a:t>4</a:t>
            </a:r>
            <a:r>
              <a:rPr lang="en-US" altLang="zh-CN" sz="2000" dirty="0">
                <a:solidFill>
                  <a:srgbClr val="001C2A"/>
                </a:solidFill>
              </a:rPr>
              <a:t>, a</a:t>
            </a:r>
            <a:r>
              <a:rPr lang="en-US" altLang="zh-CN" sz="2000" baseline="-25000" dirty="0">
                <a:solidFill>
                  <a:srgbClr val="001C2A"/>
                </a:solidFill>
              </a:rPr>
              <a:t>5</a:t>
            </a:r>
            <a:r>
              <a:rPr lang="en-US" altLang="zh-CN" sz="2000" dirty="0">
                <a:solidFill>
                  <a:srgbClr val="001C2A"/>
                </a:solidFill>
              </a:rPr>
              <a:t>, a</a:t>
            </a:r>
            <a:r>
              <a:rPr lang="en-US" altLang="zh-CN" sz="2000" baseline="-25000" dirty="0">
                <a:solidFill>
                  <a:srgbClr val="001C2A"/>
                </a:solidFill>
              </a:rPr>
              <a:t>6 </a:t>
            </a:r>
            <a:r>
              <a:rPr lang="en-US" altLang="zh-CN" sz="2000" dirty="0">
                <a:solidFill>
                  <a:srgbClr val="001C2A"/>
                </a:solidFill>
              </a:rPr>
              <a:t>) = ( -2, 11, -4, 13, -5, -2 )</a:t>
            </a:r>
          </a:p>
          <a:p>
            <a:pPr>
              <a:buClr>
                <a:schemeClr val="folHlink"/>
              </a:buClr>
              <a:buSzPct val="70000"/>
              <a:buFont typeface="Wingdings" pitchFamily="2" charset="2"/>
              <a:buNone/>
            </a:pPr>
            <a:r>
              <a:rPr lang="en-US" altLang="zh-CN" sz="2000" dirty="0">
                <a:solidFill>
                  <a:srgbClr val="001C2A"/>
                </a:solidFill>
              </a:rPr>
              <a:t>        </a:t>
            </a:r>
            <a:r>
              <a:rPr lang="zh-CN" altLang="en-US" sz="2000" dirty="0">
                <a:solidFill>
                  <a:srgbClr val="001C2A"/>
                </a:solidFill>
              </a:rPr>
              <a:t>最大子段和为：</a:t>
            </a:r>
            <a:endParaRPr lang="en-US" altLang="zh-CN" sz="2000" dirty="0">
              <a:solidFill>
                <a:srgbClr val="001C2A"/>
              </a:solidFill>
            </a:endParaRPr>
          </a:p>
          <a:p>
            <a:pPr>
              <a:buFont typeface="Wingdings" pitchFamily="2" charset="2"/>
              <a:buNone/>
            </a:pPr>
            <a:endParaRPr lang="zh-CN" altLang="en-US" dirty="0">
              <a:solidFill>
                <a:srgbClr val="001C2A"/>
              </a:solidFill>
            </a:endParaRPr>
          </a:p>
        </p:txBody>
      </p:sp>
      <p:sp>
        <p:nvSpPr>
          <p:cNvPr id="5126" name="日期占位符 3"/>
          <p:cNvSpPr>
            <a:spLocks noGrp="1"/>
          </p:cNvSpPr>
          <p:nvPr>
            <p:ph type="dt" sz="quarter" idx="10"/>
          </p:nvPr>
        </p:nvSpPr>
        <p:spPr>
          <a:noFill/>
        </p:spPr>
        <p:txBody>
          <a:bodyPr/>
          <a:lstStyle/>
          <a:p>
            <a:fld id="{92E97BE1-7E40-4C8D-A7B0-1A76977B82AC}" type="datetime1">
              <a:rPr lang="zh-CN" altLang="en-US" smtClean="0">
                <a:ea typeface="宋体" charset="-122"/>
              </a:rPr>
              <a:pPr/>
              <a:t>17/11/3</a:t>
            </a:fld>
            <a:endParaRPr lang="en-US" altLang="zh-CN">
              <a:ea typeface="宋体" charset="-122"/>
            </a:endParaRPr>
          </a:p>
        </p:txBody>
      </p:sp>
      <p:sp>
        <p:nvSpPr>
          <p:cNvPr id="5127" name="灯片编号占位符 4"/>
          <p:cNvSpPr>
            <a:spLocks noGrp="1"/>
          </p:cNvSpPr>
          <p:nvPr>
            <p:ph type="sldNum" sz="quarter" idx="12"/>
          </p:nvPr>
        </p:nvSpPr>
        <p:spPr>
          <a:noFill/>
        </p:spPr>
        <p:txBody>
          <a:bodyPr/>
          <a:lstStyle/>
          <a:p>
            <a:fld id="{7916E0A6-C89A-4A68-B84F-8B692C040F34}" type="slidenum">
              <a:rPr lang="en-US" altLang="zh-CN" smtClean="0">
                <a:ea typeface="宋体" charset="-122"/>
              </a:rPr>
              <a:pPr/>
              <a:t>52</a:t>
            </a:fld>
            <a:endParaRPr lang="en-US" altLang="zh-CN">
              <a:ea typeface="宋体" charset="-122"/>
            </a:endParaRPr>
          </a:p>
        </p:txBody>
      </p:sp>
      <p:graphicFrame>
        <p:nvGraphicFramePr>
          <p:cNvPr id="5122" name="Object 3"/>
          <p:cNvGraphicFramePr>
            <a:graphicFrameLocks noChangeAspect="1"/>
          </p:cNvGraphicFramePr>
          <p:nvPr>
            <p:extLst>
              <p:ext uri="{D42A27DB-BD31-4B8C-83A1-F6EECF244321}">
                <p14:modId xmlns:p14="http://schemas.microsoft.com/office/powerpoint/2010/main" val="2280262282"/>
              </p:ext>
            </p:extLst>
          </p:nvPr>
        </p:nvGraphicFramePr>
        <p:xfrm>
          <a:off x="5508104" y="2636912"/>
          <a:ext cx="514350" cy="619125"/>
        </p:xfrm>
        <a:graphic>
          <a:graphicData uri="http://schemas.openxmlformats.org/presentationml/2006/ole">
            <mc:AlternateContent xmlns:mc="http://schemas.openxmlformats.org/markup-compatibility/2006">
              <mc:Choice xmlns:v="urn:schemas-microsoft-com:vml" Requires="v">
                <p:oleObj spid="_x0000_s94285" name="Equation" r:id="rId3" imgW="368280" imgH="444240" progId="Equation.3">
                  <p:embed/>
                </p:oleObj>
              </mc:Choice>
              <mc:Fallback>
                <p:oleObj name="Equation" r:id="rId3" imgW="368280" imgH="444240" progId="Equation.3">
                  <p:embed/>
                  <p:pic>
                    <p:nvPicPr>
                      <p:cNvPr id="512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636912"/>
                        <a:ext cx="51435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8" name="Picture 4"/>
          <p:cNvPicPr>
            <a:picLocks noChangeAspect="1" noChangeArrowheads="1"/>
          </p:cNvPicPr>
          <p:nvPr/>
        </p:nvPicPr>
        <p:blipFill>
          <a:blip r:embed="rId5" cstate="print"/>
          <a:srcRect/>
          <a:stretch>
            <a:fillRect/>
          </a:stretch>
        </p:blipFill>
        <p:spPr bwMode="auto">
          <a:xfrm>
            <a:off x="3059832" y="3808413"/>
            <a:ext cx="3214687" cy="1246187"/>
          </a:xfrm>
          <a:prstGeom prst="rect">
            <a:avLst/>
          </a:prstGeom>
          <a:noFill/>
          <a:ln w="9525">
            <a:noFill/>
            <a:miter lim="800000"/>
            <a:headEnd/>
            <a:tailEnd/>
          </a:ln>
        </p:spPr>
      </p:pic>
      <p:graphicFrame>
        <p:nvGraphicFramePr>
          <p:cNvPr id="5123" name="Object 5"/>
          <p:cNvGraphicFramePr>
            <a:graphicFrameLocks noChangeAspect="1"/>
          </p:cNvGraphicFramePr>
          <p:nvPr>
            <p:extLst>
              <p:ext uri="{D42A27DB-BD31-4B8C-83A1-F6EECF244321}">
                <p14:modId xmlns:p14="http://schemas.microsoft.com/office/powerpoint/2010/main" val="2304110048"/>
              </p:ext>
            </p:extLst>
          </p:nvPr>
        </p:nvGraphicFramePr>
        <p:xfrm>
          <a:off x="3635896" y="5426868"/>
          <a:ext cx="1714500" cy="808037"/>
        </p:xfrm>
        <a:graphic>
          <a:graphicData uri="http://schemas.openxmlformats.org/presentationml/2006/ole">
            <mc:AlternateContent xmlns:mc="http://schemas.openxmlformats.org/markup-compatibility/2006">
              <mc:Choice xmlns:v="urn:schemas-microsoft-com:vml" Requires="v">
                <p:oleObj spid="_x0000_s94286" name="Equation" r:id="rId6" imgW="672840" imgH="431640" progId="Equation.3">
                  <p:embed/>
                </p:oleObj>
              </mc:Choice>
              <mc:Fallback>
                <p:oleObj name="Equation" r:id="rId6" imgW="672840" imgH="431640" progId="Equation.3">
                  <p:embed/>
                  <p:pic>
                    <p:nvPicPr>
                      <p:cNvPr id="51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5426868"/>
                        <a:ext cx="1714500" cy="808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标题 1"/>
          <p:cNvSpPr>
            <a:spLocks noGrp="1"/>
          </p:cNvSpPr>
          <p:nvPr>
            <p:ph type="title"/>
          </p:nvPr>
        </p:nvSpPr>
        <p:spPr>
          <a:xfrm>
            <a:off x="1331640" y="836712"/>
            <a:ext cx="7391400" cy="914400"/>
          </a:xfrm>
        </p:spPr>
        <p:txBody>
          <a:bodyPr/>
          <a:lstStyle/>
          <a:p>
            <a:r>
              <a:rPr lang="en-US" altLang="zh-CN" dirty="0">
                <a:solidFill>
                  <a:srgbClr val="D3192B"/>
                </a:solidFill>
              </a:rPr>
              <a:t>6.10 </a:t>
            </a:r>
            <a:r>
              <a:rPr lang="zh-CN" altLang="en-US" dirty="0">
                <a:solidFill>
                  <a:srgbClr val="D3192B"/>
                </a:solidFill>
              </a:rPr>
              <a:t>最大子段和</a:t>
            </a:r>
            <a:endParaRPr lang="zh-CN" altLang="en-US" dirty="0"/>
          </a:p>
        </p:txBody>
      </p:sp>
    </p:spTree>
    <p:extLst>
      <p:ext uri="{BB962C8B-B14F-4D97-AF65-F5344CB8AC3E}">
        <p14:creationId xmlns:p14="http://schemas.microsoft.com/office/powerpoint/2010/main" val="589465419"/>
      </p:ext>
    </p:extLst>
  </p:cSld>
  <p:clrMapOvr>
    <a:masterClrMapping/>
  </p:clrMapOvr>
  <p:transition spd="slow">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p:cNvSpPr>
            <a:spLocks noGrp="1"/>
          </p:cNvSpPr>
          <p:nvPr>
            <p:ph idx="1"/>
          </p:nvPr>
        </p:nvSpPr>
        <p:spPr>
          <a:xfrm>
            <a:off x="1189038" y="1772816"/>
            <a:ext cx="7772400" cy="4953000"/>
          </a:xfrm>
        </p:spPr>
        <p:txBody>
          <a:bodyPr/>
          <a:lstStyle/>
          <a:p>
            <a:pPr>
              <a:lnSpc>
                <a:spcPct val="150000"/>
              </a:lnSpc>
            </a:pPr>
            <a:r>
              <a:rPr lang="zh-CN" altLang="en-US" sz="2000" dirty="0">
                <a:solidFill>
                  <a:srgbClr val="FF0000"/>
                </a:solidFill>
              </a:rPr>
              <a:t>直接算法：</a:t>
            </a:r>
          </a:p>
        </p:txBody>
      </p:sp>
      <p:sp>
        <p:nvSpPr>
          <p:cNvPr id="54277" name="灯片编号占位符 4"/>
          <p:cNvSpPr>
            <a:spLocks noGrp="1"/>
          </p:cNvSpPr>
          <p:nvPr>
            <p:ph type="sldNum" sz="quarter" idx="12"/>
          </p:nvPr>
        </p:nvSpPr>
        <p:spPr>
          <a:noFill/>
        </p:spPr>
        <p:txBody>
          <a:bodyPr/>
          <a:lstStyle/>
          <a:p>
            <a:fld id="{F5EA89E5-3A4F-42D8-BD50-91A783B80AF2}" type="slidenum">
              <a:rPr lang="en-US" altLang="zh-CN" smtClean="0">
                <a:ea typeface="宋体" charset="-122"/>
              </a:rPr>
              <a:pPr/>
              <a:t>53</a:t>
            </a:fld>
            <a:endParaRPr lang="en-US" altLang="zh-CN">
              <a:ea typeface="宋体" charset="-122"/>
            </a:endParaRPr>
          </a:p>
        </p:txBody>
      </p:sp>
      <p:pic>
        <p:nvPicPr>
          <p:cNvPr id="54278" name="Picture 2"/>
          <p:cNvPicPr>
            <a:picLocks noChangeAspect="1" noChangeArrowheads="1"/>
          </p:cNvPicPr>
          <p:nvPr/>
        </p:nvPicPr>
        <p:blipFill>
          <a:blip r:embed="rId2" cstate="print"/>
          <a:srcRect/>
          <a:stretch>
            <a:fillRect/>
          </a:stretch>
        </p:blipFill>
        <p:spPr bwMode="auto">
          <a:xfrm>
            <a:off x="1619672" y="2276872"/>
            <a:ext cx="6286500" cy="3646487"/>
          </a:xfrm>
          <a:prstGeom prst="rect">
            <a:avLst/>
          </a:prstGeom>
          <a:noFill/>
          <a:ln w="9525">
            <a:noFill/>
            <a:miter lim="800000"/>
            <a:headEnd/>
            <a:tailEnd/>
          </a:ln>
        </p:spPr>
      </p:pic>
      <p:sp>
        <p:nvSpPr>
          <p:cNvPr id="54279" name="矩形 6"/>
          <p:cNvSpPr>
            <a:spLocks noChangeArrowheads="1"/>
          </p:cNvSpPr>
          <p:nvPr/>
        </p:nvSpPr>
        <p:spPr bwMode="auto">
          <a:xfrm>
            <a:off x="971600" y="5915170"/>
            <a:ext cx="7539522" cy="769441"/>
          </a:xfrm>
          <a:prstGeom prst="rect">
            <a:avLst/>
          </a:prstGeom>
          <a:noFill/>
          <a:ln w="9525">
            <a:noFill/>
            <a:miter lim="800000"/>
            <a:headEnd/>
            <a:tailEnd/>
          </a:ln>
        </p:spPr>
        <p:txBody>
          <a:bodyPr wrap="square">
            <a:spAutoFit/>
          </a:bodyPr>
          <a:lstStyle/>
          <a:p>
            <a:pPr marL="342900" indent="-342900" defTabSz="812800">
              <a:spcBef>
                <a:spcPct val="20000"/>
              </a:spcBef>
              <a:buClr>
                <a:schemeClr val="folHlink"/>
              </a:buClr>
              <a:buSzPct val="70000"/>
              <a:buFont typeface="Wingdings" pitchFamily="2" charset="2"/>
              <a:buChar char="l"/>
            </a:pPr>
            <a:r>
              <a:rPr lang="zh-CN" altLang="en-US" sz="2000" b="0" dirty="0">
                <a:solidFill>
                  <a:srgbClr val="FF0000"/>
                </a:solidFill>
                <a:latin typeface="华文新魏" pitchFamily="2" charset="-122"/>
                <a:ea typeface="华文新魏" pitchFamily="2" charset="-122"/>
              </a:rPr>
              <a:t>分析：</a:t>
            </a:r>
            <a:r>
              <a:rPr lang="zh-CN" altLang="en-US" sz="2000" b="0" dirty="0">
                <a:latin typeface="华文新魏" pitchFamily="2" charset="-122"/>
                <a:ea typeface="华文新魏" pitchFamily="2" charset="-122"/>
              </a:rPr>
              <a:t>时间复杂度为</a:t>
            </a:r>
            <a:r>
              <a:rPr lang="en-US" altLang="zh-CN" sz="2000" b="0" dirty="0">
                <a:solidFill>
                  <a:srgbClr val="FF0000"/>
                </a:solidFill>
                <a:latin typeface="华文新魏" pitchFamily="2" charset="-122"/>
                <a:ea typeface="华文新魏" pitchFamily="2" charset="-122"/>
              </a:rPr>
              <a:t>O(n</a:t>
            </a:r>
            <a:r>
              <a:rPr lang="en-US" altLang="zh-CN" sz="2000" b="0" baseline="30000" dirty="0">
                <a:solidFill>
                  <a:srgbClr val="FF0000"/>
                </a:solidFill>
                <a:latin typeface="华文新魏" pitchFamily="2" charset="-122"/>
                <a:ea typeface="华文新魏" pitchFamily="2" charset="-122"/>
              </a:rPr>
              <a:t>3</a:t>
            </a:r>
            <a:r>
              <a:rPr lang="en-US" altLang="zh-CN" sz="2000" b="0" dirty="0">
                <a:solidFill>
                  <a:srgbClr val="FF0000"/>
                </a:solidFill>
                <a:latin typeface="华文新魏" pitchFamily="2" charset="-122"/>
                <a:ea typeface="华文新魏" pitchFamily="2" charset="-122"/>
              </a:rPr>
              <a:t>)</a:t>
            </a:r>
            <a:r>
              <a:rPr lang="en-US" altLang="zh-CN" sz="2000" b="0" dirty="0">
                <a:latin typeface="华文新魏" pitchFamily="2" charset="-122"/>
                <a:ea typeface="华文新魏" pitchFamily="2" charset="-122"/>
              </a:rPr>
              <a:t>;</a:t>
            </a:r>
          </a:p>
          <a:p>
            <a:pPr marL="342900" indent="-342900" defTabSz="812800">
              <a:spcBef>
                <a:spcPct val="20000"/>
              </a:spcBef>
              <a:buClr>
                <a:schemeClr val="folHlink"/>
              </a:buClr>
              <a:buSzPct val="70000"/>
              <a:buFont typeface="Wingdings" pitchFamily="2" charset="2"/>
              <a:buChar char="l"/>
            </a:pPr>
            <a:r>
              <a:rPr lang="zh-CN" altLang="en-US" sz="2000" b="0" dirty="0">
                <a:solidFill>
                  <a:srgbClr val="FF0000"/>
                </a:solidFill>
                <a:latin typeface="华文新魏" pitchFamily="2" charset="-122"/>
                <a:ea typeface="华文新魏" pitchFamily="2" charset="-122"/>
              </a:rPr>
              <a:t>思考：</a:t>
            </a:r>
            <a:r>
              <a:rPr lang="zh-CN" altLang="en-US" sz="2000" b="0" dirty="0">
                <a:latin typeface="华文新魏" pitchFamily="2" charset="-122"/>
                <a:ea typeface="华文新魏" pitchFamily="2" charset="-122"/>
              </a:rPr>
              <a:t>对</a:t>
            </a:r>
            <a:r>
              <a:rPr lang="en-US" altLang="zh-CN" sz="2000" b="0" dirty="0">
                <a:latin typeface="华文新魏" pitchFamily="2" charset="-122"/>
                <a:ea typeface="华文新魏" pitchFamily="2" charset="-122"/>
              </a:rPr>
              <a:t>k</a:t>
            </a:r>
            <a:r>
              <a:rPr lang="zh-CN" altLang="en-US" sz="2000" b="0" dirty="0">
                <a:latin typeface="华文新魏" pitchFamily="2" charset="-122"/>
                <a:ea typeface="华文新魏" pitchFamily="2" charset="-122"/>
              </a:rPr>
              <a:t>循环可以省略，改进后的算法时间复杂度为</a:t>
            </a:r>
            <a:r>
              <a:rPr lang="en-US" altLang="zh-CN" sz="2000" b="0" dirty="0">
                <a:solidFill>
                  <a:srgbClr val="FF0000"/>
                </a:solidFill>
                <a:latin typeface="华文新魏" pitchFamily="2" charset="-122"/>
                <a:ea typeface="华文新魏" pitchFamily="2" charset="-122"/>
              </a:rPr>
              <a:t>O(n</a:t>
            </a:r>
            <a:r>
              <a:rPr lang="en-US" altLang="zh-CN" sz="2000" b="0" baseline="30000" dirty="0">
                <a:solidFill>
                  <a:srgbClr val="FF0000"/>
                </a:solidFill>
                <a:latin typeface="华文新魏" pitchFamily="2" charset="-122"/>
                <a:ea typeface="华文新魏" pitchFamily="2" charset="-122"/>
              </a:rPr>
              <a:t>2</a:t>
            </a:r>
            <a:r>
              <a:rPr lang="en-US" altLang="zh-CN" sz="2000" b="0" dirty="0">
                <a:solidFill>
                  <a:srgbClr val="FF0000"/>
                </a:solidFill>
                <a:latin typeface="华文新魏" pitchFamily="2" charset="-122"/>
                <a:ea typeface="华文新魏" pitchFamily="2" charset="-122"/>
              </a:rPr>
              <a:t>)</a:t>
            </a:r>
            <a:r>
              <a:rPr lang="en-US" altLang="zh-CN" sz="2000" b="0" dirty="0">
                <a:latin typeface="华文新魏" pitchFamily="2" charset="-122"/>
                <a:ea typeface="华文新魏" pitchFamily="2" charset="-122"/>
              </a:rPr>
              <a:t>;</a:t>
            </a:r>
          </a:p>
        </p:txBody>
      </p:sp>
      <p:sp>
        <p:nvSpPr>
          <p:cNvPr id="8" name="标题 1"/>
          <p:cNvSpPr txBox="1">
            <a:spLocks/>
          </p:cNvSpPr>
          <p:nvPr/>
        </p:nvSpPr>
        <p:spPr bwMode="auto">
          <a:xfrm>
            <a:off x="1331640" y="836712"/>
            <a:ext cx="7391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a:lstStyle>
          <a:p>
            <a:r>
              <a:rPr lang="en-US" altLang="zh-CN" b="0" kern="0" dirty="0">
                <a:solidFill>
                  <a:srgbClr val="D3192B"/>
                </a:solidFill>
              </a:rPr>
              <a:t>6.10 </a:t>
            </a:r>
            <a:r>
              <a:rPr lang="zh-CN" altLang="en-US" b="0" kern="0" dirty="0">
                <a:solidFill>
                  <a:srgbClr val="D3192B"/>
                </a:solidFill>
              </a:rPr>
              <a:t>最大子段和</a:t>
            </a:r>
            <a:endParaRPr lang="zh-CN" altLang="en-US" b="0" kern="0" dirty="0"/>
          </a:p>
        </p:txBody>
      </p:sp>
    </p:spTree>
    <p:extLst>
      <p:ext uri="{BB962C8B-B14F-4D97-AF65-F5344CB8AC3E}">
        <p14:creationId xmlns:p14="http://schemas.microsoft.com/office/powerpoint/2010/main" val="1480656103"/>
      </p:ext>
    </p:extLst>
  </p:cSld>
  <p:clrMapOvr>
    <a:masterClrMapping/>
  </p:clrMapOvr>
  <p:transition spd="slow">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p:cNvSpPr>
            <a:spLocks noGrp="1"/>
          </p:cNvSpPr>
          <p:nvPr>
            <p:ph idx="1"/>
          </p:nvPr>
        </p:nvSpPr>
        <p:spPr>
          <a:xfrm>
            <a:off x="1111250" y="1700808"/>
            <a:ext cx="7772400" cy="4953000"/>
          </a:xfrm>
        </p:spPr>
        <p:txBody>
          <a:bodyPr/>
          <a:lstStyle/>
          <a:p>
            <a:pPr>
              <a:lnSpc>
                <a:spcPct val="150000"/>
              </a:lnSpc>
            </a:pPr>
            <a:r>
              <a:rPr lang="zh-CN" altLang="en-US" sz="1800" b="1" dirty="0">
                <a:solidFill>
                  <a:srgbClr val="FF0000"/>
                </a:solidFill>
              </a:rPr>
              <a:t>分治法求解</a:t>
            </a:r>
            <a:endParaRPr lang="en-US" altLang="zh-CN" sz="1800" b="1" dirty="0">
              <a:solidFill>
                <a:srgbClr val="FF0000"/>
              </a:solidFill>
            </a:endParaRPr>
          </a:p>
          <a:p>
            <a:pPr>
              <a:buFont typeface="Wingdings" pitchFamily="2" charset="2"/>
              <a:buNone/>
            </a:pPr>
            <a:r>
              <a:rPr lang="zh-CN" altLang="en-US" sz="1600" b="1" dirty="0">
                <a:solidFill>
                  <a:srgbClr val="001C2A"/>
                </a:solidFill>
              </a:rPr>
              <a:t>           将</a:t>
            </a:r>
            <a:r>
              <a:rPr lang="en-US" altLang="zh-CN" sz="1600" b="1" dirty="0">
                <a:solidFill>
                  <a:srgbClr val="001C2A"/>
                </a:solidFill>
              </a:rPr>
              <a:t>A[1..n]</a:t>
            </a:r>
            <a:r>
              <a:rPr lang="zh-CN" altLang="en-US" sz="1600" b="1" dirty="0">
                <a:solidFill>
                  <a:srgbClr val="001C2A"/>
                </a:solidFill>
              </a:rPr>
              <a:t>分为</a:t>
            </a:r>
            <a:r>
              <a:rPr lang="en-US" altLang="zh-CN" sz="1600" b="1" dirty="0">
                <a:solidFill>
                  <a:srgbClr val="001C2A"/>
                </a:solidFill>
              </a:rPr>
              <a:t>a[1..n/2]</a:t>
            </a:r>
            <a:r>
              <a:rPr lang="zh-CN" altLang="en-US" sz="1600" b="1" dirty="0">
                <a:solidFill>
                  <a:srgbClr val="001C2A"/>
                </a:solidFill>
              </a:rPr>
              <a:t>和</a:t>
            </a:r>
            <a:r>
              <a:rPr lang="en-US" altLang="zh-CN" sz="1600" b="1" dirty="0">
                <a:solidFill>
                  <a:srgbClr val="001C2A"/>
                </a:solidFill>
              </a:rPr>
              <a:t>a[n/2+1..n]</a:t>
            </a:r>
            <a:r>
              <a:rPr lang="zh-CN" altLang="en-US" sz="1600" b="1" dirty="0">
                <a:solidFill>
                  <a:srgbClr val="001C2A"/>
                </a:solidFill>
              </a:rPr>
              <a:t>，分别对两区段求最大子段和，这时有三种情形：</a:t>
            </a:r>
            <a:endParaRPr lang="en-US" altLang="zh-CN" sz="1600" b="1" dirty="0">
              <a:solidFill>
                <a:srgbClr val="001C2A"/>
              </a:solidFill>
            </a:endParaRPr>
          </a:p>
          <a:p>
            <a:pPr marL="720725" lvl="1" indent="-263525">
              <a:buClr>
                <a:schemeClr val="folHlink"/>
              </a:buClr>
              <a:buSzPct val="70000"/>
            </a:pPr>
            <a:r>
              <a:rPr lang="en-US" altLang="zh-CN" sz="2000" b="1" dirty="0">
                <a:latin typeface="华文新魏" pitchFamily="2" charset="-122"/>
                <a:ea typeface="华文新魏" pitchFamily="2" charset="-122"/>
              </a:rPr>
              <a:t>case 1: a[1..n]</a:t>
            </a:r>
            <a:r>
              <a:rPr lang="zh-CN" altLang="en-US" sz="2000" b="1" dirty="0">
                <a:latin typeface="华文新魏" pitchFamily="2" charset="-122"/>
                <a:ea typeface="华文新魏" pitchFamily="2" charset="-122"/>
              </a:rPr>
              <a:t>的最大子段和的子段落在</a:t>
            </a:r>
            <a:r>
              <a:rPr lang="en-US" altLang="zh-CN" sz="2000" b="1" dirty="0">
                <a:latin typeface="华文新魏" pitchFamily="2" charset="-122"/>
                <a:ea typeface="华文新魏" pitchFamily="2" charset="-122"/>
              </a:rPr>
              <a:t>a[1..n/2]</a:t>
            </a:r>
            <a:r>
              <a:rPr lang="zh-CN" altLang="en-US" sz="2000" b="1" dirty="0">
                <a:latin typeface="华文新魏" pitchFamily="2" charset="-122"/>
                <a:ea typeface="华文新魏" pitchFamily="2" charset="-122"/>
              </a:rPr>
              <a:t>；</a:t>
            </a:r>
            <a:endParaRPr lang="en-US" altLang="zh-CN" sz="2000" b="1" dirty="0">
              <a:latin typeface="华文新魏" pitchFamily="2" charset="-122"/>
              <a:ea typeface="华文新魏" pitchFamily="2" charset="-122"/>
            </a:endParaRPr>
          </a:p>
          <a:p>
            <a:pPr marL="720725" lvl="1" indent="-263525">
              <a:buClr>
                <a:schemeClr val="folHlink"/>
              </a:buClr>
              <a:buSzPct val="70000"/>
            </a:pPr>
            <a:r>
              <a:rPr lang="en-US" altLang="zh-CN" sz="2000" b="1" dirty="0">
                <a:latin typeface="华文新魏" pitchFamily="2" charset="-122"/>
                <a:ea typeface="华文新魏" pitchFamily="2" charset="-122"/>
              </a:rPr>
              <a:t>case 2: a[1..n]</a:t>
            </a:r>
            <a:r>
              <a:rPr lang="zh-CN" altLang="en-US" sz="2000" b="1" dirty="0">
                <a:latin typeface="华文新魏" pitchFamily="2" charset="-122"/>
                <a:ea typeface="华文新魏" pitchFamily="2" charset="-122"/>
              </a:rPr>
              <a:t>的最大子段和的子段落在</a:t>
            </a:r>
            <a:r>
              <a:rPr lang="en-US" altLang="zh-CN" sz="2000" b="1" dirty="0">
                <a:latin typeface="华文新魏" pitchFamily="2" charset="-122"/>
                <a:ea typeface="华文新魏" pitchFamily="2" charset="-122"/>
              </a:rPr>
              <a:t>a[n/2..n];</a:t>
            </a:r>
          </a:p>
          <a:p>
            <a:pPr marL="720725" lvl="1" indent="-263525">
              <a:buClr>
                <a:schemeClr val="folHlink"/>
              </a:buClr>
              <a:buSzPct val="70000"/>
            </a:pPr>
            <a:r>
              <a:rPr lang="en-US" altLang="zh-CN" sz="2000" b="1" dirty="0">
                <a:latin typeface="华文新魏" pitchFamily="2" charset="-122"/>
                <a:ea typeface="华文新魏" pitchFamily="2" charset="-122"/>
              </a:rPr>
              <a:t>case 3: a[1..n]</a:t>
            </a:r>
            <a:r>
              <a:rPr lang="zh-CN" altLang="en-US" sz="2000" b="1" dirty="0">
                <a:latin typeface="华文新魏" pitchFamily="2" charset="-122"/>
                <a:ea typeface="华文新魏" pitchFamily="2" charset="-122"/>
              </a:rPr>
              <a:t>的最大子段和的字段跨在</a:t>
            </a:r>
            <a:r>
              <a:rPr lang="en-US" altLang="zh-CN" sz="2000" b="1" dirty="0">
                <a:latin typeface="华文新魏" pitchFamily="2" charset="-122"/>
                <a:ea typeface="华文新魏" pitchFamily="2" charset="-122"/>
              </a:rPr>
              <a:t>a[1..n/2]</a:t>
            </a:r>
            <a:r>
              <a:rPr lang="zh-CN" altLang="en-US" sz="2000" b="1" dirty="0">
                <a:latin typeface="华文新魏" pitchFamily="2" charset="-122"/>
                <a:ea typeface="华文新魏" pitchFamily="2" charset="-122"/>
              </a:rPr>
              <a:t>和</a:t>
            </a:r>
            <a:r>
              <a:rPr lang="en-US" altLang="zh-CN" sz="2000" b="1" dirty="0">
                <a:latin typeface="华文新魏" pitchFamily="2" charset="-122"/>
                <a:ea typeface="华文新魏" pitchFamily="2" charset="-122"/>
              </a:rPr>
              <a:t>a[n/2+1..n]</a:t>
            </a:r>
            <a:r>
              <a:rPr lang="zh-CN" altLang="en-US" sz="2000" b="1" dirty="0">
                <a:latin typeface="华文新魏" pitchFamily="2" charset="-122"/>
                <a:ea typeface="华文新魏" pitchFamily="2" charset="-122"/>
              </a:rPr>
              <a:t>之间</a:t>
            </a:r>
            <a:endParaRPr lang="en-US" altLang="zh-CN" sz="2000" b="1" dirty="0">
              <a:latin typeface="华文新魏" pitchFamily="2" charset="-122"/>
              <a:ea typeface="华文新魏" pitchFamily="2" charset="-122"/>
            </a:endParaRPr>
          </a:p>
          <a:p>
            <a:pPr marL="720725" lvl="1" indent="-263525">
              <a:buClr>
                <a:schemeClr val="folHlink"/>
              </a:buClr>
              <a:buSzPct val="70000"/>
            </a:pPr>
            <a:endParaRPr lang="en-US" altLang="zh-CN" sz="1400" b="1" dirty="0"/>
          </a:p>
          <a:p>
            <a:pPr>
              <a:buClr>
                <a:schemeClr val="folHlink"/>
              </a:buClr>
              <a:buSzPct val="70000"/>
              <a:buFont typeface="Wingdings" pitchFamily="2" charset="2"/>
              <a:buNone/>
            </a:pPr>
            <a:r>
              <a:rPr lang="zh-CN" altLang="en-US" sz="2000" b="1" dirty="0">
                <a:solidFill>
                  <a:srgbClr val="001C2A"/>
                </a:solidFill>
              </a:rPr>
              <a:t>此时，</a:t>
            </a:r>
            <a:endParaRPr lang="en-US" altLang="zh-CN" sz="2000" b="1" dirty="0">
              <a:solidFill>
                <a:srgbClr val="001C2A"/>
              </a:solidFill>
            </a:endParaRPr>
          </a:p>
          <a:p>
            <a:pPr>
              <a:buClr>
                <a:schemeClr val="folHlink"/>
              </a:buClr>
              <a:buSzPct val="70000"/>
              <a:buFont typeface="Wingdings" pitchFamily="2" charset="2"/>
              <a:buChar char="Ø"/>
            </a:pPr>
            <a:r>
              <a:rPr lang="zh-CN" altLang="en-US" sz="1600" b="1" dirty="0">
                <a:solidFill>
                  <a:srgbClr val="001C2A"/>
                </a:solidFill>
              </a:rPr>
              <a:t>对</a:t>
            </a:r>
            <a:r>
              <a:rPr lang="en-US" altLang="zh-CN" sz="1600" b="1" dirty="0">
                <a:solidFill>
                  <a:srgbClr val="001C2A"/>
                </a:solidFill>
              </a:rPr>
              <a:t>Case 1</a:t>
            </a:r>
            <a:r>
              <a:rPr lang="zh-CN" altLang="en-US" sz="1600" b="1" dirty="0">
                <a:solidFill>
                  <a:srgbClr val="001C2A"/>
                </a:solidFill>
              </a:rPr>
              <a:t>和</a:t>
            </a:r>
            <a:r>
              <a:rPr lang="en-US" altLang="zh-CN" sz="1600" b="1" dirty="0">
                <a:solidFill>
                  <a:srgbClr val="001C2A"/>
                </a:solidFill>
              </a:rPr>
              <a:t>Case 2</a:t>
            </a:r>
            <a:r>
              <a:rPr lang="zh-CN" altLang="en-US" sz="1600" b="1" dirty="0">
                <a:solidFill>
                  <a:srgbClr val="001C2A"/>
                </a:solidFill>
              </a:rPr>
              <a:t>可递归求解；</a:t>
            </a:r>
            <a:endParaRPr lang="en-US" altLang="zh-CN" sz="1600" b="1" dirty="0">
              <a:solidFill>
                <a:srgbClr val="001C2A"/>
              </a:solidFill>
            </a:endParaRPr>
          </a:p>
          <a:p>
            <a:pPr>
              <a:buClr>
                <a:schemeClr val="folHlink"/>
              </a:buClr>
              <a:buSzPct val="70000"/>
              <a:buFont typeface="Wingdings" pitchFamily="2" charset="2"/>
              <a:buChar char="Ø"/>
            </a:pPr>
            <a:r>
              <a:rPr lang="zh-CN" altLang="en-US" sz="1600" b="1" dirty="0">
                <a:solidFill>
                  <a:srgbClr val="001C2A"/>
                </a:solidFill>
              </a:rPr>
              <a:t>对</a:t>
            </a:r>
            <a:r>
              <a:rPr lang="en-US" altLang="zh-CN" sz="1600" b="1" dirty="0">
                <a:solidFill>
                  <a:srgbClr val="001C2A"/>
                </a:solidFill>
              </a:rPr>
              <a:t>Case 3</a:t>
            </a:r>
            <a:r>
              <a:rPr lang="zh-CN" altLang="en-US" sz="1600" b="1" dirty="0">
                <a:solidFill>
                  <a:srgbClr val="001C2A"/>
                </a:solidFill>
              </a:rPr>
              <a:t>，可知</a:t>
            </a:r>
            <a:r>
              <a:rPr lang="en-US" altLang="zh-CN" sz="1600" b="1" dirty="0">
                <a:solidFill>
                  <a:srgbClr val="001C2A"/>
                </a:solidFill>
              </a:rPr>
              <a:t>a[n/2]</a:t>
            </a:r>
            <a:r>
              <a:rPr lang="zh-CN" altLang="en-US" sz="1600" b="1" dirty="0">
                <a:solidFill>
                  <a:srgbClr val="001C2A"/>
                </a:solidFill>
              </a:rPr>
              <a:t>和</a:t>
            </a:r>
            <a:r>
              <a:rPr lang="en-US" altLang="zh-CN" sz="1600" b="1" dirty="0">
                <a:solidFill>
                  <a:srgbClr val="001C2A"/>
                </a:solidFill>
              </a:rPr>
              <a:t>a[n/2+1]</a:t>
            </a:r>
            <a:r>
              <a:rPr lang="zh-CN" altLang="en-US" sz="1600" b="1" dirty="0">
                <a:solidFill>
                  <a:srgbClr val="001C2A"/>
                </a:solidFill>
              </a:rPr>
              <a:t>一定在最大和的子段中，因此，</a:t>
            </a:r>
            <a:endParaRPr lang="en-US" altLang="zh-CN" sz="1600" b="1" dirty="0">
              <a:solidFill>
                <a:srgbClr val="001C2A"/>
              </a:solidFill>
            </a:endParaRPr>
          </a:p>
          <a:p>
            <a:pPr marL="720725" lvl="1" indent="-263525">
              <a:lnSpc>
                <a:spcPct val="200000"/>
              </a:lnSpc>
              <a:buClr>
                <a:schemeClr val="folHlink"/>
              </a:buClr>
              <a:buSzPct val="70000"/>
              <a:buFont typeface="宋体" charset="-122"/>
              <a:buAutoNum type="circleNumDbPlain"/>
            </a:pPr>
            <a:r>
              <a:rPr lang="zh-CN" altLang="en-US" sz="1400" b="1" dirty="0">
                <a:latin typeface="华文新魏" pitchFamily="2" charset="-122"/>
                <a:ea typeface="华文新魏" pitchFamily="2" charset="-122"/>
              </a:rPr>
              <a:t>在</a:t>
            </a:r>
            <a:r>
              <a:rPr lang="en-US" altLang="zh-CN" sz="1400" b="1" dirty="0">
                <a:latin typeface="华文新魏" pitchFamily="2" charset="-122"/>
                <a:ea typeface="华文新魏" pitchFamily="2" charset="-122"/>
              </a:rPr>
              <a:t>a[1..n/2]</a:t>
            </a:r>
            <a:r>
              <a:rPr lang="zh-CN" altLang="en-US" sz="1400" b="1" dirty="0">
                <a:latin typeface="华文新魏" pitchFamily="2" charset="-122"/>
                <a:ea typeface="华文新魏" pitchFamily="2" charset="-122"/>
              </a:rPr>
              <a:t>中计算：</a:t>
            </a:r>
            <a:endParaRPr lang="en-US" altLang="zh-CN" sz="1400" b="1" dirty="0">
              <a:latin typeface="华文新魏" pitchFamily="2" charset="-122"/>
              <a:ea typeface="华文新魏" pitchFamily="2" charset="-122"/>
            </a:endParaRPr>
          </a:p>
          <a:p>
            <a:pPr marL="720725" lvl="1" indent="-263525">
              <a:lnSpc>
                <a:spcPct val="150000"/>
              </a:lnSpc>
              <a:buClr>
                <a:schemeClr val="folHlink"/>
              </a:buClr>
              <a:buSzPct val="70000"/>
              <a:buFont typeface="宋体" charset="-122"/>
              <a:buAutoNum type="circleNumDbPlain"/>
            </a:pPr>
            <a:r>
              <a:rPr lang="zh-CN" altLang="en-US" sz="1400" b="1" dirty="0">
                <a:latin typeface="华文新魏" pitchFamily="2" charset="-122"/>
                <a:ea typeface="华文新魏" pitchFamily="2" charset="-122"/>
              </a:rPr>
              <a:t>在</a:t>
            </a:r>
            <a:r>
              <a:rPr lang="en-US" altLang="zh-CN" sz="1400" b="1" dirty="0">
                <a:latin typeface="华文新魏" pitchFamily="2" charset="-122"/>
                <a:ea typeface="华文新魏" pitchFamily="2" charset="-122"/>
              </a:rPr>
              <a:t>a[n/2+1..n]</a:t>
            </a:r>
            <a:r>
              <a:rPr lang="zh-CN" altLang="en-US" sz="1400" b="1" dirty="0">
                <a:latin typeface="华文新魏" pitchFamily="2" charset="-122"/>
                <a:ea typeface="华文新魏" pitchFamily="2" charset="-122"/>
              </a:rPr>
              <a:t>中计算：</a:t>
            </a:r>
            <a:endParaRPr lang="en-US" altLang="zh-CN" sz="1400" b="1" dirty="0">
              <a:latin typeface="华文新魏" pitchFamily="2" charset="-122"/>
              <a:ea typeface="华文新魏" pitchFamily="2" charset="-122"/>
            </a:endParaRPr>
          </a:p>
          <a:p>
            <a:pPr>
              <a:buClr>
                <a:schemeClr val="folHlink"/>
              </a:buClr>
              <a:buSzPct val="70000"/>
            </a:pPr>
            <a:endParaRPr lang="en-US" altLang="zh-CN" sz="400" b="1" dirty="0">
              <a:solidFill>
                <a:srgbClr val="001C2A"/>
              </a:solidFill>
            </a:endParaRPr>
          </a:p>
          <a:p>
            <a:pPr>
              <a:buClr>
                <a:schemeClr val="folHlink"/>
              </a:buClr>
              <a:buSzPct val="70000"/>
              <a:buFont typeface="Wingdings" pitchFamily="2" charset="2"/>
              <a:buNone/>
            </a:pPr>
            <a:r>
              <a:rPr lang="zh-CN" altLang="en-US" sz="1600" b="1" dirty="0">
                <a:solidFill>
                  <a:srgbClr val="001C2A"/>
                </a:solidFill>
              </a:rPr>
              <a:t>易知，</a:t>
            </a:r>
            <a:r>
              <a:rPr lang="en-US" altLang="zh-CN" sz="1600" b="1" dirty="0">
                <a:solidFill>
                  <a:srgbClr val="001C2A"/>
                </a:solidFill>
              </a:rPr>
              <a:t>S</a:t>
            </a:r>
            <a:r>
              <a:rPr lang="en-US" altLang="zh-CN" sz="1600" b="1" baseline="-25000" dirty="0">
                <a:solidFill>
                  <a:srgbClr val="001C2A"/>
                </a:solidFill>
              </a:rPr>
              <a:t>1 </a:t>
            </a:r>
            <a:r>
              <a:rPr lang="en-US" altLang="zh-CN" sz="1600" b="1" dirty="0">
                <a:solidFill>
                  <a:srgbClr val="001C2A"/>
                </a:solidFill>
              </a:rPr>
              <a:t>+ S</a:t>
            </a:r>
            <a:r>
              <a:rPr lang="en-US" altLang="zh-CN" sz="1600" b="1" baseline="-25000" dirty="0">
                <a:solidFill>
                  <a:srgbClr val="001C2A"/>
                </a:solidFill>
              </a:rPr>
              <a:t>2</a:t>
            </a:r>
            <a:r>
              <a:rPr lang="en-US" altLang="zh-CN" sz="1600" b="1" dirty="0">
                <a:solidFill>
                  <a:srgbClr val="001C2A"/>
                </a:solidFill>
              </a:rPr>
              <a:t> </a:t>
            </a:r>
            <a:r>
              <a:rPr lang="zh-CN" altLang="en-US" sz="1600" b="1" dirty="0">
                <a:solidFill>
                  <a:srgbClr val="001C2A"/>
                </a:solidFill>
              </a:rPr>
              <a:t>是</a:t>
            </a:r>
            <a:r>
              <a:rPr lang="en-US" altLang="zh-CN" sz="1600" b="1" dirty="0">
                <a:solidFill>
                  <a:srgbClr val="001C2A"/>
                </a:solidFill>
              </a:rPr>
              <a:t>Case 3</a:t>
            </a:r>
            <a:r>
              <a:rPr lang="zh-CN" altLang="en-US" sz="1600" b="1" dirty="0">
                <a:solidFill>
                  <a:srgbClr val="001C2A"/>
                </a:solidFill>
              </a:rPr>
              <a:t>的最大值。</a:t>
            </a:r>
            <a:endParaRPr lang="zh-CN" altLang="en-US" sz="1800" b="1" dirty="0">
              <a:solidFill>
                <a:srgbClr val="001C2A"/>
              </a:solidFill>
            </a:endParaRPr>
          </a:p>
        </p:txBody>
      </p:sp>
      <p:sp>
        <p:nvSpPr>
          <p:cNvPr id="55301" name="灯片编号占位符 4"/>
          <p:cNvSpPr>
            <a:spLocks noGrp="1"/>
          </p:cNvSpPr>
          <p:nvPr>
            <p:ph type="sldNum" sz="quarter" idx="12"/>
          </p:nvPr>
        </p:nvSpPr>
        <p:spPr>
          <a:noFill/>
        </p:spPr>
        <p:txBody>
          <a:bodyPr/>
          <a:lstStyle/>
          <a:p>
            <a:fld id="{D3E21C60-E662-458C-AB77-3C8415320AF3}" type="slidenum">
              <a:rPr lang="en-US" altLang="zh-CN" smtClean="0">
                <a:ea typeface="宋体" charset="-122"/>
              </a:rPr>
              <a:pPr/>
              <a:t>54</a:t>
            </a:fld>
            <a:endParaRPr lang="en-US" altLang="zh-CN">
              <a:ea typeface="宋体" charset="-122"/>
            </a:endParaRPr>
          </a:p>
        </p:txBody>
      </p:sp>
      <p:pic>
        <p:nvPicPr>
          <p:cNvPr id="55302" name="Picture 2"/>
          <p:cNvPicPr>
            <a:picLocks noChangeAspect="1" noChangeArrowheads="1"/>
          </p:cNvPicPr>
          <p:nvPr/>
        </p:nvPicPr>
        <p:blipFill>
          <a:blip r:embed="rId2" cstate="print"/>
          <a:srcRect/>
          <a:stretch>
            <a:fillRect/>
          </a:stretch>
        </p:blipFill>
        <p:spPr bwMode="auto">
          <a:xfrm>
            <a:off x="3617913" y="5345113"/>
            <a:ext cx="1136650" cy="512762"/>
          </a:xfrm>
          <a:prstGeom prst="rect">
            <a:avLst/>
          </a:prstGeom>
          <a:noFill/>
          <a:ln w="9525">
            <a:noFill/>
            <a:miter lim="800000"/>
            <a:headEnd/>
            <a:tailEnd/>
          </a:ln>
        </p:spPr>
      </p:pic>
      <p:pic>
        <p:nvPicPr>
          <p:cNvPr id="55303" name="Picture 3"/>
          <p:cNvPicPr>
            <a:picLocks noChangeAspect="1" noChangeArrowheads="1"/>
          </p:cNvPicPr>
          <p:nvPr/>
        </p:nvPicPr>
        <p:blipFill>
          <a:blip r:embed="rId3" cstate="print"/>
          <a:srcRect/>
          <a:stretch>
            <a:fillRect/>
          </a:stretch>
        </p:blipFill>
        <p:spPr bwMode="auto">
          <a:xfrm>
            <a:off x="3596912" y="5805264"/>
            <a:ext cx="1558925" cy="520700"/>
          </a:xfrm>
          <a:prstGeom prst="rect">
            <a:avLst/>
          </a:prstGeom>
          <a:noFill/>
          <a:ln w="9525">
            <a:noFill/>
            <a:miter lim="800000"/>
            <a:headEnd/>
            <a:tailEnd/>
          </a:ln>
        </p:spPr>
      </p:pic>
      <p:sp>
        <p:nvSpPr>
          <p:cNvPr id="9" name="标题 1"/>
          <p:cNvSpPr txBox="1">
            <a:spLocks/>
          </p:cNvSpPr>
          <p:nvPr/>
        </p:nvSpPr>
        <p:spPr bwMode="auto">
          <a:xfrm>
            <a:off x="1331640" y="836712"/>
            <a:ext cx="7391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a:lstStyle>
          <a:p>
            <a:r>
              <a:rPr lang="en-US" altLang="zh-CN" b="0" kern="0" dirty="0">
                <a:solidFill>
                  <a:srgbClr val="D3192B"/>
                </a:solidFill>
              </a:rPr>
              <a:t>6.10 </a:t>
            </a:r>
            <a:r>
              <a:rPr lang="zh-CN" altLang="en-US" b="0" kern="0" dirty="0">
                <a:solidFill>
                  <a:srgbClr val="D3192B"/>
                </a:solidFill>
              </a:rPr>
              <a:t>最大子段和</a:t>
            </a:r>
            <a:endParaRPr lang="zh-CN" altLang="en-US" b="0" kern="0" dirty="0"/>
          </a:p>
        </p:txBody>
      </p:sp>
    </p:spTree>
    <p:extLst>
      <p:ext uri="{BB962C8B-B14F-4D97-AF65-F5344CB8AC3E}">
        <p14:creationId xmlns:p14="http://schemas.microsoft.com/office/powerpoint/2010/main" val="3825554811"/>
      </p:ext>
    </p:extLst>
  </p:cSld>
  <p:clrMapOvr>
    <a:masterClrMapping/>
  </p:clrMapOvr>
  <p:transition spd="slow">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1331640" y="836712"/>
            <a:ext cx="7391400" cy="914400"/>
          </a:xfrm>
        </p:spPr>
        <p:txBody>
          <a:bodyPr/>
          <a:lstStyle/>
          <a:p>
            <a:r>
              <a:rPr lang="en-US" altLang="zh-CN" dirty="0">
                <a:solidFill>
                  <a:srgbClr val="D3192B"/>
                </a:solidFill>
              </a:rPr>
              <a:t>6.10 </a:t>
            </a:r>
            <a:r>
              <a:rPr lang="zh-CN" altLang="en-US" dirty="0">
                <a:solidFill>
                  <a:srgbClr val="D3192B"/>
                </a:solidFill>
              </a:rPr>
              <a:t>最大子段和</a:t>
            </a:r>
            <a:endParaRPr lang="zh-CN" altLang="en-US" dirty="0"/>
          </a:p>
        </p:txBody>
      </p:sp>
      <p:sp>
        <p:nvSpPr>
          <p:cNvPr id="56323" name="日期占位符 3"/>
          <p:cNvSpPr>
            <a:spLocks noGrp="1"/>
          </p:cNvSpPr>
          <p:nvPr>
            <p:ph type="dt" sz="quarter" idx="10"/>
          </p:nvPr>
        </p:nvSpPr>
        <p:spPr>
          <a:noFill/>
        </p:spPr>
        <p:txBody>
          <a:bodyPr/>
          <a:lstStyle/>
          <a:p>
            <a:fld id="{96207C61-EB72-4B7D-8CD4-D3193F646D57}" type="datetime1">
              <a:rPr lang="zh-CN" altLang="en-US" smtClean="0">
                <a:ea typeface="宋体" charset="-122"/>
              </a:rPr>
              <a:pPr/>
              <a:t>17/11/3</a:t>
            </a:fld>
            <a:endParaRPr lang="en-US" altLang="zh-CN">
              <a:ea typeface="宋体" charset="-122"/>
            </a:endParaRPr>
          </a:p>
        </p:txBody>
      </p:sp>
      <p:sp>
        <p:nvSpPr>
          <p:cNvPr id="56324" name="灯片编号占位符 4"/>
          <p:cNvSpPr>
            <a:spLocks noGrp="1"/>
          </p:cNvSpPr>
          <p:nvPr>
            <p:ph type="sldNum" sz="quarter" idx="12"/>
          </p:nvPr>
        </p:nvSpPr>
        <p:spPr>
          <a:noFill/>
        </p:spPr>
        <p:txBody>
          <a:bodyPr/>
          <a:lstStyle/>
          <a:p>
            <a:fld id="{EC823957-543E-4024-AF84-370DB204A27E}" type="slidenum">
              <a:rPr lang="en-US" altLang="zh-CN" smtClean="0">
                <a:ea typeface="宋体" charset="-122"/>
              </a:rPr>
              <a:pPr/>
              <a:t>55</a:t>
            </a:fld>
            <a:endParaRPr lang="en-US" altLang="zh-CN">
              <a:ea typeface="宋体" charset="-122"/>
            </a:endParaRPr>
          </a:p>
        </p:txBody>
      </p:sp>
      <p:pic>
        <p:nvPicPr>
          <p:cNvPr id="56325" name="Picture 2"/>
          <p:cNvPicPr>
            <a:picLocks noGrp="1" noChangeAspect="1" noChangeArrowheads="1"/>
          </p:cNvPicPr>
          <p:nvPr>
            <p:ph idx="1"/>
          </p:nvPr>
        </p:nvPicPr>
        <p:blipFill>
          <a:blip r:embed="rId2" cstate="print"/>
          <a:srcRect/>
          <a:stretch>
            <a:fillRect/>
          </a:stretch>
        </p:blipFill>
        <p:spPr>
          <a:xfrm>
            <a:off x="1181100" y="1904239"/>
            <a:ext cx="7772400" cy="4510087"/>
          </a:xfrm>
          <a:noFill/>
        </p:spPr>
      </p:pic>
    </p:spTree>
    <p:extLst>
      <p:ext uri="{BB962C8B-B14F-4D97-AF65-F5344CB8AC3E}">
        <p14:creationId xmlns:p14="http://schemas.microsoft.com/office/powerpoint/2010/main" val="1473534899"/>
      </p:ext>
    </p:extLst>
  </p:cSld>
  <p:clrMapOvr>
    <a:masterClrMapping/>
  </p:clrMapOvr>
  <p:transition spd="slow">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p:cNvSpPr>
            <a:spLocks noGrp="1"/>
          </p:cNvSpPr>
          <p:nvPr>
            <p:ph idx="1"/>
          </p:nvPr>
        </p:nvSpPr>
        <p:spPr>
          <a:xfrm>
            <a:off x="1187624" y="1772816"/>
            <a:ext cx="7772400" cy="4953000"/>
          </a:xfrm>
        </p:spPr>
        <p:txBody>
          <a:bodyPr/>
          <a:lstStyle/>
          <a:p>
            <a:pPr>
              <a:lnSpc>
                <a:spcPct val="150000"/>
              </a:lnSpc>
            </a:pPr>
            <a:r>
              <a:rPr lang="zh-CN" altLang="en-US" sz="2000" b="1" dirty="0">
                <a:solidFill>
                  <a:srgbClr val="FF0000"/>
                </a:solidFill>
              </a:rPr>
              <a:t>动态规划法求解</a:t>
            </a:r>
            <a:endParaRPr lang="en-US" altLang="zh-CN" sz="2000" b="1" dirty="0">
              <a:solidFill>
                <a:srgbClr val="FF0000"/>
              </a:solidFill>
            </a:endParaRPr>
          </a:p>
          <a:p>
            <a:pPr>
              <a:buClr>
                <a:schemeClr val="folHlink"/>
              </a:buClr>
              <a:buSzPct val="70000"/>
              <a:buFont typeface="Wingdings" pitchFamily="2" charset="2"/>
              <a:buNone/>
            </a:pPr>
            <a:r>
              <a:rPr lang="zh-CN" altLang="en-US" sz="2000" b="1" dirty="0">
                <a:solidFill>
                  <a:srgbClr val="001C2A"/>
                </a:solidFill>
              </a:rPr>
              <a:t>（</a:t>
            </a:r>
            <a:r>
              <a:rPr lang="en-US" altLang="zh-CN" sz="2000" b="1" dirty="0">
                <a:solidFill>
                  <a:srgbClr val="001C2A"/>
                </a:solidFill>
              </a:rPr>
              <a:t>1</a:t>
            </a:r>
            <a:r>
              <a:rPr lang="zh-CN" altLang="en-US" sz="2000" b="1" dirty="0">
                <a:solidFill>
                  <a:srgbClr val="001C2A"/>
                </a:solidFill>
              </a:rPr>
              <a:t>）描述最优解的结构</a:t>
            </a:r>
            <a:endParaRPr lang="en-US" altLang="zh-CN" sz="2000" b="1" dirty="0">
              <a:solidFill>
                <a:srgbClr val="001C2A"/>
              </a:solidFill>
            </a:endParaRPr>
          </a:p>
          <a:p>
            <a:pPr>
              <a:buClr>
                <a:schemeClr val="folHlink"/>
              </a:buClr>
              <a:buSzPct val="70000"/>
              <a:buFont typeface="Wingdings" pitchFamily="2" charset="2"/>
              <a:buChar char="ü"/>
            </a:pPr>
            <a:r>
              <a:rPr lang="zh-CN" altLang="en-US" sz="2000" b="1" dirty="0">
                <a:solidFill>
                  <a:srgbClr val="001C2A"/>
                </a:solidFill>
              </a:rPr>
              <a:t>子问题定义：考虑所有下标以</a:t>
            </a:r>
            <a:r>
              <a:rPr lang="en-US" altLang="zh-CN" sz="2000" b="1" dirty="0">
                <a:solidFill>
                  <a:srgbClr val="001C2A"/>
                </a:solidFill>
              </a:rPr>
              <a:t>j</a:t>
            </a:r>
            <a:r>
              <a:rPr lang="zh-CN" altLang="en-US" sz="2000" b="1" dirty="0">
                <a:solidFill>
                  <a:srgbClr val="001C2A"/>
                </a:solidFill>
              </a:rPr>
              <a:t>结束的最大子段和</a:t>
            </a:r>
            <a:r>
              <a:rPr lang="en-US" altLang="zh-CN" sz="2000" b="1" dirty="0">
                <a:solidFill>
                  <a:srgbClr val="001C2A"/>
                </a:solidFill>
              </a:rPr>
              <a:t>b[j]</a:t>
            </a:r>
            <a:r>
              <a:rPr lang="zh-CN" altLang="en-US" sz="2000" b="1" dirty="0">
                <a:solidFill>
                  <a:srgbClr val="001C2A"/>
                </a:solidFill>
              </a:rPr>
              <a:t>，即</a:t>
            </a:r>
            <a:endParaRPr lang="en-US" altLang="zh-CN" sz="2000" b="1" dirty="0">
              <a:solidFill>
                <a:srgbClr val="001C2A"/>
              </a:solidFill>
            </a:endParaRPr>
          </a:p>
          <a:p>
            <a:pPr>
              <a:buClr>
                <a:schemeClr val="folHlink"/>
              </a:buClr>
              <a:buSzPct val="70000"/>
              <a:buFont typeface="Wingdings" pitchFamily="2" charset="2"/>
              <a:buChar char="ü"/>
            </a:pPr>
            <a:endParaRPr lang="en-US" altLang="zh-CN" sz="2000" b="1" dirty="0">
              <a:solidFill>
                <a:srgbClr val="001C2A"/>
              </a:solidFill>
            </a:endParaRPr>
          </a:p>
          <a:p>
            <a:pPr>
              <a:buClr>
                <a:schemeClr val="folHlink"/>
              </a:buClr>
              <a:buSzPct val="70000"/>
              <a:buFont typeface="Wingdings" pitchFamily="2" charset="2"/>
              <a:buChar char="ü"/>
            </a:pPr>
            <a:endParaRPr lang="en-US" altLang="zh-CN" sz="2000" b="1" dirty="0">
              <a:solidFill>
                <a:srgbClr val="001C2A"/>
              </a:solidFill>
            </a:endParaRPr>
          </a:p>
          <a:p>
            <a:pPr>
              <a:buClr>
                <a:schemeClr val="folHlink"/>
              </a:buClr>
              <a:buSzPct val="70000"/>
              <a:buFont typeface="Wingdings" pitchFamily="2" charset="2"/>
              <a:buChar char="ü"/>
            </a:pPr>
            <a:r>
              <a:rPr lang="zh-CN" altLang="en-US" sz="2000" b="1" dirty="0">
                <a:solidFill>
                  <a:srgbClr val="001C2A"/>
                </a:solidFill>
              </a:rPr>
              <a:t>原问题与子问题的关系：</a:t>
            </a:r>
            <a:endParaRPr lang="en-US" altLang="zh-CN" sz="2000" b="1" dirty="0">
              <a:solidFill>
                <a:srgbClr val="001C2A"/>
              </a:solidFill>
            </a:endParaRPr>
          </a:p>
          <a:p>
            <a:pPr>
              <a:buClr>
                <a:schemeClr val="folHlink"/>
              </a:buClr>
              <a:buSzPct val="70000"/>
              <a:buFont typeface="Wingdings" pitchFamily="2" charset="2"/>
              <a:buChar char="ü"/>
            </a:pPr>
            <a:endParaRPr lang="en-US" altLang="zh-CN" sz="2000" b="1" dirty="0">
              <a:solidFill>
                <a:srgbClr val="001C2A"/>
              </a:solidFill>
            </a:endParaRPr>
          </a:p>
          <a:p>
            <a:pPr>
              <a:lnSpc>
                <a:spcPct val="150000"/>
              </a:lnSpc>
              <a:buClr>
                <a:schemeClr val="folHlink"/>
              </a:buClr>
              <a:buSzPct val="70000"/>
              <a:buFont typeface="Wingdings" pitchFamily="2" charset="2"/>
              <a:buChar char="ü"/>
            </a:pPr>
            <a:endParaRPr lang="en-US" altLang="zh-CN" sz="2000" b="1" dirty="0">
              <a:solidFill>
                <a:srgbClr val="001C2A"/>
              </a:solidFill>
            </a:endParaRPr>
          </a:p>
          <a:p>
            <a:pPr>
              <a:buClr>
                <a:schemeClr val="folHlink"/>
              </a:buClr>
              <a:buSzPct val="70000"/>
              <a:buFont typeface="Wingdings" pitchFamily="2" charset="2"/>
              <a:buNone/>
            </a:pPr>
            <a:r>
              <a:rPr lang="zh-CN" altLang="en-US" sz="2000" b="1" dirty="0">
                <a:solidFill>
                  <a:srgbClr val="001C2A"/>
                </a:solidFill>
              </a:rPr>
              <a:t>（</a:t>
            </a:r>
            <a:r>
              <a:rPr lang="en-US" altLang="zh-CN" sz="2000" b="1" dirty="0">
                <a:solidFill>
                  <a:srgbClr val="001C2A"/>
                </a:solidFill>
              </a:rPr>
              <a:t>2</a:t>
            </a:r>
            <a:r>
              <a:rPr lang="zh-CN" altLang="en-US" sz="2000" b="1" dirty="0">
                <a:solidFill>
                  <a:srgbClr val="001C2A"/>
                </a:solidFill>
              </a:rPr>
              <a:t>）递归定义最优解的值</a:t>
            </a:r>
            <a:endParaRPr lang="en-US" altLang="zh-CN" sz="2000" b="1" dirty="0">
              <a:solidFill>
                <a:srgbClr val="001C2A"/>
              </a:solidFill>
            </a:endParaRPr>
          </a:p>
          <a:p>
            <a:pPr>
              <a:buClr>
                <a:schemeClr val="folHlink"/>
              </a:buClr>
              <a:buSzPct val="70000"/>
              <a:buFont typeface="Wingdings" pitchFamily="2" charset="2"/>
              <a:buChar char="ü"/>
            </a:pPr>
            <a:endParaRPr lang="en-US" altLang="zh-CN" sz="2000" b="1" dirty="0">
              <a:solidFill>
                <a:srgbClr val="001C2A"/>
              </a:solidFill>
            </a:endParaRPr>
          </a:p>
          <a:p>
            <a:endParaRPr lang="zh-CN" altLang="en-US" dirty="0">
              <a:solidFill>
                <a:srgbClr val="001C2A"/>
              </a:solidFill>
            </a:endParaRPr>
          </a:p>
        </p:txBody>
      </p:sp>
      <p:sp>
        <p:nvSpPr>
          <p:cNvPr id="57349" name="灯片编号占位符 4"/>
          <p:cNvSpPr>
            <a:spLocks noGrp="1"/>
          </p:cNvSpPr>
          <p:nvPr>
            <p:ph type="sldNum" sz="quarter" idx="12"/>
          </p:nvPr>
        </p:nvSpPr>
        <p:spPr>
          <a:noFill/>
        </p:spPr>
        <p:txBody>
          <a:bodyPr/>
          <a:lstStyle/>
          <a:p>
            <a:fld id="{4C88D9A5-A3C1-41F1-99C0-C2BC1558CA34}" type="slidenum">
              <a:rPr lang="en-US" altLang="zh-CN" smtClean="0">
                <a:ea typeface="宋体" charset="-122"/>
              </a:rPr>
              <a:pPr/>
              <a:t>56</a:t>
            </a:fld>
            <a:endParaRPr lang="en-US" altLang="zh-CN">
              <a:ea typeface="宋体" charset="-122"/>
            </a:endParaRPr>
          </a:p>
        </p:txBody>
      </p:sp>
      <p:pic>
        <p:nvPicPr>
          <p:cNvPr id="57350" name="Picture 3"/>
          <p:cNvPicPr>
            <a:picLocks noChangeAspect="1" noChangeArrowheads="1"/>
          </p:cNvPicPr>
          <p:nvPr/>
        </p:nvPicPr>
        <p:blipFill>
          <a:blip r:embed="rId2" cstate="print"/>
          <a:srcRect/>
          <a:stretch>
            <a:fillRect/>
          </a:stretch>
        </p:blipFill>
        <p:spPr bwMode="auto">
          <a:xfrm>
            <a:off x="2673524" y="3061866"/>
            <a:ext cx="3990975" cy="711200"/>
          </a:xfrm>
          <a:prstGeom prst="rect">
            <a:avLst/>
          </a:prstGeom>
          <a:noFill/>
          <a:ln w="9525">
            <a:noFill/>
            <a:miter lim="800000"/>
            <a:headEnd/>
            <a:tailEnd/>
          </a:ln>
        </p:spPr>
      </p:pic>
      <p:pic>
        <p:nvPicPr>
          <p:cNvPr id="57351" name="Picture 4"/>
          <p:cNvPicPr>
            <a:picLocks noChangeAspect="1" noChangeArrowheads="1"/>
          </p:cNvPicPr>
          <p:nvPr/>
        </p:nvPicPr>
        <p:blipFill>
          <a:blip r:embed="rId3" cstate="print"/>
          <a:srcRect/>
          <a:stretch>
            <a:fillRect/>
          </a:stretch>
        </p:blipFill>
        <p:spPr bwMode="auto">
          <a:xfrm>
            <a:off x="1862312" y="4222328"/>
            <a:ext cx="5811837" cy="693738"/>
          </a:xfrm>
          <a:prstGeom prst="rect">
            <a:avLst/>
          </a:prstGeom>
          <a:noFill/>
          <a:ln w="9525">
            <a:noFill/>
            <a:miter lim="800000"/>
            <a:headEnd/>
            <a:tailEnd/>
          </a:ln>
        </p:spPr>
      </p:pic>
      <p:pic>
        <p:nvPicPr>
          <p:cNvPr id="57352" name="Picture 5"/>
          <p:cNvPicPr>
            <a:picLocks noChangeAspect="1" noChangeArrowheads="1"/>
          </p:cNvPicPr>
          <p:nvPr/>
        </p:nvPicPr>
        <p:blipFill>
          <a:blip r:embed="rId4" cstate="print"/>
          <a:srcRect/>
          <a:stretch>
            <a:fillRect/>
          </a:stretch>
        </p:blipFill>
        <p:spPr bwMode="auto">
          <a:xfrm>
            <a:off x="2530649" y="5487566"/>
            <a:ext cx="3201988" cy="684212"/>
          </a:xfrm>
          <a:prstGeom prst="rect">
            <a:avLst/>
          </a:prstGeom>
          <a:noFill/>
          <a:ln w="9525">
            <a:noFill/>
            <a:miter lim="800000"/>
            <a:headEnd/>
            <a:tailEnd/>
          </a:ln>
        </p:spPr>
      </p:pic>
      <p:sp>
        <p:nvSpPr>
          <p:cNvPr id="10" name="标题 1"/>
          <p:cNvSpPr>
            <a:spLocks noGrp="1"/>
          </p:cNvSpPr>
          <p:nvPr>
            <p:ph type="title"/>
          </p:nvPr>
        </p:nvSpPr>
        <p:spPr>
          <a:xfrm>
            <a:off x="1331640" y="836712"/>
            <a:ext cx="7391400" cy="914400"/>
          </a:xfrm>
        </p:spPr>
        <p:txBody>
          <a:bodyPr/>
          <a:lstStyle/>
          <a:p>
            <a:r>
              <a:rPr lang="en-US" altLang="zh-CN" dirty="0">
                <a:solidFill>
                  <a:srgbClr val="D3192B"/>
                </a:solidFill>
              </a:rPr>
              <a:t>6.10 </a:t>
            </a:r>
            <a:r>
              <a:rPr lang="zh-CN" altLang="en-US" dirty="0">
                <a:solidFill>
                  <a:srgbClr val="D3192B"/>
                </a:solidFill>
              </a:rPr>
              <a:t>最大子段和</a:t>
            </a:r>
            <a:endParaRPr lang="zh-CN" altLang="en-US" dirty="0"/>
          </a:p>
        </p:txBody>
      </p:sp>
    </p:spTree>
    <p:extLst>
      <p:ext uri="{BB962C8B-B14F-4D97-AF65-F5344CB8AC3E}">
        <p14:creationId xmlns:p14="http://schemas.microsoft.com/office/powerpoint/2010/main" val="3246725197"/>
      </p:ext>
    </p:extLst>
  </p:cSld>
  <p:clrMapOvr>
    <a:masterClrMapping/>
  </p:clrMapOvr>
  <p:transition spd="slow">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内容占位符 2"/>
          <p:cNvSpPr>
            <a:spLocks noGrp="1"/>
          </p:cNvSpPr>
          <p:nvPr>
            <p:ph idx="1"/>
          </p:nvPr>
        </p:nvSpPr>
        <p:spPr>
          <a:xfrm>
            <a:off x="1104900" y="1837947"/>
            <a:ext cx="7772400" cy="4953000"/>
          </a:xfrm>
        </p:spPr>
        <p:txBody>
          <a:bodyPr/>
          <a:lstStyle/>
          <a:p>
            <a:pPr>
              <a:lnSpc>
                <a:spcPct val="150000"/>
              </a:lnSpc>
            </a:pPr>
            <a:r>
              <a:rPr lang="zh-CN" altLang="en-US" sz="2000">
                <a:solidFill>
                  <a:srgbClr val="FF0000"/>
                </a:solidFill>
              </a:rPr>
              <a:t>算法：</a:t>
            </a:r>
          </a:p>
        </p:txBody>
      </p:sp>
      <p:sp>
        <p:nvSpPr>
          <p:cNvPr id="58373" name="灯片编号占位符 4"/>
          <p:cNvSpPr>
            <a:spLocks noGrp="1"/>
          </p:cNvSpPr>
          <p:nvPr>
            <p:ph type="sldNum" sz="quarter" idx="12"/>
          </p:nvPr>
        </p:nvSpPr>
        <p:spPr>
          <a:noFill/>
        </p:spPr>
        <p:txBody>
          <a:bodyPr/>
          <a:lstStyle/>
          <a:p>
            <a:fld id="{8CB834F7-9A24-451E-88B2-69D291821185}" type="slidenum">
              <a:rPr lang="en-US" altLang="zh-CN" smtClean="0">
                <a:ea typeface="宋体" charset="-122"/>
              </a:rPr>
              <a:pPr/>
              <a:t>57</a:t>
            </a:fld>
            <a:endParaRPr lang="en-US" altLang="zh-CN">
              <a:ea typeface="宋体" charset="-122"/>
            </a:endParaRPr>
          </a:p>
        </p:txBody>
      </p:sp>
      <p:pic>
        <p:nvPicPr>
          <p:cNvPr id="58374" name="Picture 2"/>
          <p:cNvPicPr>
            <a:picLocks noChangeAspect="1" noChangeArrowheads="1"/>
          </p:cNvPicPr>
          <p:nvPr/>
        </p:nvPicPr>
        <p:blipFill>
          <a:blip r:embed="rId2" cstate="print"/>
          <a:srcRect/>
          <a:stretch>
            <a:fillRect/>
          </a:stretch>
        </p:blipFill>
        <p:spPr bwMode="auto">
          <a:xfrm>
            <a:off x="1304925" y="2493584"/>
            <a:ext cx="6357938" cy="2987675"/>
          </a:xfrm>
          <a:prstGeom prst="rect">
            <a:avLst/>
          </a:prstGeom>
          <a:noFill/>
          <a:ln w="9525">
            <a:noFill/>
            <a:miter lim="800000"/>
            <a:headEnd/>
            <a:tailEnd/>
          </a:ln>
        </p:spPr>
      </p:pic>
      <p:sp>
        <p:nvSpPr>
          <p:cNvPr id="58375" name="矩形 6"/>
          <p:cNvSpPr>
            <a:spLocks noChangeArrowheads="1"/>
          </p:cNvSpPr>
          <p:nvPr/>
        </p:nvSpPr>
        <p:spPr bwMode="auto">
          <a:xfrm>
            <a:off x="1233488" y="5711447"/>
            <a:ext cx="7429500" cy="769937"/>
          </a:xfrm>
          <a:prstGeom prst="rect">
            <a:avLst/>
          </a:prstGeom>
          <a:noFill/>
          <a:ln w="9525">
            <a:noFill/>
            <a:miter lim="800000"/>
            <a:headEnd/>
            <a:tailEnd/>
          </a:ln>
        </p:spPr>
        <p:txBody>
          <a:bodyPr>
            <a:spAutoFit/>
          </a:bodyPr>
          <a:lstStyle/>
          <a:p>
            <a:pPr marL="342900" indent="-342900" defTabSz="812800">
              <a:spcBef>
                <a:spcPct val="20000"/>
              </a:spcBef>
              <a:buClr>
                <a:schemeClr val="folHlink"/>
              </a:buClr>
              <a:buSzPct val="70000"/>
              <a:buFont typeface="Wingdings" pitchFamily="2" charset="2"/>
              <a:buChar char="l"/>
            </a:pPr>
            <a:r>
              <a:rPr lang="zh-CN" altLang="en-US" sz="2000" b="0">
                <a:latin typeface="华文新魏" pitchFamily="2" charset="-122"/>
                <a:ea typeface="华文新魏" pitchFamily="2" charset="-122"/>
              </a:rPr>
              <a:t>运行时间：</a:t>
            </a:r>
            <a:r>
              <a:rPr lang="en-US" altLang="zh-CN" sz="2000" b="0">
                <a:latin typeface="华文新魏" pitchFamily="2" charset="-122"/>
                <a:ea typeface="华文新魏" pitchFamily="2" charset="-122"/>
              </a:rPr>
              <a:t>O(n)</a:t>
            </a:r>
          </a:p>
          <a:p>
            <a:pPr marL="342900" indent="-342900" defTabSz="812800">
              <a:spcBef>
                <a:spcPct val="20000"/>
              </a:spcBef>
              <a:buClr>
                <a:schemeClr val="folHlink"/>
              </a:buClr>
              <a:buSzPct val="70000"/>
              <a:buFont typeface="Wingdings" pitchFamily="2" charset="2"/>
              <a:buChar char="l"/>
            </a:pPr>
            <a:r>
              <a:rPr lang="zh-CN" altLang="en-US" sz="2000" b="0">
                <a:latin typeface="华文新魏" pitchFamily="2" charset="-122"/>
                <a:ea typeface="华文新魏" pitchFamily="2" charset="-122"/>
              </a:rPr>
              <a:t>思考：如果要记录最大子段对应的区间，该如何修改程序？</a:t>
            </a:r>
            <a:endParaRPr lang="en-US" altLang="zh-CN" sz="2000" b="0">
              <a:latin typeface="华文新魏" pitchFamily="2" charset="-122"/>
              <a:ea typeface="华文新魏" pitchFamily="2" charset="-122"/>
            </a:endParaRPr>
          </a:p>
        </p:txBody>
      </p:sp>
      <p:sp>
        <p:nvSpPr>
          <p:cNvPr id="9" name="标题 1"/>
          <p:cNvSpPr txBox="1">
            <a:spLocks/>
          </p:cNvSpPr>
          <p:nvPr/>
        </p:nvSpPr>
        <p:spPr bwMode="auto">
          <a:xfrm>
            <a:off x="1331640" y="836712"/>
            <a:ext cx="7391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a:lstStyle>
          <a:p>
            <a:r>
              <a:rPr lang="en-US" altLang="zh-CN" b="0" kern="0" dirty="0">
                <a:solidFill>
                  <a:srgbClr val="D3192B"/>
                </a:solidFill>
              </a:rPr>
              <a:t>6.10 </a:t>
            </a:r>
            <a:r>
              <a:rPr lang="zh-CN" altLang="en-US" b="0" kern="0" dirty="0">
                <a:solidFill>
                  <a:srgbClr val="D3192B"/>
                </a:solidFill>
              </a:rPr>
              <a:t>最大子段和</a:t>
            </a:r>
            <a:endParaRPr lang="zh-CN" altLang="en-US" b="0" kern="0" dirty="0"/>
          </a:p>
        </p:txBody>
      </p:sp>
    </p:spTree>
    <p:extLst>
      <p:ext uri="{BB962C8B-B14F-4D97-AF65-F5344CB8AC3E}">
        <p14:creationId xmlns:p14="http://schemas.microsoft.com/office/powerpoint/2010/main" val="1108231406"/>
      </p:ext>
    </p:extLst>
  </p:cSld>
  <p:clrMapOvr>
    <a:masterClrMapping/>
  </p:clrMapOvr>
  <p:transition spd="slow">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1832372"/>
            <a:ext cx="7772400" cy="4953000"/>
          </a:xfrm>
        </p:spPr>
        <p:txBody>
          <a:bodyPr/>
          <a:lstStyle/>
          <a:p>
            <a:pPr defTabSz="812800">
              <a:lnSpc>
                <a:spcPct val="150000"/>
              </a:lnSpc>
              <a:buClr>
                <a:schemeClr val="folHlink"/>
              </a:buClr>
              <a:buSzPct val="70000"/>
              <a:buFont typeface="Wingdings" pitchFamily="2" charset="2"/>
              <a:buChar char="l"/>
              <a:defRPr/>
            </a:pPr>
            <a:r>
              <a:rPr lang="zh-CN" altLang="en-US" sz="2800" dirty="0"/>
              <a:t>思考</a:t>
            </a:r>
            <a:r>
              <a:rPr lang="en-US" altLang="zh-CN" sz="2800" dirty="0"/>
              <a:t>(</a:t>
            </a:r>
            <a:r>
              <a:rPr lang="zh-CN" altLang="en-US" sz="2800" dirty="0"/>
              <a:t>最大子段和问题的推广</a:t>
            </a:r>
            <a:r>
              <a:rPr lang="en-US" altLang="zh-CN" sz="2800" dirty="0"/>
              <a:t>):</a:t>
            </a:r>
          </a:p>
          <a:p>
            <a:pPr defTabSz="812800">
              <a:buClr>
                <a:schemeClr val="folHlink"/>
              </a:buClr>
              <a:buSzPct val="70000"/>
              <a:buFont typeface="Wingdings" pitchFamily="2" charset="2"/>
              <a:buNone/>
              <a:defRPr/>
            </a:pPr>
            <a:r>
              <a:rPr lang="en-US" altLang="zh-CN" sz="2800" dirty="0"/>
              <a:t>(1)</a:t>
            </a:r>
            <a:r>
              <a:rPr lang="zh-CN" altLang="en-US" sz="2800" dirty="0">
                <a:solidFill>
                  <a:srgbClr val="FF0000"/>
                </a:solidFill>
              </a:rPr>
              <a:t>最大子矩阵和问题</a:t>
            </a:r>
            <a:r>
              <a:rPr lang="zh-CN" altLang="en-US" sz="2800" dirty="0"/>
              <a:t>：给定一个</a:t>
            </a:r>
            <a:r>
              <a:rPr lang="en-US" altLang="zh-CN" sz="2800" dirty="0"/>
              <a:t>m</a:t>
            </a:r>
            <a:r>
              <a:rPr lang="zh-CN" altLang="en-US" sz="2800" dirty="0"/>
              <a:t>行</a:t>
            </a:r>
            <a:r>
              <a:rPr lang="en-US" altLang="zh-CN" sz="2800" dirty="0"/>
              <a:t>n</a:t>
            </a:r>
            <a:r>
              <a:rPr lang="zh-CN" altLang="en-US" sz="2800" dirty="0"/>
              <a:t>列的整数矩阵</a:t>
            </a:r>
            <a:r>
              <a:rPr lang="en-US" altLang="zh-CN" sz="2800" dirty="0"/>
              <a:t>A</a:t>
            </a:r>
            <a:r>
              <a:rPr lang="zh-CN" altLang="en-US" sz="2800" dirty="0"/>
              <a:t>，试求矩阵</a:t>
            </a:r>
            <a:r>
              <a:rPr lang="en-US" altLang="zh-CN" sz="2800" dirty="0"/>
              <a:t>A</a:t>
            </a:r>
            <a:r>
              <a:rPr lang="zh-CN" altLang="en-US" sz="2800" dirty="0"/>
              <a:t>的一个子矩阵，使其各元素之和为最大。</a:t>
            </a:r>
            <a:endParaRPr lang="en-US" altLang="zh-CN" sz="2800" dirty="0"/>
          </a:p>
          <a:p>
            <a:pPr defTabSz="812800">
              <a:buClr>
                <a:schemeClr val="folHlink"/>
              </a:buClr>
              <a:buSzPct val="70000"/>
              <a:buFont typeface="Wingdings" pitchFamily="2" charset="2"/>
              <a:buNone/>
              <a:defRPr/>
            </a:pPr>
            <a:endParaRPr lang="en-US" altLang="zh-CN" sz="2800" dirty="0"/>
          </a:p>
          <a:p>
            <a:pPr defTabSz="812800">
              <a:buClr>
                <a:schemeClr val="folHlink"/>
              </a:buClr>
              <a:buSzPct val="70000"/>
              <a:buFont typeface="Wingdings" pitchFamily="2" charset="2"/>
              <a:buNone/>
              <a:defRPr/>
            </a:pPr>
            <a:r>
              <a:rPr lang="en-US" altLang="zh-CN" sz="2800" dirty="0"/>
              <a:t>(2)</a:t>
            </a:r>
            <a:r>
              <a:rPr lang="zh-CN" altLang="en-US" sz="2800" dirty="0">
                <a:solidFill>
                  <a:srgbClr val="FF0000"/>
                </a:solidFill>
              </a:rPr>
              <a:t>最大</a:t>
            </a:r>
            <a:r>
              <a:rPr lang="en-US" altLang="zh-CN" sz="2800" dirty="0">
                <a:solidFill>
                  <a:srgbClr val="FF0000"/>
                </a:solidFill>
              </a:rPr>
              <a:t>m</a:t>
            </a:r>
            <a:r>
              <a:rPr lang="zh-CN" altLang="en-US" sz="2800" dirty="0">
                <a:solidFill>
                  <a:srgbClr val="FF0000"/>
                </a:solidFill>
              </a:rPr>
              <a:t>子段和问题</a:t>
            </a:r>
            <a:r>
              <a:rPr lang="zh-CN" altLang="en-US" sz="2800" dirty="0"/>
              <a:t>：给定由</a:t>
            </a:r>
            <a:r>
              <a:rPr lang="en-US" altLang="zh-CN" sz="2800" dirty="0"/>
              <a:t>n</a:t>
            </a:r>
            <a:r>
              <a:rPr lang="zh-CN" altLang="en-US" sz="2800" dirty="0"/>
              <a:t>个整数（可能为负整数）组成的序列</a:t>
            </a:r>
            <a:r>
              <a:rPr lang="en-US" altLang="zh-CN" sz="2800" dirty="0"/>
              <a:t>a</a:t>
            </a:r>
            <a:r>
              <a:rPr lang="en-US" altLang="zh-CN" sz="2800" baseline="-25000" dirty="0"/>
              <a:t>1</a:t>
            </a:r>
            <a:r>
              <a:rPr lang="en-US" altLang="zh-CN" sz="2800" dirty="0"/>
              <a:t>, a</a:t>
            </a:r>
            <a:r>
              <a:rPr lang="en-US" altLang="zh-CN" sz="2800" baseline="-25000" dirty="0"/>
              <a:t>2</a:t>
            </a:r>
            <a:r>
              <a:rPr lang="en-US" altLang="zh-CN" sz="2800" dirty="0"/>
              <a:t>, …, a</a:t>
            </a:r>
            <a:r>
              <a:rPr lang="en-US" altLang="zh-CN" sz="2800" baseline="-25000" dirty="0"/>
              <a:t>n</a:t>
            </a:r>
            <a:r>
              <a:rPr lang="zh-CN" altLang="en-US" sz="2800" dirty="0"/>
              <a:t>，以及一个正整数</a:t>
            </a:r>
            <a:r>
              <a:rPr lang="en-US" altLang="zh-CN" sz="2800" dirty="0"/>
              <a:t>m</a:t>
            </a:r>
            <a:r>
              <a:rPr lang="zh-CN" altLang="en-US" sz="2800" dirty="0"/>
              <a:t>，要求确定序列</a:t>
            </a:r>
            <a:r>
              <a:rPr lang="en-US" altLang="zh-CN" sz="2800" dirty="0"/>
              <a:t>a</a:t>
            </a:r>
            <a:r>
              <a:rPr lang="en-US" altLang="zh-CN" sz="2800" baseline="-25000" dirty="0"/>
              <a:t>1</a:t>
            </a:r>
            <a:r>
              <a:rPr lang="en-US" altLang="zh-CN" sz="2800" dirty="0"/>
              <a:t>, a</a:t>
            </a:r>
            <a:r>
              <a:rPr lang="en-US" altLang="zh-CN" sz="2800" baseline="-25000" dirty="0"/>
              <a:t>2</a:t>
            </a:r>
            <a:r>
              <a:rPr lang="en-US" altLang="zh-CN" sz="2800" dirty="0"/>
              <a:t>, …, a</a:t>
            </a:r>
            <a:r>
              <a:rPr lang="en-US" altLang="zh-CN" sz="2800" baseline="-25000" dirty="0"/>
              <a:t>n</a:t>
            </a:r>
            <a:r>
              <a:rPr lang="zh-CN" altLang="en-US" sz="2800" dirty="0"/>
              <a:t>的</a:t>
            </a:r>
            <a:r>
              <a:rPr lang="en-US" altLang="zh-CN" sz="2800" dirty="0"/>
              <a:t>m</a:t>
            </a:r>
            <a:r>
              <a:rPr lang="zh-CN" altLang="en-US" sz="2800" dirty="0"/>
              <a:t>个不相交子段，使这</a:t>
            </a:r>
            <a:r>
              <a:rPr lang="en-US" altLang="zh-CN" sz="2800" dirty="0"/>
              <a:t>m</a:t>
            </a:r>
            <a:r>
              <a:rPr lang="zh-CN" altLang="en-US" sz="2800" dirty="0"/>
              <a:t>个子段的总和达到最大。</a:t>
            </a:r>
            <a:endParaRPr lang="en-US" altLang="zh-CN" sz="2800" dirty="0"/>
          </a:p>
          <a:p>
            <a:pPr>
              <a:defRPr/>
            </a:pPr>
            <a:endParaRPr lang="zh-CN" altLang="en-US" sz="2800" dirty="0"/>
          </a:p>
        </p:txBody>
      </p:sp>
      <p:sp>
        <p:nvSpPr>
          <p:cNvPr id="59397" name="灯片编号占位符 4"/>
          <p:cNvSpPr>
            <a:spLocks noGrp="1"/>
          </p:cNvSpPr>
          <p:nvPr>
            <p:ph type="sldNum" sz="quarter" idx="12"/>
          </p:nvPr>
        </p:nvSpPr>
        <p:spPr>
          <a:noFill/>
        </p:spPr>
        <p:txBody>
          <a:bodyPr/>
          <a:lstStyle/>
          <a:p>
            <a:fld id="{6C6ECA93-DC13-4853-8D32-7CB5BEDDD0CB}" type="slidenum">
              <a:rPr lang="en-US" altLang="zh-CN" smtClean="0">
                <a:ea typeface="宋体" charset="-122"/>
              </a:rPr>
              <a:pPr/>
              <a:t>58</a:t>
            </a:fld>
            <a:endParaRPr lang="en-US" altLang="zh-CN">
              <a:ea typeface="宋体" charset="-122"/>
            </a:endParaRPr>
          </a:p>
        </p:txBody>
      </p:sp>
      <p:sp>
        <p:nvSpPr>
          <p:cNvPr id="7" name="标题 1"/>
          <p:cNvSpPr>
            <a:spLocks noGrp="1"/>
          </p:cNvSpPr>
          <p:nvPr>
            <p:ph type="title"/>
          </p:nvPr>
        </p:nvSpPr>
        <p:spPr>
          <a:xfrm>
            <a:off x="1331640" y="836712"/>
            <a:ext cx="7391400" cy="914400"/>
          </a:xfrm>
        </p:spPr>
        <p:txBody>
          <a:bodyPr/>
          <a:lstStyle/>
          <a:p>
            <a:r>
              <a:rPr lang="en-US" altLang="zh-CN" dirty="0">
                <a:solidFill>
                  <a:srgbClr val="D3192B"/>
                </a:solidFill>
              </a:rPr>
              <a:t>6.10 </a:t>
            </a:r>
            <a:r>
              <a:rPr lang="zh-CN" altLang="en-US" dirty="0">
                <a:solidFill>
                  <a:srgbClr val="D3192B"/>
                </a:solidFill>
              </a:rPr>
              <a:t>最大子段和</a:t>
            </a:r>
            <a:endParaRPr lang="zh-CN" altLang="en-US" dirty="0"/>
          </a:p>
        </p:txBody>
      </p:sp>
    </p:spTree>
    <p:extLst>
      <p:ext uri="{BB962C8B-B14F-4D97-AF65-F5344CB8AC3E}">
        <p14:creationId xmlns:p14="http://schemas.microsoft.com/office/powerpoint/2010/main" val="2820305398"/>
      </p:ext>
    </p:extLst>
  </p:cSld>
  <p:clrMapOvr>
    <a:masterClrMapping/>
  </p:clrMapOvr>
  <p:transition spd="slow">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3" name="内容占位符 2"/>
          <p:cNvSpPr>
            <a:spLocks noGrp="1"/>
          </p:cNvSpPr>
          <p:nvPr>
            <p:ph idx="1"/>
          </p:nvPr>
        </p:nvSpPr>
        <p:spPr>
          <a:xfrm>
            <a:off x="1171575" y="1685547"/>
            <a:ext cx="7772400" cy="4953000"/>
          </a:xfrm>
        </p:spPr>
        <p:txBody>
          <a:bodyPr/>
          <a:lstStyle/>
          <a:p>
            <a:pPr>
              <a:lnSpc>
                <a:spcPct val="150000"/>
              </a:lnSpc>
            </a:pPr>
            <a:r>
              <a:rPr lang="zh-CN" altLang="en-US" dirty="0">
                <a:solidFill>
                  <a:srgbClr val="FF0000"/>
                </a:solidFill>
              </a:rPr>
              <a:t>问题描述：</a:t>
            </a:r>
            <a:endParaRPr lang="en-US" altLang="zh-CN" dirty="0">
              <a:solidFill>
                <a:srgbClr val="FF0000"/>
              </a:solidFill>
            </a:endParaRPr>
          </a:p>
          <a:p>
            <a:pPr>
              <a:buFont typeface="Wingdings" pitchFamily="2" charset="2"/>
              <a:buNone/>
            </a:pPr>
            <a:r>
              <a:rPr lang="zh-CN" altLang="en-US" sz="2000" dirty="0">
                <a:solidFill>
                  <a:srgbClr val="001C2A"/>
                </a:solidFill>
              </a:rPr>
              <a:t>      </a:t>
            </a:r>
            <a:r>
              <a:rPr lang="zh-CN" altLang="en-US" sz="2000" b="1" dirty="0">
                <a:solidFill>
                  <a:srgbClr val="001C2A"/>
                </a:solidFill>
              </a:rPr>
              <a:t>给定</a:t>
            </a:r>
            <a:r>
              <a:rPr lang="en-US" altLang="zh-CN" sz="2000" b="1" dirty="0">
                <a:solidFill>
                  <a:srgbClr val="001C2A"/>
                </a:solidFill>
              </a:rPr>
              <a:t>n</a:t>
            </a:r>
            <a:r>
              <a:rPr lang="zh-CN" altLang="en-US" sz="2000" b="1" dirty="0">
                <a:solidFill>
                  <a:srgbClr val="001C2A"/>
                </a:solidFill>
              </a:rPr>
              <a:t>种物品和一背包。物品</a:t>
            </a:r>
            <a:r>
              <a:rPr lang="en-US" altLang="zh-CN" sz="2000" b="1" dirty="0" err="1">
                <a:solidFill>
                  <a:srgbClr val="001C2A"/>
                </a:solidFill>
              </a:rPr>
              <a:t>i</a:t>
            </a:r>
            <a:r>
              <a:rPr lang="zh-CN" altLang="en-US" sz="2000" b="1" dirty="0">
                <a:solidFill>
                  <a:srgbClr val="001C2A"/>
                </a:solidFill>
              </a:rPr>
              <a:t>的体积是</a:t>
            </a:r>
            <a:r>
              <a:rPr lang="en-US" altLang="zh-CN" sz="2000" b="1" dirty="0" err="1">
                <a:solidFill>
                  <a:srgbClr val="001C2A"/>
                </a:solidFill>
              </a:rPr>
              <a:t>w</a:t>
            </a:r>
            <a:r>
              <a:rPr lang="en-US" altLang="zh-CN" sz="2000" b="1" baseline="-25000" dirty="0" err="1">
                <a:solidFill>
                  <a:srgbClr val="001C2A"/>
                </a:solidFill>
              </a:rPr>
              <a:t>i</a:t>
            </a:r>
            <a:r>
              <a:rPr lang="zh-CN" altLang="en-US" sz="2000" b="1" dirty="0">
                <a:solidFill>
                  <a:srgbClr val="001C2A"/>
                </a:solidFill>
              </a:rPr>
              <a:t>，其价值为</a:t>
            </a:r>
            <a:r>
              <a:rPr lang="en-US" altLang="zh-CN" sz="2000" b="1" dirty="0">
                <a:solidFill>
                  <a:srgbClr val="001C2A"/>
                </a:solidFill>
              </a:rPr>
              <a:t>v</a:t>
            </a:r>
            <a:r>
              <a:rPr lang="en-US" altLang="zh-CN" sz="2000" b="1" baseline="-25000" dirty="0">
                <a:solidFill>
                  <a:srgbClr val="001C2A"/>
                </a:solidFill>
              </a:rPr>
              <a:t>i</a:t>
            </a:r>
            <a:r>
              <a:rPr lang="zh-CN" altLang="en-US" sz="2000" b="1" dirty="0">
                <a:solidFill>
                  <a:srgbClr val="001C2A"/>
                </a:solidFill>
              </a:rPr>
              <a:t>，背包的容量为</a:t>
            </a:r>
            <a:r>
              <a:rPr lang="en-US" altLang="zh-CN" sz="2000" b="1" dirty="0">
                <a:solidFill>
                  <a:srgbClr val="001C2A"/>
                </a:solidFill>
              </a:rPr>
              <a:t>C</a:t>
            </a:r>
            <a:r>
              <a:rPr lang="zh-CN" altLang="en-US" sz="2000" b="1" dirty="0">
                <a:solidFill>
                  <a:srgbClr val="001C2A"/>
                </a:solidFill>
              </a:rPr>
              <a:t>。问应如何选择装入背包的物品，使得装入背包中物品的总价值最大</a:t>
            </a:r>
            <a:r>
              <a:rPr lang="en-US" altLang="zh-CN" sz="2000" b="1" dirty="0">
                <a:solidFill>
                  <a:srgbClr val="001C2A"/>
                </a:solidFill>
              </a:rPr>
              <a:t>?</a:t>
            </a:r>
          </a:p>
          <a:p>
            <a:endParaRPr lang="zh-CN" altLang="en-US" sz="1600" b="1" dirty="0">
              <a:solidFill>
                <a:srgbClr val="001C2A"/>
              </a:solidFill>
              <a:latin typeface="黑体" pitchFamily="2" charset="-122"/>
              <a:ea typeface="黑体" pitchFamily="2" charset="-122"/>
            </a:endParaRPr>
          </a:p>
          <a:p>
            <a:pPr>
              <a:buFont typeface="Wingdings" pitchFamily="2" charset="2"/>
              <a:buNone/>
            </a:pPr>
            <a:r>
              <a:rPr lang="en-US" altLang="zh-CN" sz="2000" b="1" dirty="0">
                <a:solidFill>
                  <a:srgbClr val="001C2A"/>
                </a:solidFill>
                <a:ea typeface="楷体_GB2312" pitchFamily="49" charset="-122"/>
              </a:rPr>
              <a:t>       0-1</a:t>
            </a:r>
            <a:r>
              <a:rPr lang="zh-CN" altLang="en-US" sz="2000" b="1" dirty="0">
                <a:solidFill>
                  <a:srgbClr val="001C2A"/>
                </a:solidFill>
                <a:ea typeface="楷体_GB2312" pitchFamily="49" charset="-122"/>
              </a:rPr>
              <a:t>背包问题是一个特殊的整数规划问题。</a:t>
            </a:r>
          </a:p>
          <a:p>
            <a:endParaRPr lang="zh-CN" altLang="en-US" dirty="0">
              <a:solidFill>
                <a:srgbClr val="001C2A"/>
              </a:solidFill>
            </a:endParaRPr>
          </a:p>
        </p:txBody>
      </p:sp>
      <p:sp>
        <p:nvSpPr>
          <p:cNvPr id="6151" name="灯片编号占位符 4"/>
          <p:cNvSpPr>
            <a:spLocks noGrp="1"/>
          </p:cNvSpPr>
          <p:nvPr>
            <p:ph type="sldNum" sz="quarter" idx="12"/>
          </p:nvPr>
        </p:nvSpPr>
        <p:spPr>
          <a:noFill/>
        </p:spPr>
        <p:txBody>
          <a:bodyPr/>
          <a:lstStyle/>
          <a:p>
            <a:fld id="{E6FC71B0-EE6F-45D6-8C32-B4AD0A2F3089}" type="slidenum">
              <a:rPr lang="en-US" altLang="zh-CN" smtClean="0">
                <a:ea typeface="宋体" charset="-122"/>
              </a:rPr>
              <a:pPr/>
              <a:t>59</a:t>
            </a:fld>
            <a:endParaRPr lang="en-US" altLang="zh-CN">
              <a:ea typeface="宋体" charset="-122"/>
            </a:endParaRPr>
          </a:p>
        </p:txBody>
      </p:sp>
      <p:graphicFrame>
        <p:nvGraphicFramePr>
          <p:cNvPr id="6146" name="Object 7"/>
          <p:cNvGraphicFramePr>
            <a:graphicFrameLocks noChangeAspect="1"/>
          </p:cNvGraphicFramePr>
          <p:nvPr>
            <p:extLst>
              <p:ext uri="{D42A27DB-BD31-4B8C-83A1-F6EECF244321}">
                <p14:modId xmlns:p14="http://schemas.microsoft.com/office/powerpoint/2010/main" val="1496057608"/>
              </p:ext>
            </p:extLst>
          </p:nvPr>
        </p:nvGraphicFramePr>
        <p:xfrm>
          <a:off x="3076575" y="4027129"/>
          <a:ext cx="1482725" cy="863600"/>
        </p:xfrm>
        <a:graphic>
          <a:graphicData uri="http://schemas.openxmlformats.org/presentationml/2006/ole">
            <mc:AlternateContent xmlns:mc="http://schemas.openxmlformats.org/markup-compatibility/2006">
              <mc:Choice xmlns:v="urn:schemas-microsoft-com:vml" Requires="v">
                <p:oleObj spid="_x0000_s95309" name="公式" r:id="rId3" imgW="748975" imgH="431613" progId="Equation.3">
                  <p:embed/>
                </p:oleObj>
              </mc:Choice>
              <mc:Fallback>
                <p:oleObj name="公式" r:id="rId3" imgW="748975" imgH="431613" progId="Equation.3">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4027129"/>
                        <a:ext cx="14827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9"/>
          <p:cNvGraphicFramePr>
            <a:graphicFrameLocks noChangeAspect="1"/>
          </p:cNvGraphicFramePr>
          <p:nvPr>
            <p:extLst>
              <p:ext uri="{D42A27DB-BD31-4B8C-83A1-F6EECF244321}">
                <p14:modId xmlns:p14="http://schemas.microsoft.com/office/powerpoint/2010/main" val="1087805552"/>
              </p:ext>
            </p:extLst>
          </p:nvPr>
        </p:nvGraphicFramePr>
        <p:xfrm>
          <a:off x="2776538" y="4995504"/>
          <a:ext cx="2544762" cy="1362075"/>
        </p:xfrm>
        <a:graphic>
          <a:graphicData uri="http://schemas.openxmlformats.org/presentationml/2006/ole">
            <mc:AlternateContent xmlns:mc="http://schemas.openxmlformats.org/markup-compatibility/2006">
              <mc:Choice xmlns:v="urn:schemas-microsoft-com:vml" Requires="v">
                <p:oleObj spid="_x0000_s95310" name="公式" r:id="rId5" imgW="1218671" imgH="634725" progId="Equation.3">
                  <p:embed/>
                </p:oleObj>
              </mc:Choice>
              <mc:Fallback>
                <p:oleObj name="公式" r:id="rId5" imgW="1218671" imgH="634725" progId="Equation.3">
                  <p:embed/>
                  <p:pic>
                    <p:nvPicPr>
                      <p:cNvPr id="614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6538" y="4995504"/>
                        <a:ext cx="2544762"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7938254"/>
      </p:ext>
    </p:extLst>
  </p:cSld>
  <p:clrMapOvr>
    <a:masterClrMapping/>
  </p:clrMapOvr>
  <p:transition spd="slow">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p:nvPr>
        </p:nvSpPr>
        <p:spPr/>
        <p:txBody>
          <a:bodyPr/>
          <a:lstStyle/>
          <a:p>
            <a:r>
              <a:rPr lang="en-US" altLang="zh-CN" dirty="0">
                <a:solidFill>
                  <a:srgbClr val="D3192B"/>
                </a:solidFill>
              </a:rPr>
              <a:t>6.2 </a:t>
            </a:r>
            <a:r>
              <a:rPr lang="zh-CN" altLang="en-US" dirty="0">
                <a:solidFill>
                  <a:srgbClr val="D3192B"/>
                </a:solidFill>
              </a:rPr>
              <a:t>最优性原理</a:t>
            </a:r>
            <a:endParaRPr lang="en-US" altLang="zh-CN" dirty="0">
              <a:solidFill>
                <a:srgbClr val="D3192B"/>
              </a:solidFill>
            </a:endParaRPr>
          </a:p>
        </p:txBody>
      </p:sp>
      <p:sp>
        <p:nvSpPr>
          <p:cNvPr id="6" name="内容占位符 5"/>
          <p:cNvSpPr>
            <a:spLocks noGrp="1"/>
          </p:cNvSpPr>
          <p:nvPr>
            <p:ph idx="1"/>
          </p:nvPr>
        </p:nvSpPr>
        <p:spPr>
          <a:xfrm>
            <a:off x="1131010" y="1340768"/>
            <a:ext cx="7772400" cy="4953000"/>
          </a:xfrm>
        </p:spPr>
        <p:txBody>
          <a:bodyPr/>
          <a:lstStyle/>
          <a:p>
            <a:pPr defTabSz="812800">
              <a:buClr>
                <a:schemeClr val="folHlink"/>
              </a:buClr>
              <a:buSzPct val="70000"/>
              <a:buFont typeface="Wingdings" pitchFamily="2" charset="2"/>
              <a:buNone/>
            </a:pPr>
            <a:endParaRPr lang="en-US" altLang="zh-CN" dirty="0">
              <a:solidFill>
                <a:srgbClr val="001C2A"/>
              </a:solidFill>
            </a:endParaRPr>
          </a:p>
          <a:p>
            <a:pPr defTabSz="812800">
              <a:buClr>
                <a:schemeClr val="folHlink"/>
              </a:buClr>
              <a:buSzPct val="70000"/>
              <a:buFont typeface="Wingdings" pitchFamily="2" charset="2"/>
              <a:buChar char="l"/>
            </a:pPr>
            <a:r>
              <a:rPr lang="en-US" altLang="zh-CN" dirty="0">
                <a:solidFill>
                  <a:srgbClr val="FF0000"/>
                </a:solidFill>
              </a:rPr>
              <a:t>Bellman</a:t>
            </a:r>
            <a:r>
              <a:rPr lang="zh-CN" altLang="en-US" dirty="0">
                <a:solidFill>
                  <a:srgbClr val="FF0000"/>
                </a:solidFill>
              </a:rPr>
              <a:t>最优性原理：</a:t>
            </a:r>
            <a:endParaRPr lang="en-US" altLang="zh-CN" dirty="0">
              <a:solidFill>
                <a:srgbClr val="FF0000"/>
              </a:solidFill>
            </a:endParaRPr>
          </a:p>
          <a:p>
            <a:pPr marL="800100" lvl="1" indent="-342900" defTabSz="812800">
              <a:buClr>
                <a:schemeClr val="folHlink"/>
              </a:buClr>
              <a:buSzPct val="70000"/>
              <a:buFont typeface="Wingdings" pitchFamily="2" charset="2"/>
              <a:buChar char="Ø"/>
            </a:pPr>
            <a:r>
              <a:rPr lang="zh-CN" altLang="en-US" sz="2400" dirty="0">
                <a:latin typeface="华文新魏" pitchFamily="2" charset="-122"/>
                <a:ea typeface="华文新魏" pitchFamily="2" charset="-122"/>
              </a:rPr>
              <a:t>求解问题的一个最优策略序列的子策略序列总是最优的，则称该问题满足最优性原理。</a:t>
            </a:r>
            <a:endParaRPr lang="en-US" altLang="zh-CN" sz="2400" dirty="0">
              <a:latin typeface="华文新魏" pitchFamily="2" charset="-122"/>
              <a:ea typeface="华文新魏" pitchFamily="2" charset="-122"/>
            </a:endParaRPr>
          </a:p>
          <a:p>
            <a:pPr marL="800100" lvl="1" indent="-342900" defTabSz="812800">
              <a:buClr>
                <a:schemeClr val="folHlink"/>
              </a:buClr>
              <a:buSzPct val="70000"/>
              <a:buFont typeface="Wingdings" pitchFamily="2" charset="2"/>
              <a:buChar char="Ø"/>
            </a:pPr>
            <a:r>
              <a:rPr lang="zh-CN" altLang="en-US" sz="2400" dirty="0">
                <a:latin typeface="华文新魏" pitchFamily="2" charset="-122"/>
                <a:ea typeface="华文新魏" pitchFamily="2" charset="-122"/>
              </a:rPr>
              <a:t>注：对具有最优性原理性质的问题而言，如果有一决策序列包含有非最优的决策子序列，则该决策序列一定不是最优的。</a:t>
            </a:r>
            <a:endParaRPr lang="en-US" altLang="zh-CN" sz="2400" dirty="0">
              <a:latin typeface="华文新魏" pitchFamily="2" charset="-122"/>
              <a:ea typeface="华文新魏" pitchFamily="2" charset="-122"/>
            </a:endParaRPr>
          </a:p>
          <a:p>
            <a:pPr defTabSz="812800">
              <a:buFont typeface="Wingdings" pitchFamily="2" charset="2"/>
              <a:buNone/>
            </a:pPr>
            <a:endParaRPr lang="zh-CN" altLang="en-US" dirty="0">
              <a:solidFill>
                <a:srgbClr val="001C2A"/>
              </a:solidFill>
            </a:endParaRPr>
          </a:p>
        </p:txBody>
      </p:sp>
      <p:sp>
        <p:nvSpPr>
          <p:cNvPr id="17412" name="日期占位符 2"/>
          <p:cNvSpPr>
            <a:spLocks noGrp="1"/>
          </p:cNvSpPr>
          <p:nvPr>
            <p:ph type="dt" sz="quarter" idx="10"/>
          </p:nvPr>
        </p:nvSpPr>
        <p:spPr>
          <a:noFill/>
        </p:spPr>
        <p:txBody>
          <a:bodyPr/>
          <a:lstStyle/>
          <a:p>
            <a:fld id="{D7B69E32-CAEF-4644-8CAC-8A944FCE0436}" type="datetime1">
              <a:rPr lang="zh-CN" altLang="en-US" smtClean="0">
                <a:ea typeface="宋体" charset="-122"/>
              </a:rPr>
              <a:pPr/>
              <a:t>17/11/3</a:t>
            </a:fld>
            <a:endParaRPr lang="en-US" altLang="zh-CN">
              <a:ea typeface="宋体" charset="-122"/>
            </a:endParaRPr>
          </a:p>
        </p:txBody>
      </p:sp>
      <p:sp>
        <p:nvSpPr>
          <p:cNvPr id="17413" name="灯片编号占位符 3"/>
          <p:cNvSpPr>
            <a:spLocks noGrp="1"/>
          </p:cNvSpPr>
          <p:nvPr>
            <p:ph type="sldNum" sz="quarter" idx="12"/>
          </p:nvPr>
        </p:nvSpPr>
        <p:spPr>
          <a:noFill/>
        </p:spPr>
        <p:txBody>
          <a:bodyPr/>
          <a:lstStyle/>
          <a:p>
            <a:fld id="{364472F4-CC73-4FEB-89DC-DFD44CE0FB02}" type="slidenum">
              <a:rPr lang="en-US" altLang="zh-CN" smtClean="0">
                <a:ea typeface="宋体" charset="-122"/>
              </a:rPr>
              <a:pPr/>
              <a:t>6</a:t>
            </a:fld>
            <a:endParaRPr lang="en-US" altLang="zh-CN">
              <a:ea typeface="宋体" charset="-122"/>
            </a:endParaRPr>
          </a:p>
        </p:txBody>
      </p:sp>
    </p:spTree>
    <p:extLst>
      <p:ext uri="{BB962C8B-B14F-4D97-AF65-F5344CB8AC3E}">
        <p14:creationId xmlns:p14="http://schemas.microsoft.com/office/powerpoint/2010/main" val="1576603307"/>
      </p:ext>
    </p:extLst>
  </p:cSld>
  <p:clrMapOvr>
    <a:masterClrMapping/>
  </p:clrMapOvr>
  <p:transition spd="slow">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60419" name="内容占位符 2"/>
          <p:cNvSpPr>
            <a:spLocks noGrp="1"/>
          </p:cNvSpPr>
          <p:nvPr>
            <p:ph idx="1"/>
          </p:nvPr>
        </p:nvSpPr>
        <p:spPr>
          <a:xfrm>
            <a:off x="971600" y="1700808"/>
            <a:ext cx="7772400" cy="4953000"/>
          </a:xfrm>
        </p:spPr>
        <p:txBody>
          <a:bodyPr/>
          <a:lstStyle/>
          <a:p>
            <a:pPr>
              <a:lnSpc>
                <a:spcPct val="150000"/>
              </a:lnSpc>
            </a:pPr>
            <a:r>
              <a:rPr lang="en-US" altLang="zh-CN" sz="2000">
                <a:solidFill>
                  <a:srgbClr val="001C2A"/>
                </a:solidFill>
              </a:rPr>
              <a:t>Knap(l, </a:t>
            </a:r>
            <a:r>
              <a:rPr lang="en-US" altLang="zh-CN" sz="2000" dirty="0">
                <a:solidFill>
                  <a:srgbClr val="001C2A"/>
                </a:solidFill>
              </a:rPr>
              <a:t>n, c)</a:t>
            </a:r>
            <a:r>
              <a:rPr lang="zh-CN" altLang="en-US" sz="2000" dirty="0">
                <a:solidFill>
                  <a:srgbClr val="001C2A"/>
                </a:solidFill>
              </a:rPr>
              <a:t>定义如下：</a:t>
            </a:r>
            <a:endParaRPr lang="en-US" altLang="zh-CN" sz="2000" dirty="0">
              <a:solidFill>
                <a:srgbClr val="001C2A"/>
              </a:solidFill>
            </a:endParaRPr>
          </a:p>
          <a:p>
            <a:pPr>
              <a:lnSpc>
                <a:spcPct val="150000"/>
              </a:lnSpc>
            </a:pPr>
            <a:endParaRPr lang="en-US" altLang="zh-CN" sz="2000" dirty="0">
              <a:solidFill>
                <a:srgbClr val="001C2A"/>
              </a:solidFill>
            </a:endParaRPr>
          </a:p>
          <a:p>
            <a:pPr>
              <a:lnSpc>
                <a:spcPct val="150000"/>
              </a:lnSpc>
            </a:pPr>
            <a:endParaRPr lang="en-US" altLang="zh-CN" sz="2000" dirty="0">
              <a:solidFill>
                <a:srgbClr val="001C2A"/>
              </a:solidFill>
            </a:endParaRPr>
          </a:p>
          <a:p>
            <a:pPr>
              <a:lnSpc>
                <a:spcPct val="150000"/>
              </a:lnSpc>
            </a:pPr>
            <a:endParaRPr lang="en-US" altLang="zh-CN" sz="2000" dirty="0">
              <a:solidFill>
                <a:srgbClr val="001C2A"/>
              </a:solidFill>
            </a:endParaRPr>
          </a:p>
          <a:p>
            <a:pPr>
              <a:lnSpc>
                <a:spcPct val="150000"/>
              </a:lnSpc>
            </a:pPr>
            <a:endParaRPr lang="en-US" altLang="zh-CN" sz="2000" dirty="0">
              <a:solidFill>
                <a:srgbClr val="001C2A"/>
              </a:solidFill>
            </a:endParaRPr>
          </a:p>
          <a:p>
            <a:pPr>
              <a:buClr>
                <a:schemeClr val="folHlink"/>
              </a:buClr>
              <a:buSzPct val="70000"/>
            </a:pPr>
            <a:r>
              <a:rPr lang="zh-CN" altLang="en-US" sz="2000" dirty="0">
                <a:solidFill>
                  <a:srgbClr val="FF0000"/>
                </a:solidFill>
              </a:rPr>
              <a:t>例如</a:t>
            </a:r>
            <a:r>
              <a:rPr lang="zh-CN" altLang="en-US" sz="2000" dirty="0">
                <a:solidFill>
                  <a:srgbClr val="001C2A"/>
                </a:solidFill>
              </a:rPr>
              <a:t>：</a:t>
            </a:r>
            <a:r>
              <a:rPr lang="en-US" altLang="zh-CN" sz="2000" dirty="0">
                <a:solidFill>
                  <a:srgbClr val="001C2A"/>
                </a:solidFill>
              </a:rPr>
              <a:t>w = ( w</a:t>
            </a:r>
            <a:r>
              <a:rPr lang="en-US" altLang="zh-CN" sz="2000" baseline="-25000" dirty="0">
                <a:solidFill>
                  <a:srgbClr val="001C2A"/>
                </a:solidFill>
              </a:rPr>
              <a:t>1</a:t>
            </a:r>
            <a:r>
              <a:rPr lang="en-US" altLang="zh-CN" sz="2000" dirty="0">
                <a:solidFill>
                  <a:srgbClr val="001C2A"/>
                </a:solidFill>
              </a:rPr>
              <a:t>, w</a:t>
            </a:r>
            <a:r>
              <a:rPr lang="en-US" altLang="zh-CN" sz="2000" baseline="-25000" dirty="0">
                <a:solidFill>
                  <a:srgbClr val="001C2A"/>
                </a:solidFill>
              </a:rPr>
              <a:t>2</a:t>
            </a:r>
            <a:r>
              <a:rPr lang="en-US" altLang="zh-CN" sz="2000" dirty="0">
                <a:solidFill>
                  <a:srgbClr val="001C2A"/>
                </a:solidFill>
              </a:rPr>
              <a:t>, w</a:t>
            </a:r>
            <a:r>
              <a:rPr lang="en-US" altLang="zh-CN" sz="2000" baseline="-25000" dirty="0">
                <a:solidFill>
                  <a:srgbClr val="001C2A"/>
                </a:solidFill>
              </a:rPr>
              <a:t>3</a:t>
            </a:r>
            <a:r>
              <a:rPr lang="en-US" altLang="zh-CN" sz="2000" dirty="0">
                <a:solidFill>
                  <a:srgbClr val="001C2A"/>
                </a:solidFill>
              </a:rPr>
              <a:t>) = (2, 3, 4), v=(v</a:t>
            </a:r>
            <a:r>
              <a:rPr lang="en-US" altLang="zh-CN" sz="2000" baseline="-25000" dirty="0">
                <a:solidFill>
                  <a:srgbClr val="001C2A"/>
                </a:solidFill>
              </a:rPr>
              <a:t>1</a:t>
            </a:r>
            <a:r>
              <a:rPr lang="en-US" altLang="zh-CN" sz="2000" dirty="0">
                <a:solidFill>
                  <a:srgbClr val="001C2A"/>
                </a:solidFill>
              </a:rPr>
              <a:t>, v</a:t>
            </a:r>
            <a:r>
              <a:rPr lang="en-US" altLang="zh-CN" sz="2000" baseline="-25000" dirty="0">
                <a:solidFill>
                  <a:srgbClr val="001C2A"/>
                </a:solidFill>
              </a:rPr>
              <a:t>2</a:t>
            </a:r>
            <a:r>
              <a:rPr lang="en-US" altLang="zh-CN" sz="2000" dirty="0">
                <a:solidFill>
                  <a:srgbClr val="001C2A"/>
                </a:solidFill>
              </a:rPr>
              <a:t>, v</a:t>
            </a:r>
            <a:r>
              <a:rPr lang="en-US" altLang="zh-CN" sz="2000" baseline="-25000" dirty="0">
                <a:solidFill>
                  <a:srgbClr val="001C2A"/>
                </a:solidFill>
              </a:rPr>
              <a:t>3</a:t>
            </a:r>
            <a:r>
              <a:rPr lang="en-US" altLang="zh-CN" sz="2000" dirty="0">
                <a:solidFill>
                  <a:srgbClr val="001C2A"/>
                </a:solidFill>
              </a:rPr>
              <a:t>)=(1, 2, 5), </a:t>
            </a:r>
            <a:br>
              <a:rPr lang="en-US" altLang="zh-CN" sz="2000" dirty="0">
                <a:solidFill>
                  <a:srgbClr val="001C2A"/>
                </a:solidFill>
              </a:rPr>
            </a:br>
            <a:r>
              <a:rPr lang="en-US" altLang="zh-CN" sz="2000" dirty="0">
                <a:solidFill>
                  <a:srgbClr val="001C2A"/>
                </a:solidFill>
              </a:rPr>
              <a:t>           </a:t>
            </a:r>
            <a:r>
              <a:rPr lang="zh-CN" altLang="en-US" sz="2000" dirty="0">
                <a:solidFill>
                  <a:srgbClr val="001C2A"/>
                </a:solidFill>
              </a:rPr>
              <a:t>求</a:t>
            </a:r>
            <a:r>
              <a:rPr lang="en-US" altLang="zh-CN" sz="2000" dirty="0">
                <a:solidFill>
                  <a:srgbClr val="001C2A"/>
                </a:solidFill>
              </a:rPr>
              <a:t>Knap(1, 3, 6)</a:t>
            </a:r>
          </a:p>
          <a:p>
            <a:pPr>
              <a:buClr>
                <a:schemeClr val="folHlink"/>
              </a:buClr>
              <a:buSzPct val="70000"/>
              <a:buFont typeface="Wingdings" pitchFamily="2" charset="2"/>
              <a:buNone/>
            </a:pPr>
            <a:r>
              <a:rPr lang="zh-CN" altLang="en-US" sz="2000" dirty="0">
                <a:solidFill>
                  <a:srgbClr val="001C2A"/>
                </a:solidFill>
              </a:rPr>
              <a:t>      取</a:t>
            </a:r>
            <a:r>
              <a:rPr lang="en-US" altLang="zh-CN" sz="2000" dirty="0">
                <a:solidFill>
                  <a:srgbClr val="001C2A"/>
                </a:solidFill>
              </a:rPr>
              <a:t>x = (1, 0, 1)</a:t>
            </a:r>
            <a:r>
              <a:rPr lang="zh-CN" altLang="en-US" sz="2000" dirty="0">
                <a:solidFill>
                  <a:srgbClr val="001C2A"/>
                </a:solidFill>
              </a:rPr>
              <a:t>时，</a:t>
            </a:r>
            <a:r>
              <a:rPr lang="en-US" altLang="zh-CN" sz="2000" dirty="0">
                <a:solidFill>
                  <a:srgbClr val="001C2A"/>
                </a:solidFill>
              </a:rPr>
              <a:t/>
            </a:r>
            <a:br>
              <a:rPr lang="en-US" altLang="zh-CN" sz="2000" dirty="0">
                <a:solidFill>
                  <a:srgbClr val="001C2A"/>
                </a:solidFill>
              </a:rPr>
            </a:br>
            <a:r>
              <a:rPr lang="en-US" altLang="zh-CN" sz="2000" dirty="0">
                <a:solidFill>
                  <a:srgbClr val="001C2A"/>
                </a:solidFill>
              </a:rPr>
              <a:t>      Knap(1,3,6) = (v1x1+v2x2+v3x3) = 1*1 + 2*0 + 5*1 = 6</a:t>
            </a:r>
            <a:r>
              <a:rPr lang="zh-CN" altLang="en-US" sz="2000" dirty="0">
                <a:solidFill>
                  <a:srgbClr val="001C2A"/>
                </a:solidFill>
              </a:rPr>
              <a:t>最大</a:t>
            </a:r>
            <a:r>
              <a:rPr lang="en-US" altLang="zh-CN" sz="2000" dirty="0">
                <a:solidFill>
                  <a:srgbClr val="001C2A"/>
                </a:solidFill>
              </a:rPr>
              <a:t/>
            </a:r>
            <a:br>
              <a:rPr lang="en-US" altLang="zh-CN" sz="2000" dirty="0">
                <a:solidFill>
                  <a:srgbClr val="001C2A"/>
                </a:solidFill>
              </a:rPr>
            </a:br>
            <a:endParaRPr lang="en-US" altLang="zh-CN" sz="2000" dirty="0">
              <a:solidFill>
                <a:srgbClr val="001C2A"/>
              </a:solidFill>
            </a:endParaRPr>
          </a:p>
          <a:p>
            <a:pPr>
              <a:lnSpc>
                <a:spcPct val="150000"/>
              </a:lnSpc>
              <a:buFont typeface="Wingdings" pitchFamily="2" charset="2"/>
              <a:buNone/>
            </a:pPr>
            <a:r>
              <a:rPr lang="zh-CN" altLang="en-US" sz="2000" dirty="0">
                <a:solidFill>
                  <a:srgbClr val="001C2A"/>
                </a:solidFill>
              </a:rPr>
              <a:t>用穷举法求解，时间复杂度为</a:t>
            </a:r>
            <a:r>
              <a:rPr lang="en-US" altLang="zh-CN" sz="2000" dirty="0">
                <a:solidFill>
                  <a:srgbClr val="001C2A"/>
                </a:solidFill>
              </a:rPr>
              <a:t>O(n2</a:t>
            </a:r>
            <a:r>
              <a:rPr lang="en-US" altLang="zh-CN" sz="2000" baseline="30000" dirty="0">
                <a:solidFill>
                  <a:srgbClr val="001C2A"/>
                </a:solidFill>
              </a:rPr>
              <a:t>n</a:t>
            </a:r>
            <a:r>
              <a:rPr lang="en-US" altLang="zh-CN" sz="2000" dirty="0">
                <a:solidFill>
                  <a:srgbClr val="001C2A"/>
                </a:solidFill>
              </a:rPr>
              <a:t>)</a:t>
            </a:r>
            <a:endParaRPr lang="zh-CN" altLang="en-US" sz="2000" dirty="0">
              <a:solidFill>
                <a:srgbClr val="001C2A"/>
              </a:solidFill>
            </a:endParaRPr>
          </a:p>
        </p:txBody>
      </p:sp>
      <p:sp>
        <p:nvSpPr>
          <p:cNvPr id="60421" name="灯片编号占位符 4"/>
          <p:cNvSpPr>
            <a:spLocks noGrp="1"/>
          </p:cNvSpPr>
          <p:nvPr>
            <p:ph type="sldNum" sz="quarter" idx="12"/>
          </p:nvPr>
        </p:nvSpPr>
        <p:spPr>
          <a:noFill/>
        </p:spPr>
        <p:txBody>
          <a:bodyPr/>
          <a:lstStyle/>
          <a:p>
            <a:fld id="{268B6935-14AC-48AD-ADC2-7A9457188231}" type="slidenum">
              <a:rPr lang="en-US" altLang="zh-CN" smtClean="0">
                <a:ea typeface="宋体" charset="-122"/>
              </a:rPr>
              <a:pPr/>
              <a:t>60</a:t>
            </a:fld>
            <a:endParaRPr lang="en-US" altLang="zh-CN">
              <a:ea typeface="宋体" charset="-122"/>
            </a:endParaRPr>
          </a:p>
        </p:txBody>
      </p:sp>
      <p:pic>
        <p:nvPicPr>
          <p:cNvPr id="60422" name="Picture 5"/>
          <p:cNvPicPr>
            <a:picLocks noChangeAspect="1" noChangeArrowheads="1"/>
          </p:cNvPicPr>
          <p:nvPr/>
        </p:nvPicPr>
        <p:blipFill>
          <a:blip r:embed="rId2" cstate="print"/>
          <a:srcRect/>
          <a:stretch>
            <a:fillRect/>
          </a:stretch>
        </p:blipFill>
        <p:spPr bwMode="auto">
          <a:xfrm>
            <a:off x="1385938" y="2300883"/>
            <a:ext cx="6072187" cy="1671637"/>
          </a:xfrm>
          <a:prstGeom prst="rect">
            <a:avLst/>
          </a:prstGeom>
          <a:noFill/>
          <a:ln w="9525">
            <a:noFill/>
            <a:miter lim="800000"/>
            <a:headEnd/>
            <a:tailEnd/>
          </a:ln>
        </p:spPr>
      </p:pic>
    </p:spTree>
    <p:extLst>
      <p:ext uri="{BB962C8B-B14F-4D97-AF65-F5344CB8AC3E}">
        <p14:creationId xmlns:p14="http://schemas.microsoft.com/office/powerpoint/2010/main" val="1675724206"/>
      </p:ext>
    </p:extLst>
  </p:cSld>
  <p:clrMapOvr>
    <a:masterClrMapping/>
  </p:clrMapOvr>
  <p:transition spd="slow">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3" name="内容占位符 2"/>
          <p:cNvSpPr>
            <a:spLocks noGrp="1"/>
          </p:cNvSpPr>
          <p:nvPr>
            <p:ph idx="1"/>
          </p:nvPr>
        </p:nvSpPr>
        <p:spPr>
          <a:xfrm>
            <a:off x="1089247" y="1676400"/>
            <a:ext cx="7772400" cy="4953000"/>
          </a:xfrm>
        </p:spPr>
        <p:txBody>
          <a:bodyPr/>
          <a:lstStyle/>
          <a:p>
            <a:pPr>
              <a:lnSpc>
                <a:spcPct val="150000"/>
              </a:lnSpc>
            </a:pPr>
            <a:r>
              <a:rPr lang="en-US" altLang="zh-CN" dirty="0">
                <a:solidFill>
                  <a:srgbClr val="FF0000"/>
                </a:solidFill>
              </a:rPr>
              <a:t> </a:t>
            </a:r>
            <a:r>
              <a:rPr lang="en-US" altLang="zh-CN" sz="2400" b="1" dirty="0">
                <a:solidFill>
                  <a:srgbClr val="FF0000"/>
                </a:solidFill>
              </a:rPr>
              <a:t>0-1</a:t>
            </a:r>
            <a:r>
              <a:rPr lang="zh-CN" altLang="en-US" sz="2400" b="1" dirty="0">
                <a:solidFill>
                  <a:srgbClr val="FF0000"/>
                </a:solidFill>
              </a:rPr>
              <a:t>背包问题</a:t>
            </a:r>
            <a:r>
              <a:rPr lang="en-US" altLang="zh-CN" sz="2400" b="1" dirty="0">
                <a:solidFill>
                  <a:srgbClr val="FF0000"/>
                </a:solidFill>
              </a:rPr>
              <a:t>Knap(1, n, c)</a:t>
            </a:r>
            <a:r>
              <a:rPr lang="zh-CN" altLang="en-US" sz="2400" b="1" dirty="0">
                <a:solidFill>
                  <a:srgbClr val="FF0000"/>
                </a:solidFill>
              </a:rPr>
              <a:t>满足最优性原理</a:t>
            </a:r>
            <a:endParaRPr lang="en-US" altLang="zh-CN" sz="2400" b="1" dirty="0">
              <a:solidFill>
                <a:srgbClr val="FF0000"/>
              </a:solidFill>
            </a:endParaRPr>
          </a:p>
          <a:p>
            <a:pPr>
              <a:lnSpc>
                <a:spcPct val="150000"/>
              </a:lnSpc>
              <a:buFont typeface="Wingdings" pitchFamily="2" charset="2"/>
              <a:buNone/>
            </a:pPr>
            <a:r>
              <a:rPr lang="zh-CN" altLang="en-US" sz="2000" b="1" dirty="0">
                <a:solidFill>
                  <a:srgbClr val="FF0000"/>
                </a:solidFill>
              </a:rPr>
              <a:t>证明</a:t>
            </a:r>
            <a:r>
              <a:rPr lang="zh-CN" altLang="en-US" sz="2000" b="1" dirty="0">
                <a:solidFill>
                  <a:srgbClr val="001C2A"/>
                </a:solidFill>
              </a:rPr>
              <a:t>：</a:t>
            </a:r>
            <a:r>
              <a:rPr lang="en-US" altLang="zh-CN" sz="2000" b="1" dirty="0">
                <a:solidFill>
                  <a:srgbClr val="001C2A"/>
                </a:solidFill>
              </a:rPr>
              <a:t>(</a:t>
            </a:r>
            <a:r>
              <a:rPr lang="zh-CN" altLang="en-US" sz="2000" b="1" dirty="0">
                <a:solidFill>
                  <a:srgbClr val="001C2A"/>
                </a:solidFill>
              </a:rPr>
              <a:t>反证法</a:t>
            </a:r>
            <a:r>
              <a:rPr lang="en-US" altLang="zh-CN" sz="2000" b="1" dirty="0">
                <a:solidFill>
                  <a:srgbClr val="001C2A"/>
                </a:solidFill>
              </a:rPr>
              <a:t>)</a:t>
            </a:r>
            <a:br>
              <a:rPr lang="en-US" altLang="zh-CN" sz="2000" b="1" dirty="0">
                <a:solidFill>
                  <a:srgbClr val="001C2A"/>
                </a:solidFill>
              </a:rPr>
            </a:br>
            <a:r>
              <a:rPr lang="zh-CN" altLang="en-US" sz="2000" b="1" dirty="0">
                <a:solidFill>
                  <a:srgbClr val="001C2A"/>
                </a:solidFill>
              </a:rPr>
              <a:t>设</a:t>
            </a:r>
            <a:r>
              <a:rPr lang="en-US" altLang="zh-CN" sz="2000" b="1" dirty="0">
                <a:solidFill>
                  <a:srgbClr val="001C2A"/>
                </a:solidFill>
              </a:rPr>
              <a:t>(y</a:t>
            </a:r>
            <a:r>
              <a:rPr lang="en-US" altLang="zh-CN" sz="2000" b="1" baseline="-25000" dirty="0">
                <a:solidFill>
                  <a:srgbClr val="001C2A"/>
                </a:solidFill>
              </a:rPr>
              <a:t>1</a:t>
            </a:r>
            <a:r>
              <a:rPr lang="en-US" altLang="zh-CN" sz="2000" b="1" dirty="0">
                <a:solidFill>
                  <a:srgbClr val="001C2A"/>
                </a:solidFill>
              </a:rPr>
              <a:t>,y</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y</a:t>
            </a:r>
            <a:r>
              <a:rPr lang="en-US" altLang="zh-CN" sz="2000" b="1" baseline="-25000" dirty="0" err="1">
                <a:solidFill>
                  <a:srgbClr val="001C2A"/>
                </a:solidFill>
              </a:rPr>
              <a:t>n</a:t>
            </a:r>
            <a:r>
              <a:rPr lang="en-US" altLang="zh-CN" sz="2000" b="1" dirty="0">
                <a:solidFill>
                  <a:srgbClr val="001C2A"/>
                </a:solidFill>
              </a:rPr>
              <a:t>)</a:t>
            </a:r>
            <a:r>
              <a:rPr lang="zh-CN" altLang="en-US" sz="2000" b="1" dirty="0">
                <a:solidFill>
                  <a:srgbClr val="001C2A"/>
                </a:solidFill>
              </a:rPr>
              <a:t>是</a:t>
            </a:r>
            <a:r>
              <a:rPr lang="en-US" altLang="zh-CN" sz="2000" b="1" dirty="0">
                <a:solidFill>
                  <a:srgbClr val="001C2A"/>
                </a:solidFill>
              </a:rPr>
              <a:t>Knap(1,n,c)</a:t>
            </a:r>
            <a:r>
              <a:rPr lang="zh-CN" altLang="en-US" sz="2000" b="1" dirty="0">
                <a:solidFill>
                  <a:srgbClr val="001C2A"/>
                </a:solidFill>
              </a:rPr>
              <a:t>的一个最优解，下证</a:t>
            </a:r>
            <a:r>
              <a:rPr lang="en-US" altLang="zh-CN" sz="2000" b="1" dirty="0">
                <a:solidFill>
                  <a:srgbClr val="001C2A"/>
                </a:solidFill>
              </a:rPr>
              <a:t>(y</a:t>
            </a:r>
            <a:r>
              <a:rPr lang="en-US" altLang="zh-CN" sz="2000" b="1" baseline="-25000" dirty="0">
                <a:solidFill>
                  <a:srgbClr val="001C2A"/>
                </a:solidFill>
              </a:rPr>
              <a:t>2</a:t>
            </a:r>
            <a:r>
              <a:rPr lang="en-US" altLang="zh-CN" sz="2000" b="1" dirty="0">
                <a:solidFill>
                  <a:srgbClr val="001C2A"/>
                </a:solidFill>
              </a:rPr>
              <a:t>,…,</a:t>
            </a:r>
            <a:r>
              <a:rPr lang="en-US" altLang="zh-CN" sz="2000" b="1" dirty="0" err="1">
                <a:solidFill>
                  <a:srgbClr val="001C2A"/>
                </a:solidFill>
              </a:rPr>
              <a:t>y</a:t>
            </a:r>
            <a:r>
              <a:rPr lang="en-US" altLang="zh-CN" sz="2000" b="1" baseline="-25000" dirty="0" err="1">
                <a:solidFill>
                  <a:srgbClr val="001C2A"/>
                </a:solidFill>
              </a:rPr>
              <a:t>n</a:t>
            </a:r>
            <a:r>
              <a:rPr lang="en-US" altLang="zh-CN" sz="2000" b="1" dirty="0">
                <a:solidFill>
                  <a:srgbClr val="001C2A"/>
                </a:solidFill>
              </a:rPr>
              <a:t>)</a:t>
            </a:r>
            <a:r>
              <a:rPr lang="zh-CN" altLang="en-US" sz="2000" b="1" dirty="0">
                <a:solidFill>
                  <a:srgbClr val="001C2A"/>
                </a:solidFill>
              </a:rPr>
              <a:t>是</a:t>
            </a:r>
            <a:r>
              <a:rPr lang="en-US" altLang="zh-CN" sz="2000" b="1" dirty="0">
                <a:solidFill>
                  <a:srgbClr val="001C2A"/>
                </a:solidFill>
              </a:rPr>
              <a:t>Knap(2,n,c-w</a:t>
            </a:r>
            <a:r>
              <a:rPr lang="en-US" altLang="zh-CN" sz="2000" b="1" baseline="-25000" dirty="0">
                <a:solidFill>
                  <a:srgbClr val="001C2A"/>
                </a:solidFill>
              </a:rPr>
              <a:t>1</a:t>
            </a:r>
            <a:r>
              <a:rPr lang="en-US" altLang="zh-CN" sz="2000" b="1" dirty="0">
                <a:solidFill>
                  <a:srgbClr val="001C2A"/>
                </a:solidFill>
              </a:rPr>
              <a:t>y</a:t>
            </a:r>
            <a:r>
              <a:rPr lang="en-US" altLang="zh-CN" sz="2000" b="1" baseline="-25000" dirty="0">
                <a:solidFill>
                  <a:srgbClr val="001C2A"/>
                </a:solidFill>
              </a:rPr>
              <a:t>1</a:t>
            </a:r>
            <a:r>
              <a:rPr lang="en-US" altLang="zh-CN" sz="2000" b="1" dirty="0">
                <a:solidFill>
                  <a:srgbClr val="001C2A"/>
                </a:solidFill>
              </a:rPr>
              <a:t>)</a:t>
            </a:r>
            <a:r>
              <a:rPr lang="zh-CN" altLang="en-US" sz="2000" b="1" dirty="0">
                <a:solidFill>
                  <a:srgbClr val="001C2A"/>
                </a:solidFill>
              </a:rPr>
              <a:t>子问题的一个最优解。</a:t>
            </a:r>
            <a:r>
              <a:rPr lang="en-US" altLang="zh-CN" sz="2000" b="1" dirty="0">
                <a:solidFill>
                  <a:srgbClr val="001C2A"/>
                </a:solidFill>
              </a:rPr>
              <a:t/>
            </a:r>
            <a:br>
              <a:rPr lang="en-US" altLang="zh-CN" sz="2000" b="1" dirty="0">
                <a:solidFill>
                  <a:srgbClr val="001C2A"/>
                </a:solidFill>
              </a:rPr>
            </a:br>
            <a:r>
              <a:rPr lang="zh-CN" altLang="en-US" sz="2000" b="1" dirty="0">
                <a:solidFill>
                  <a:srgbClr val="001C2A"/>
                </a:solidFill>
              </a:rPr>
              <a:t>若不然，设</a:t>
            </a:r>
            <a:r>
              <a:rPr lang="en-US" altLang="zh-CN" sz="2000" b="1" dirty="0">
                <a:solidFill>
                  <a:srgbClr val="001C2A"/>
                </a:solidFill>
              </a:rPr>
              <a:t>(z2,…,</a:t>
            </a:r>
            <a:r>
              <a:rPr lang="en-US" altLang="zh-CN" sz="2000" b="1" dirty="0" err="1">
                <a:solidFill>
                  <a:srgbClr val="001C2A"/>
                </a:solidFill>
              </a:rPr>
              <a:t>zn</a:t>
            </a:r>
            <a:r>
              <a:rPr lang="en-US" altLang="zh-CN" sz="2000" b="1" dirty="0">
                <a:solidFill>
                  <a:srgbClr val="001C2A"/>
                </a:solidFill>
              </a:rPr>
              <a:t>)</a:t>
            </a:r>
            <a:r>
              <a:rPr lang="zh-CN" altLang="en-US" sz="2000" b="1" dirty="0">
                <a:solidFill>
                  <a:srgbClr val="001C2A"/>
                </a:solidFill>
              </a:rPr>
              <a:t>是</a:t>
            </a:r>
            <a:r>
              <a:rPr lang="en-US" altLang="zh-CN" sz="2000" b="1" dirty="0">
                <a:solidFill>
                  <a:srgbClr val="001C2A"/>
                </a:solidFill>
              </a:rPr>
              <a:t>Knap(2,n,c-w1y1)</a:t>
            </a:r>
            <a:r>
              <a:rPr lang="zh-CN" altLang="en-US" sz="2000" b="1" dirty="0">
                <a:solidFill>
                  <a:srgbClr val="001C2A"/>
                </a:solidFill>
              </a:rPr>
              <a:t>的最优解，因此有</a:t>
            </a:r>
            <a:endParaRPr lang="zh-CN" altLang="en-US" b="1" dirty="0">
              <a:solidFill>
                <a:srgbClr val="001C2A"/>
              </a:solidFill>
            </a:endParaRPr>
          </a:p>
        </p:txBody>
      </p:sp>
      <p:sp>
        <p:nvSpPr>
          <p:cNvPr id="61445" name="灯片编号占位符 4"/>
          <p:cNvSpPr>
            <a:spLocks noGrp="1"/>
          </p:cNvSpPr>
          <p:nvPr>
            <p:ph type="sldNum" sz="quarter" idx="12"/>
          </p:nvPr>
        </p:nvSpPr>
        <p:spPr>
          <a:noFill/>
        </p:spPr>
        <p:txBody>
          <a:bodyPr/>
          <a:lstStyle/>
          <a:p>
            <a:fld id="{AD2C26D8-5E29-40EE-8C57-2152653AD6AC}" type="slidenum">
              <a:rPr lang="en-US" altLang="zh-CN" smtClean="0">
                <a:ea typeface="宋体" charset="-122"/>
              </a:rPr>
              <a:pPr/>
              <a:t>61</a:t>
            </a:fld>
            <a:endParaRPr lang="en-US" altLang="zh-CN">
              <a:ea typeface="宋体" charset="-122"/>
            </a:endParaRPr>
          </a:p>
        </p:txBody>
      </p:sp>
      <p:pic>
        <p:nvPicPr>
          <p:cNvPr id="61446" name="Picture 5"/>
          <p:cNvPicPr>
            <a:picLocks noChangeAspect="1" noChangeArrowheads="1"/>
          </p:cNvPicPr>
          <p:nvPr/>
        </p:nvPicPr>
        <p:blipFill>
          <a:blip r:embed="rId2" cstate="print"/>
          <a:srcRect/>
          <a:stretch>
            <a:fillRect/>
          </a:stretch>
        </p:blipFill>
        <p:spPr bwMode="auto">
          <a:xfrm>
            <a:off x="1835696" y="4373256"/>
            <a:ext cx="6148387" cy="1392238"/>
          </a:xfrm>
          <a:prstGeom prst="rect">
            <a:avLst/>
          </a:prstGeom>
          <a:noFill/>
          <a:ln w="9525">
            <a:noFill/>
            <a:miter lim="800000"/>
            <a:headEnd/>
            <a:tailEnd/>
          </a:ln>
        </p:spPr>
      </p:pic>
      <p:sp>
        <p:nvSpPr>
          <p:cNvPr id="61447" name="矩形 6"/>
          <p:cNvSpPr>
            <a:spLocks noChangeArrowheads="1"/>
          </p:cNvSpPr>
          <p:nvPr/>
        </p:nvSpPr>
        <p:spPr bwMode="auto">
          <a:xfrm>
            <a:off x="1619672" y="5775325"/>
            <a:ext cx="6929437" cy="396875"/>
          </a:xfrm>
          <a:prstGeom prst="rect">
            <a:avLst/>
          </a:prstGeom>
          <a:noFill/>
          <a:ln w="9525">
            <a:noFill/>
            <a:miter lim="800000"/>
            <a:headEnd/>
            <a:tailEnd/>
          </a:ln>
        </p:spPr>
        <p:txBody>
          <a:bodyPr>
            <a:spAutoFit/>
          </a:bodyPr>
          <a:lstStyle/>
          <a:p>
            <a:r>
              <a:rPr lang="zh-CN" altLang="en-US" sz="2000" dirty="0">
                <a:latin typeface="华文新魏" pitchFamily="2" charset="-122"/>
                <a:ea typeface="华文新魏" pitchFamily="2" charset="-122"/>
              </a:rPr>
              <a:t>说明</a:t>
            </a:r>
            <a:r>
              <a:rPr lang="en-US" altLang="zh-CN" sz="2000" dirty="0">
                <a:latin typeface="华文新魏" pitchFamily="2" charset="-122"/>
                <a:ea typeface="华文新魏" pitchFamily="2" charset="-122"/>
              </a:rPr>
              <a:t>(y</a:t>
            </a:r>
            <a:r>
              <a:rPr lang="en-US" altLang="zh-CN" sz="2000" baseline="-25000" dirty="0">
                <a:latin typeface="华文新魏" pitchFamily="2" charset="-122"/>
                <a:ea typeface="华文新魏" pitchFamily="2" charset="-122"/>
              </a:rPr>
              <a:t>1</a:t>
            </a:r>
            <a:r>
              <a:rPr lang="en-US" altLang="zh-CN" sz="2000" dirty="0">
                <a:latin typeface="华文新魏" pitchFamily="2" charset="-122"/>
                <a:ea typeface="华文新魏" pitchFamily="2" charset="-122"/>
              </a:rPr>
              <a:t>,z</a:t>
            </a:r>
            <a:r>
              <a:rPr lang="en-US" altLang="zh-CN" sz="2000" baseline="-25000" dirty="0">
                <a:latin typeface="华文新魏" pitchFamily="2" charset="-122"/>
                <a:ea typeface="华文新魏" pitchFamily="2" charset="-122"/>
              </a:rPr>
              <a:t>2</a:t>
            </a:r>
            <a:r>
              <a:rPr lang="en-US" altLang="zh-CN" sz="2000" dirty="0">
                <a:latin typeface="华文新魏" pitchFamily="2" charset="-122"/>
                <a:ea typeface="华文新魏" pitchFamily="2" charset="-122"/>
              </a:rPr>
              <a:t>,…,</a:t>
            </a:r>
            <a:r>
              <a:rPr lang="en-US" altLang="zh-CN" sz="2000" dirty="0" err="1">
                <a:latin typeface="华文新魏" pitchFamily="2" charset="-122"/>
                <a:ea typeface="华文新魏" pitchFamily="2" charset="-122"/>
              </a:rPr>
              <a:t>z</a:t>
            </a:r>
            <a:r>
              <a:rPr lang="en-US" altLang="zh-CN" sz="2000" baseline="-25000" dirty="0" err="1">
                <a:latin typeface="华文新魏" pitchFamily="2" charset="-122"/>
                <a:ea typeface="华文新魏" pitchFamily="2" charset="-122"/>
              </a:rPr>
              <a:t>n</a:t>
            </a:r>
            <a:r>
              <a:rPr lang="en-US" altLang="zh-CN" sz="2000" dirty="0">
                <a:latin typeface="华文新魏" pitchFamily="2" charset="-122"/>
                <a:ea typeface="华文新魏" pitchFamily="2" charset="-122"/>
              </a:rPr>
              <a:t>)</a:t>
            </a:r>
            <a:r>
              <a:rPr lang="zh-CN" altLang="en-US" sz="2000" dirty="0">
                <a:latin typeface="华文新魏" pitchFamily="2" charset="-122"/>
                <a:ea typeface="华文新魏" pitchFamily="2" charset="-122"/>
              </a:rPr>
              <a:t>是</a:t>
            </a:r>
            <a:r>
              <a:rPr lang="en-US" altLang="zh-CN" sz="2000" dirty="0">
                <a:latin typeface="华文新魏" pitchFamily="2" charset="-122"/>
                <a:ea typeface="华文新魏" pitchFamily="2" charset="-122"/>
              </a:rPr>
              <a:t>Knap(1,n,c)</a:t>
            </a:r>
            <a:r>
              <a:rPr lang="zh-CN" altLang="en-US" sz="2000" dirty="0">
                <a:latin typeface="华文新魏" pitchFamily="2" charset="-122"/>
                <a:ea typeface="华文新魏" pitchFamily="2" charset="-122"/>
              </a:rPr>
              <a:t>的一个更优解，矛盾。</a:t>
            </a:r>
            <a:endParaRPr lang="zh-CN" altLang="en-US" sz="2000" dirty="0"/>
          </a:p>
        </p:txBody>
      </p:sp>
    </p:spTree>
    <p:extLst>
      <p:ext uri="{BB962C8B-B14F-4D97-AF65-F5344CB8AC3E}">
        <p14:creationId xmlns:p14="http://schemas.microsoft.com/office/powerpoint/2010/main" val="2786507571"/>
      </p:ext>
    </p:extLst>
  </p:cSld>
  <p:clrMapOvr>
    <a:masterClrMapping/>
  </p:clrMapOvr>
  <p:transition spd="slow">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7173" name="内容占位符 2"/>
          <p:cNvSpPr>
            <a:spLocks noGrp="1"/>
          </p:cNvSpPr>
          <p:nvPr>
            <p:ph idx="1"/>
          </p:nvPr>
        </p:nvSpPr>
        <p:spPr>
          <a:xfrm>
            <a:off x="1182615" y="1666875"/>
            <a:ext cx="7772400" cy="4953000"/>
          </a:xfrm>
        </p:spPr>
        <p:txBody>
          <a:bodyPr/>
          <a:lstStyle/>
          <a:p>
            <a:pPr>
              <a:lnSpc>
                <a:spcPct val="150000"/>
              </a:lnSpc>
            </a:pPr>
            <a:r>
              <a:rPr lang="zh-CN" altLang="en-US" b="1" dirty="0">
                <a:solidFill>
                  <a:srgbClr val="FF0000"/>
                </a:solidFill>
              </a:rPr>
              <a:t>子问题定义</a:t>
            </a:r>
            <a:endParaRPr lang="en-US" altLang="zh-CN" b="1" dirty="0">
              <a:solidFill>
                <a:srgbClr val="FF0000"/>
              </a:solidFill>
            </a:endParaRPr>
          </a:p>
          <a:p>
            <a:pPr>
              <a:buFont typeface="Wingdings" pitchFamily="2" charset="2"/>
              <a:buNone/>
            </a:pPr>
            <a:r>
              <a:rPr lang="zh-CN" altLang="en-US" sz="2000" b="1" dirty="0">
                <a:solidFill>
                  <a:srgbClr val="001C2A"/>
                </a:solidFill>
              </a:rPr>
              <a:t>     设所给</a:t>
            </a:r>
            <a:r>
              <a:rPr lang="en-US" altLang="zh-CN" sz="2000" b="1" dirty="0">
                <a:solidFill>
                  <a:srgbClr val="001C2A"/>
                </a:solidFill>
              </a:rPr>
              <a:t>0-1</a:t>
            </a:r>
            <a:r>
              <a:rPr lang="zh-CN" altLang="en-US" sz="2000" b="1" dirty="0">
                <a:solidFill>
                  <a:srgbClr val="001C2A"/>
                </a:solidFill>
              </a:rPr>
              <a:t>背包问题的子问题记为</a:t>
            </a:r>
            <a:r>
              <a:rPr lang="en-US" altLang="zh-CN" sz="2000" b="1" dirty="0">
                <a:solidFill>
                  <a:srgbClr val="FF0000"/>
                </a:solidFill>
              </a:rPr>
              <a:t>Knap(</a:t>
            </a:r>
            <a:r>
              <a:rPr lang="en-US" altLang="zh-CN" sz="2000" b="1" dirty="0" err="1">
                <a:solidFill>
                  <a:srgbClr val="FF0000"/>
                </a:solidFill>
              </a:rPr>
              <a:t>i</a:t>
            </a:r>
            <a:r>
              <a:rPr lang="en-US" altLang="zh-CN" sz="2000" b="1" dirty="0">
                <a:solidFill>
                  <a:srgbClr val="FF0000"/>
                </a:solidFill>
              </a:rPr>
              <a:t>, n, j)</a:t>
            </a:r>
            <a:r>
              <a:rPr lang="zh-CN" altLang="en-US" sz="2000" b="1" dirty="0">
                <a:solidFill>
                  <a:srgbClr val="001C2A"/>
                </a:solidFill>
              </a:rPr>
              <a:t>，</a:t>
            </a:r>
            <a:r>
              <a:rPr lang="en-US" altLang="zh-CN" sz="2000" b="1" dirty="0" err="1">
                <a:solidFill>
                  <a:srgbClr val="001C2A"/>
                </a:solidFill>
              </a:rPr>
              <a:t>j≤c</a:t>
            </a:r>
            <a:r>
              <a:rPr lang="en-US" altLang="zh-CN" sz="2000" b="1" dirty="0">
                <a:solidFill>
                  <a:srgbClr val="001C2A"/>
                </a:solidFill>
              </a:rPr>
              <a:t>(</a:t>
            </a:r>
            <a:r>
              <a:rPr lang="zh-CN" altLang="en-US" sz="2000" b="1" dirty="0">
                <a:solidFill>
                  <a:srgbClr val="001C2A"/>
                </a:solidFill>
              </a:rPr>
              <a:t>假设</a:t>
            </a:r>
            <a:r>
              <a:rPr lang="en-US" altLang="zh-CN" sz="2000" b="1" dirty="0">
                <a:solidFill>
                  <a:srgbClr val="001C2A"/>
                </a:solidFill>
              </a:rPr>
              <a:t>c, </a:t>
            </a:r>
            <a:r>
              <a:rPr lang="en-US" altLang="zh-CN" sz="2000" b="1" dirty="0" err="1">
                <a:solidFill>
                  <a:srgbClr val="001C2A"/>
                </a:solidFill>
              </a:rPr>
              <a:t>w</a:t>
            </a:r>
            <a:r>
              <a:rPr lang="en-US" altLang="zh-CN" sz="2000" b="1" baseline="-25000" dirty="0" err="1">
                <a:solidFill>
                  <a:srgbClr val="001C2A"/>
                </a:solidFill>
              </a:rPr>
              <a:t>i</a:t>
            </a:r>
            <a:r>
              <a:rPr lang="zh-CN" altLang="en-US" sz="2000" b="1" dirty="0">
                <a:solidFill>
                  <a:srgbClr val="001C2A"/>
                </a:solidFill>
              </a:rPr>
              <a:t>取整数</a:t>
            </a:r>
            <a:r>
              <a:rPr lang="en-US" altLang="zh-CN" sz="2000" b="1" dirty="0">
                <a:solidFill>
                  <a:srgbClr val="001C2A"/>
                </a:solidFill>
              </a:rPr>
              <a:t>)</a:t>
            </a:r>
            <a:r>
              <a:rPr lang="zh-CN" altLang="en-US" sz="2000" b="1" dirty="0">
                <a:solidFill>
                  <a:srgbClr val="001C2A"/>
                </a:solidFill>
              </a:rPr>
              <a:t>，其定义为：</a:t>
            </a:r>
            <a:endParaRPr lang="en-US" altLang="zh-CN" sz="2000" b="1" dirty="0">
              <a:solidFill>
                <a:srgbClr val="001C2A"/>
              </a:solidFill>
            </a:endParaRPr>
          </a:p>
          <a:p>
            <a:pPr>
              <a:lnSpc>
                <a:spcPct val="150000"/>
              </a:lnSpc>
              <a:buFont typeface="Wingdings" pitchFamily="2" charset="2"/>
              <a:buNone/>
            </a:pPr>
            <a:endParaRPr lang="en-US" altLang="zh-CN" sz="2000" b="1" dirty="0">
              <a:solidFill>
                <a:srgbClr val="001C2A"/>
              </a:solidFill>
            </a:endParaRPr>
          </a:p>
          <a:p>
            <a:pPr>
              <a:lnSpc>
                <a:spcPct val="150000"/>
              </a:lnSpc>
              <a:buFont typeface="Wingdings" pitchFamily="2" charset="2"/>
              <a:buNone/>
            </a:pPr>
            <a:endParaRPr lang="en-US" altLang="zh-CN" sz="2000" b="1" dirty="0">
              <a:solidFill>
                <a:srgbClr val="001C2A"/>
              </a:solidFill>
            </a:endParaRPr>
          </a:p>
          <a:p>
            <a:pPr>
              <a:lnSpc>
                <a:spcPct val="150000"/>
              </a:lnSpc>
              <a:buFont typeface="Wingdings" pitchFamily="2" charset="2"/>
              <a:buNone/>
            </a:pPr>
            <a:endParaRPr lang="en-US" altLang="zh-CN" sz="2000" b="1" dirty="0">
              <a:solidFill>
                <a:srgbClr val="001C2A"/>
              </a:solidFill>
            </a:endParaRPr>
          </a:p>
          <a:p>
            <a:pPr>
              <a:lnSpc>
                <a:spcPct val="150000"/>
              </a:lnSpc>
              <a:buFont typeface="Wingdings" pitchFamily="2" charset="2"/>
              <a:buNone/>
            </a:pPr>
            <a:endParaRPr lang="en-US" altLang="zh-CN" sz="1800" b="1" dirty="0">
              <a:solidFill>
                <a:srgbClr val="001C2A"/>
              </a:solidFill>
            </a:endParaRPr>
          </a:p>
          <a:p>
            <a:pPr>
              <a:buClr>
                <a:schemeClr val="folHlink"/>
              </a:buClr>
              <a:buSzPct val="70000"/>
            </a:pPr>
            <a:r>
              <a:rPr lang="zh-CN" altLang="en-US" sz="2000" b="1" dirty="0">
                <a:solidFill>
                  <a:srgbClr val="001C2A"/>
                </a:solidFill>
              </a:rPr>
              <a:t>其最优值为</a:t>
            </a:r>
            <a:r>
              <a:rPr lang="en-US" altLang="zh-CN" sz="2000" b="1" dirty="0">
                <a:solidFill>
                  <a:srgbClr val="001C2A"/>
                </a:solidFill>
              </a:rPr>
              <a:t>m(</a:t>
            </a:r>
            <a:r>
              <a:rPr lang="en-US" altLang="zh-CN" sz="2000" b="1" dirty="0" err="1">
                <a:solidFill>
                  <a:srgbClr val="001C2A"/>
                </a:solidFill>
              </a:rPr>
              <a:t>i</a:t>
            </a:r>
            <a:r>
              <a:rPr lang="en-US" altLang="zh-CN" sz="2000" b="1" dirty="0">
                <a:solidFill>
                  <a:srgbClr val="001C2A"/>
                </a:solidFill>
              </a:rPr>
              <a:t>, j)</a:t>
            </a:r>
            <a:r>
              <a:rPr lang="zh-CN" altLang="en-US" sz="2000" b="1" dirty="0">
                <a:solidFill>
                  <a:srgbClr val="001C2A"/>
                </a:solidFill>
              </a:rPr>
              <a:t>，即</a:t>
            </a:r>
            <a:r>
              <a:rPr lang="en-US" altLang="zh-CN" sz="2000" b="1" dirty="0">
                <a:solidFill>
                  <a:srgbClr val="001C2A"/>
                </a:solidFill>
              </a:rPr>
              <a:t>m(</a:t>
            </a:r>
            <a:r>
              <a:rPr lang="en-US" altLang="zh-CN" sz="2000" b="1" dirty="0" err="1">
                <a:solidFill>
                  <a:srgbClr val="001C2A"/>
                </a:solidFill>
              </a:rPr>
              <a:t>i</a:t>
            </a:r>
            <a:r>
              <a:rPr lang="en-US" altLang="zh-CN" sz="2000" b="1" dirty="0">
                <a:solidFill>
                  <a:srgbClr val="001C2A"/>
                </a:solidFill>
              </a:rPr>
              <a:t>, j)</a:t>
            </a:r>
            <a:r>
              <a:rPr lang="zh-CN" altLang="en-US" sz="2000" b="1" dirty="0">
                <a:solidFill>
                  <a:srgbClr val="001C2A"/>
                </a:solidFill>
              </a:rPr>
              <a:t>是背包容量为</a:t>
            </a:r>
            <a:r>
              <a:rPr lang="en-US" altLang="zh-CN" sz="2000" b="1" dirty="0">
                <a:solidFill>
                  <a:srgbClr val="001C2A"/>
                </a:solidFill>
              </a:rPr>
              <a:t>j</a:t>
            </a:r>
            <a:r>
              <a:rPr lang="zh-CN" altLang="en-US" sz="2000" b="1" dirty="0">
                <a:solidFill>
                  <a:srgbClr val="001C2A"/>
                </a:solidFill>
              </a:rPr>
              <a:t>，可选物品为</a:t>
            </a:r>
            <a:r>
              <a:rPr lang="en-US" altLang="zh-CN" sz="2000" b="1" dirty="0" err="1">
                <a:solidFill>
                  <a:srgbClr val="001C2A"/>
                </a:solidFill>
              </a:rPr>
              <a:t>i</a:t>
            </a:r>
            <a:r>
              <a:rPr lang="en-US" altLang="zh-CN" sz="2000" b="1" dirty="0">
                <a:solidFill>
                  <a:srgbClr val="001C2A"/>
                </a:solidFill>
              </a:rPr>
              <a:t>, i+1, …, n</a:t>
            </a:r>
            <a:r>
              <a:rPr lang="zh-CN" altLang="en-US" sz="2000" b="1" dirty="0">
                <a:solidFill>
                  <a:srgbClr val="001C2A"/>
                </a:solidFill>
              </a:rPr>
              <a:t>的</a:t>
            </a:r>
            <a:r>
              <a:rPr lang="en-US" altLang="zh-CN" sz="2000" b="1" dirty="0">
                <a:solidFill>
                  <a:srgbClr val="001C2A"/>
                </a:solidFill>
              </a:rPr>
              <a:t>0-1</a:t>
            </a:r>
            <a:r>
              <a:rPr lang="zh-CN" altLang="en-US" sz="2000" b="1" dirty="0">
                <a:solidFill>
                  <a:srgbClr val="001C2A"/>
                </a:solidFill>
              </a:rPr>
              <a:t>背包问题的最优值。</a:t>
            </a:r>
            <a:endParaRPr lang="en-US" altLang="zh-CN" sz="2000" b="1" dirty="0">
              <a:solidFill>
                <a:srgbClr val="001C2A"/>
              </a:solidFill>
            </a:endParaRPr>
          </a:p>
          <a:p>
            <a:pPr>
              <a:buClr>
                <a:schemeClr val="folHlink"/>
              </a:buClr>
              <a:buSzPct val="70000"/>
            </a:pPr>
            <a:endParaRPr lang="en-US" altLang="zh-CN" sz="2000" b="1" dirty="0">
              <a:solidFill>
                <a:srgbClr val="001C2A"/>
              </a:solidFill>
            </a:endParaRPr>
          </a:p>
          <a:p>
            <a:pPr>
              <a:buClr>
                <a:schemeClr val="folHlink"/>
              </a:buClr>
              <a:buSzPct val="70000"/>
              <a:buFont typeface="Wingdings" pitchFamily="2" charset="2"/>
              <a:buNone/>
            </a:pPr>
            <a:r>
              <a:rPr lang="zh-CN" altLang="en-US" b="1" dirty="0">
                <a:solidFill>
                  <a:srgbClr val="FF0000"/>
                </a:solidFill>
              </a:rPr>
              <a:t>注</a:t>
            </a:r>
            <a:r>
              <a:rPr lang="zh-CN" altLang="en-US" sz="2000" b="1" dirty="0">
                <a:solidFill>
                  <a:srgbClr val="001C2A"/>
                </a:solidFill>
              </a:rPr>
              <a:t>：子问题的背包容量</a:t>
            </a:r>
            <a:r>
              <a:rPr lang="en-US" altLang="zh-CN" sz="2000" b="1" dirty="0">
                <a:solidFill>
                  <a:srgbClr val="001C2A"/>
                </a:solidFill>
              </a:rPr>
              <a:t>j</a:t>
            </a:r>
            <a:r>
              <a:rPr lang="zh-CN" altLang="en-US" sz="2000" b="1" dirty="0">
                <a:solidFill>
                  <a:srgbClr val="001C2A"/>
                </a:solidFill>
              </a:rPr>
              <a:t>在不断地发生变化。</a:t>
            </a:r>
            <a:endParaRPr lang="en-US" altLang="zh-CN" sz="2000" b="1" dirty="0">
              <a:solidFill>
                <a:srgbClr val="001C2A"/>
              </a:solidFill>
            </a:endParaRPr>
          </a:p>
          <a:p>
            <a:pPr>
              <a:lnSpc>
                <a:spcPct val="150000"/>
              </a:lnSpc>
              <a:buFont typeface="Wingdings" pitchFamily="2" charset="2"/>
              <a:buNone/>
            </a:pPr>
            <a:endParaRPr lang="zh-CN" altLang="en-US" sz="2000" b="1" dirty="0">
              <a:solidFill>
                <a:srgbClr val="001C2A"/>
              </a:solidFill>
            </a:endParaRPr>
          </a:p>
        </p:txBody>
      </p:sp>
      <p:sp>
        <p:nvSpPr>
          <p:cNvPr id="7175" name="灯片编号占位符 4"/>
          <p:cNvSpPr>
            <a:spLocks noGrp="1"/>
          </p:cNvSpPr>
          <p:nvPr>
            <p:ph type="sldNum" sz="quarter" idx="12"/>
          </p:nvPr>
        </p:nvSpPr>
        <p:spPr>
          <a:noFill/>
        </p:spPr>
        <p:txBody>
          <a:bodyPr/>
          <a:lstStyle/>
          <a:p>
            <a:fld id="{45C71F7E-F3C2-43DD-B9E7-9B604FF929E6}" type="slidenum">
              <a:rPr lang="en-US" altLang="zh-CN" smtClean="0">
                <a:ea typeface="宋体" charset="-122"/>
              </a:rPr>
              <a:pPr/>
              <a:t>62</a:t>
            </a:fld>
            <a:endParaRPr lang="en-US" altLang="zh-CN">
              <a:ea typeface="宋体" charset="-122"/>
            </a:endParaRPr>
          </a:p>
        </p:txBody>
      </p:sp>
      <p:graphicFrame>
        <p:nvGraphicFramePr>
          <p:cNvPr id="7170" name="Object 5"/>
          <p:cNvGraphicFramePr>
            <a:graphicFrameLocks noChangeAspect="1"/>
          </p:cNvGraphicFramePr>
          <p:nvPr>
            <p:extLst>
              <p:ext uri="{D42A27DB-BD31-4B8C-83A1-F6EECF244321}">
                <p14:modId xmlns:p14="http://schemas.microsoft.com/office/powerpoint/2010/main" val="3872918623"/>
              </p:ext>
            </p:extLst>
          </p:nvPr>
        </p:nvGraphicFramePr>
        <p:xfrm>
          <a:off x="3563888" y="3406775"/>
          <a:ext cx="1439862" cy="700087"/>
        </p:xfrm>
        <a:graphic>
          <a:graphicData uri="http://schemas.openxmlformats.org/presentationml/2006/ole">
            <mc:AlternateContent xmlns:mc="http://schemas.openxmlformats.org/markup-compatibility/2006">
              <mc:Choice xmlns:v="urn:schemas-microsoft-com:vml" Requires="v">
                <p:oleObj spid="_x0000_s96333" name="公式" r:id="rId3" imgW="799753" imgH="431613" progId="Equation.3">
                  <p:embed/>
                </p:oleObj>
              </mc:Choice>
              <mc:Fallback>
                <p:oleObj name="公式" r:id="rId3" imgW="799753" imgH="431613" progId="Equation.3">
                  <p:embed/>
                  <p:pic>
                    <p:nvPicPr>
                      <p:cNvPr id="717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406775"/>
                        <a:ext cx="1439862"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7"/>
          <p:cNvGraphicFramePr>
            <a:graphicFrameLocks noChangeAspect="1"/>
          </p:cNvGraphicFramePr>
          <p:nvPr>
            <p:extLst>
              <p:ext uri="{D42A27DB-BD31-4B8C-83A1-F6EECF244321}">
                <p14:modId xmlns:p14="http://schemas.microsoft.com/office/powerpoint/2010/main" val="1143248977"/>
              </p:ext>
            </p:extLst>
          </p:nvPr>
        </p:nvGraphicFramePr>
        <p:xfrm>
          <a:off x="3563888" y="4106862"/>
          <a:ext cx="1970088" cy="977900"/>
        </p:xfrm>
        <a:graphic>
          <a:graphicData uri="http://schemas.openxmlformats.org/presentationml/2006/ole">
            <mc:AlternateContent xmlns:mc="http://schemas.openxmlformats.org/markup-compatibility/2006">
              <mc:Choice xmlns:v="urn:schemas-microsoft-com:vml" Requires="v">
                <p:oleObj spid="_x0000_s96334" name="公式" r:id="rId5" imgW="1282700" imgH="635000" progId="Equation.3">
                  <p:embed/>
                </p:oleObj>
              </mc:Choice>
              <mc:Fallback>
                <p:oleObj name="公式" r:id="rId5" imgW="1282700" imgH="635000" progId="Equation.3">
                  <p:embed/>
                  <p:pic>
                    <p:nvPicPr>
                      <p:cNvPr id="717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4106862"/>
                        <a:ext cx="1970088"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4265797"/>
      </p:ext>
    </p:extLst>
  </p:cSld>
  <p:clrMapOvr>
    <a:masterClrMapping/>
  </p:clrMapOvr>
  <p:transition spd="slow">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3" name="内容占位符 2"/>
          <p:cNvSpPr>
            <a:spLocks noGrp="1"/>
          </p:cNvSpPr>
          <p:nvPr>
            <p:ph idx="1"/>
          </p:nvPr>
        </p:nvSpPr>
        <p:spPr>
          <a:xfrm>
            <a:off x="971600" y="1725080"/>
            <a:ext cx="7772400" cy="4953000"/>
          </a:xfrm>
        </p:spPr>
        <p:txBody>
          <a:bodyPr/>
          <a:lstStyle/>
          <a:p>
            <a:pPr>
              <a:defRPr/>
            </a:pPr>
            <a:r>
              <a:rPr lang="zh-CN" altLang="en-US" dirty="0"/>
              <a:t>最优值的</a:t>
            </a:r>
            <a:r>
              <a:rPr lang="zh-CN" altLang="en-US" dirty="0">
                <a:solidFill>
                  <a:srgbClr val="FF0000"/>
                </a:solidFill>
              </a:rPr>
              <a:t>递归式</a:t>
            </a:r>
            <a:r>
              <a:rPr lang="zh-CN" altLang="en-US" dirty="0"/>
              <a:t>如下：</a:t>
            </a:r>
            <a:endParaRPr lang="en-US" altLang="zh-CN" dirty="0"/>
          </a:p>
          <a:p>
            <a:pPr>
              <a:defRPr/>
            </a:pPr>
            <a:endParaRPr lang="zh-CN" altLang="en-US" dirty="0"/>
          </a:p>
        </p:txBody>
      </p:sp>
      <p:graphicFrame>
        <p:nvGraphicFramePr>
          <p:cNvPr id="8194" name="Object 10"/>
          <p:cNvGraphicFramePr>
            <a:graphicFrameLocks noChangeAspect="1"/>
          </p:cNvGraphicFramePr>
          <p:nvPr>
            <p:extLst>
              <p:ext uri="{D42A27DB-BD31-4B8C-83A1-F6EECF244321}">
                <p14:modId xmlns:p14="http://schemas.microsoft.com/office/powerpoint/2010/main" val="3654841797"/>
              </p:ext>
            </p:extLst>
          </p:nvPr>
        </p:nvGraphicFramePr>
        <p:xfrm>
          <a:off x="1886000" y="2258480"/>
          <a:ext cx="5357813" cy="752475"/>
        </p:xfrm>
        <a:graphic>
          <a:graphicData uri="http://schemas.openxmlformats.org/presentationml/2006/ole">
            <mc:AlternateContent xmlns:mc="http://schemas.openxmlformats.org/markup-compatibility/2006">
              <mc:Choice xmlns:v="urn:schemas-microsoft-com:vml" Requires="v">
                <p:oleObj spid="_x0000_s97355" name="公式" r:id="rId4" imgW="3581400" imgH="457200" progId="Equation.3">
                  <p:embed/>
                </p:oleObj>
              </mc:Choice>
              <mc:Fallback>
                <p:oleObj name="公式" r:id="rId4" imgW="3581400" imgH="457200" progId="Equation.3">
                  <p:embed/>
                  <p:pic>
                    <p:nvPicPr>
                      <p:cNvPr id="819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000" y="2258480"/>
                        <a:ext cx="5357813"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00" name="Picture 8"/>
          <p:cNvPicPr>
            <a:picLocks noChangeAspect="1" noChangeArrowheads="1"/>
          </p:cNvPicPr>
          <p:nvPr/>
        </p:nvPicPr>
        <p:blipFill>
          <a:blip r:embed="rId6" cstate="print"/>
          <a:srcRect/>
          <a:stretch>
            <a:fillRect/>
          </a:stretch>
        </p:blipFill>
        <p:spPr bwMode="auto">
          <a:xfrm>
            <a:off x="1128763" y="3153830"/>
            <a:ext cx="5472112" cy="1168400"/>
          </a:xfrm>
          <a:prstGeom prst="rect">
            <a:avLst/>
          </a:prstGeom>
          <a:noFill/>
          <a:ln w="9525">
            <a:noFill/>
            <a:miter lim="800000"/>
            <a:headEnd/>
            <a:tailEnd/>
          </a:ln>
        </p:spPr>
      </p:pic>
      <p:sp>
        <p:nvSpPr>
          <p:cNvPr id="8201" name="矩形 7"/>
          <p:cNvSpPr>
            <a:spLocks noChangeArrowheads="1"/>
          </p:cNvSpPr>
          <p:nvPr/>
        </p:nvSpPr>
        <p:spPr bwMode="auto">
          <a:xfrm>
            <a:off x="957313" y="4582580"/>
            <a:ext cx="2070100" cy="461962"/>
          </a:xfrm>
          <a:prstGeom prst="rect">
            <a:avLst/>
          </a:prstGeom>
          <a:noFill/>
          <a:ln w="9525">
            <a:noFill/>
            <a:miter lim="800000"/>
            <a:headEnd/>
            <a:tailEnd/>
          </a:ln>
        </p:spPr>
        <p:txBody>
          <a:bodyPr wrap="none">
            <a:spAutoFit/>
          </a:bodyPr>
          <a:lstStyle/>
          <a:p>
            <a:pPr marL="342900" indent="-342900" defTabSz="812800">
              <a:spcBef>
                <a:spcPct val="20000"/>
              </a:spcBef>
              <a:buClr>
                <a:schemeClr val="folHlink"/>
              </a:buClr>
              <a:buSzPct val="70000"/>
              <a:buFont typeface="Wingdings" pitchFamily="2" charset="2"/>
              <a:buChar char="p"/>
            </a:pPr>
            <a:r>
              <a:rPr lang="zh-CN" altLang="en-US" sz="2400" b="0">
                <a:solidFill>
                  <a:srgbClr val="FF0000"/>
                </a:solidFill>
                <a:latin typeface="华文新魏" pitchFamily="2" charset="-122"/>
                <a:ea typeface="华文新魏" pitchFamily="2" charset="-122"/>
              </a:rPr>
              <a:t>临界条件：</a:t>
            </a:r>
            <a:endParaRPr lang="en-US" altLang="zh-CN" sz="2400" b="0">
              <a:solidFill>
                <a:srgbClr val="FF0000"/>
              </a:solidFill>
              <a:latin typeface="华文新魏" pitchFamily="2" charset="-122"/>
              <a:ea typeface="华文新魏" pitchFamily="2" charset="-122"/>
            </a:endParaRPr>
          </a:p>
        </p:txBody>
      </p:sp>
      <p:graphicFrame>
        <p:nvGraphicFramePr>
          <p:cNvPr id="8195" name="Object 12"/>
          <p:cNvGraphicFramePr>
            <a:graphicFrameLocks noChangeAspect="1"/>
          </p:cNvGraphicFramePr>
          <p:nvPr>
            <p:extLst>
              <p:ext uri="{D42A27DB-BD31-4B8C-83A1-F6EECF244321}">
                <p14:modId xmlns:p14="http://schemas.microsoft.com/office/powerpoint/2010/main" val="1275230006"/>
              </p:ext>
            </p:extLst>
          </p:nvPr>
        </p:nvGraphicFramePr>
        <p:xfrm>
          <a:off x="3029000" y="4582580"/>
          <a:ext cx="2452688" cy="773112"/>
        </p:xfrm>
        <a:graphic>
          <a:graphicData uri="http://schemas.openxmlformats.org/presentationml/2006/ole">
            <mc:AlternateContent xmlns:mc="http://schemas.openxmlformats.org/markup-compatibility/2006">
              <mc:Choice xmlns:v="urn:schemas-microsoft-com:vml" Requires="v">
                <p:oleObj spid="_x0000_s97356" name="公式" r:id="rId7" imgW="1600200" imgH="457200" progId="Equation.3">
                  <p:embed/>
                </p:oleObj>
              </mc:Choice>
              <mc:Fallback>
                <p:oleObj name="公式" r:id="rId7" imgW="1600200" imgH="457200" progId="Equation.3">
                  <p:embed/>
                  <p:pic>
                    <p:nvPicPr>
                      <p:cNvPr id="8195"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000" y="4582580"/>
                        <a:ext cx="2452688" cy="77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 Box 13"/>
          <p:cNvSpPr txBox="1">
            <a:spLocks noChangeArrowheads="1"/>
          </p:cNvSpPr>
          <p:nvPr/>
        </p:nvSpPr>
        <p:spPr bwMode="auto">
          <a:xfrm>
            <a:off x="957313" y="5582705"/>
            <a:ext cx="7643812" cy="1062037"/>
          </a:xfrm>
          <a:prstGeom prst="rect">
            <a:avLst/>
          </a:prstGeom>
          <a:solidFill>
            <a:schemeClr val="accent1">
              <a:lumMod val="20000"/>
              <a:lumOff val="80000"/>
            </a:schemeClr>
          </a:solidFill>
          <a:ln w="50800">
            <a:solidFill>
              <a:srgbClr val="FF6600"/>
            </a:solidFill>
            <a:miter lim="800000"/>
            <a:headEnd/>
            <a:tailEnd/>
          </a:ln>
        </p:spPr>
        <p:txBody>
          <a:bodyPr>
            <a:spAutoFit/>
          </a:bodyPr>
          <a:lstStyle/>
          <a:p>
            <a:pPr>
              <a:lnSpc>
                <a:spcPct val="150000"/>
              </a:lnSpc>
              <a:defRPr/>
            </a:pPr>
            <a:r>
              <a:rPr lang="zh-CN" altLang="en-US" sz="1800" b="0" dirty="0">
                <a:solidFill>
                  <a:srgbClr val="FF0000"/>
                </a:solidFill>
                <a:latin typeface="Verdana" pitchFamily="34" charset="0"/>
                <a:ea typeface="黑体" pitchFamily="2" charset="-122"/>
              </a:rPr>
              <a:t>算法复杂度分析：</a:t>
            </a:r>
          </a:p>
          <a:p>
            <a:pPr>
              <a:defRPr/>
            </a:pPr>
            <a:r>
              <a:rPr lang="zh-CN" altLang="en-US" sz="1600" b="0" dirty="0">
                <a:ea typeface="楷体_GB2312" pitchFamily="49" charset="-122"/>
              </a:rPr>
              <a:t>从</a:t>
            </a:r>
            <a:r>
              <a:rPr lang="en-US" altLang="zh-CN" sz="1600" b="0" dirty="0">
                <a:ea typeface="楷体_GB2312" pitchFamily="49" charset="-122"/>
              </a:rPr>
              <a:t>m(</a:t>
            </a:r>
            <a:r>
              <a:rPr lang="en-US" altLang="zh-CN" sz="1600" b="0" dirty="0" err="1">
                <a:ea typeface="楷体_GB2312" pitchFamily="49" charset="-122"/>
              </a:rPr>
              <a:t>i</a:t>
            </a:r>
            <a:r>
              <a:rPr lang="en-US" altLang="zh-CN" sz="1600" b="0" dirty="0">
                <a:ea typeface="楷体_GB2312" pitchFamily="49" charset="-122"/>
              </a:rPr>
              <a:t>, j)</a:t>
            </a:r>
            <a:r>
              <a:rPr lang="zh-CN" altLang="en-US" sz="1600" b="0" dirty="0">
                <a:ea typeface="楷体_GB2312" pitchFamily="49" charset="-122"/>
              </a:rPr>
              <a:t>的递归式容易看出，算法需要 </a:t>
            </a:r>
            <a:r>
              <a:rPr lang="en-US" altLang="zh-CN" sz="1600" b="0" dirty="0">
                <a:ea typeface="楷体_GB2312" pitchFamily="49" charset="-122"/>
              </a:rPr>
              <a:t>O(</a:t>
            </a:r>
            <a:r>
              <a:rPr lang="en-US" altLang="zh-CN" sz="1600" b="0" dirty="0" err="1">
                <a:ea typeface="楷体_GB2312" pitchFamily="49" charset="-122"/>
              </a:rPr>
              <a:t>nc</a:t>
            </a:r>
            <a:r>
              <a:rPr lang="en-US" altLang="zh-CN" sz="1600" b="0" dirty="0">
                <a:ea typeface="楷体_GB2312" pitchFamily="49" charset="-122"/>
              </a:rPr>
              <a:t>) </a:t>
            </a:r>
            <a:r>
              <a:rPr lang="zh-CN" altLang="en-US" sz="1600" b="0" dirty="0">
                <a:ea typeface="楷体_GB2312" pitchFamily="49" charset="-122"/>
              </a:rPr>
              <a:t>计算时间。当背包容量</a:t>
            </a:r>
            <a:r>
              <a:rPr lang="en-US" altLang="zh-CN" sz="1600" b="0" dirty="0">
                <a:ea typeface="楷体_GB2312" pitchFamily="49" charset="-122"/>
              </a:rPr>
              <a:t>c </a:t>
            </a:r>
            <a:r>
              <a:rPr lang="zh-CN" altLang="en-US" sz="1600" b="0" dirty="0">
                <a:ea typeface="楷体_GB2312" pitchFamily="49" charset="-122"/>
              </a:rPr>
              <a:t>很大时，算法需要的计算时间较多。例如，当</a:t>
            </a:r>
            <a:r>
              <a:rPr lang="en-US" altLang="zh-CN" sz="1600" b="0" dirty="0">
                <a:ea typeface="楷体_GB2312" pitchFamily="49" charset="-122"/>
              </a:rPr>
              <a:t>c&gt;2</a:t>
            </a:r>
            <a:r>
              <a:rPr lang="en-US" altLang="zh-CN" sz="1600" b="0" baseline="30000" dirty="0">
                <a:ea typeface="楷体_GB2312" pitchFamily="49" charset="-122"/>
              </a:rPr>
              <a:t>n</a:t>
            </a:r>
            <a:r>
              <a:rPr lang="zh-CN" altLang="en-US" sz="1600" b="0" dirty="0">
                <a:ea typeface="楷体_GB2312" pitchFamily="49" charset="-122"/>
              </a:rPr>
              <a:t>时，算法需要</a:t>
            </a:r>
            <a:r>
              <a:rPr lang="zh-CN" altLang="zh-CN" sz="1600" b="0" dirty="0">
                <a:ea typeface="楷体_GB2312" pitchFamily="49" charset="-122"/>
              </a:rPr>
              <a:t>Ω</a:t>
            </a:r>
            <a:r>
              <a:rPr lang="zh-CN" altLang="en-US" sz="1600" b="0" dirty="0">
                <a:ea typeface="楷体_GB2312" pitchFamily="49" charset="-122"/>
              </a:rPr>
              <a:t>(</a:t>
            </a:r>
            <a:r>
              <a:rPr lang="en-US" altLang="zh-CN" sz="1600" b="0" dirty="0">
                <a:ea typeface="楷体_GB2312" pitchFamily="49" charset="-122"/>
              </a:rPr>
              <a:t>n2</a:t>
            </a:r>
            <a:r>
              <a:rPr lang="en-US" altLang="zh-CN" sz="1600" b="0" baseline="30000" dirty="0">
                <a:ea typeface="楷体_GB2312" pitchFamily="49" charset="-122"/>
              </a:rPr>
              <a:t>n</a:t>
            </a:r>
            <a:r>
              <a:rPr lang="en-US" altLang="zh-CN" sz="1600" b="0" dirty="0">
                <a:ea typeface="楷体_GB2312" pitchFamily="49" charset="-122"/>
              </a:rPr>
              <a:t>)</a:t>
            </a:r>
            <a:r>
              <a:rPr lang="zh-CN" altLang="en-US" sz="1600" b="0" dirty="0">
                <a:ea typeface="楷体_GB2312" pitchFamily="49" charset="-122"/>
              </a:rPr>
              <a:t>计算时间</a:t>
            </a:r>
            <a:r>
              <a:rPr lang="zh-CN" altLang="en-US" sz="1800" b="0" dirty="0">
                <a:ea typeface="楷体_GB2312" pitchFamily="49" charset="-122"/>
              </a:rPr>
              <a:t>。 </a:t>
            </a:r>
            <a:endParaRPr lang="en-US" altLang="zh-CN" sz="1800" b="0" dirty="0">
              <a:ea typeface="楷体_GB2312" pitchFamily="49" charset="-122"/>
            </a:endParaRPr>
          </a:p>
        </p:txBody>
      </p:sp>
    </p:spTree>
    <p:extLst>
      <p:ext uri="{BB962C8B-B14F-4D97-AF65-F5344CB8AC3E}">
        <p14:creationId xmlns:p14="http://schemas.microsoft.com/office/powerpoint/2010/main" val="131718831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3" name="内容占位符 2"/>
          <p:cNvSpPr>
            <a:spLocks noGrp="1"/>
          </p:cNvSpPr>
          <p:nvPr>
            <p:ph idx="1"/>
          </p:nvPr>
        </p:nvSpPr>
        <p:spPr>
          <a:xfrm>
            <a:off x="877887" y="1756396"/>
            <a:ext cx="7772400" cy="4953000"/>
          </a:xfrm>
        </p:spPr>
        <p:txBody>
          <a:bodyPr/>
          <a:lstStyle/>
          <a:p>
            <a:pPr>
              <a:defRPr/>
            </a:pPr>
            <a:r>
              <a:rPr lang="zh-CN" altLang="en-US" dirty="0"/>
              <a:t>代码：</a:t>
            </a:r>
          </a:p>
        </p:txBody>
      </p:sp>
      <p:sp>
        <p:nvSpPr>
          <p:cNvPr id="62469" name="灯片编号占位符 4"/>
          <p:cNvSpPr>
            <a:spLocks noGrp="1"/>
          </p:cNvSpPr>
          <p:nvPr>
            <p:ph type="sldNum" sz="quarter" idx="12"/>
          </p:nvPr>
        </p:nvSpPr>
        <p:spPr>
          <a:noFill/>
        </p:spPr>
        <p:txBody>
          <a:bodyPr/>
          <a:lstStyle/>
          <a:p>
            <a:fld id="{B2ED615B-B2CB-4ED5-9F7A-0BD129810105}" type="slidenum">
              <a:rPr lang="en-US" altLang="zh-CN" smtClean="0">
                <a:ea typeface="宋体" charset="-122"/>
              </a:rPr>
              <a:pPr/>
              <a:t>64</a:t>
            </a:fld>
            <a:endParaRPr lang="en-US" altLang="zh-CN">
              <a:ea typeface="宋体" charset="-122"/>
            </a:endParaRPr>
          </a:p>
        </p:txBody>
      </p:sp>
      <p:pic>
        <p:nvPicPr>
          <p:cNvPr id="62470" name="Picture 5"/>
          <p:cNvPicPr>
            <a:picLocks noChangeAspect="1" noChangeArrowheads="1"/>
          </p:cNvPicPr>
          <p:nvPr/>
        </p:nvPicPr>
        <p:blipFill>
          <a:blip r:embed="rId2" cstate="print"/>
          <a:srcRect/>
          <a:stretch>
            <a:fillRect/>
          </a:stretch>
        </p:blipFill>
        <p:spPr bwMode="auto">
          <a:xfrm>
            <a:off x="1444624" y="2263327"/>
            <a:ext cx="7205663" cy="4516437"/>
          </a:xfrm>
          <a:prstGeom prst="rect">
            <a:avLst/>
          </a:prstGeom>
          <a:noFill/>
          <a:ln w="9525">
            <a:noFill/>
            <a:miter lim="800000"/>
            <a:headEnd/>
            <a:tailEnd/>
          </a:ln>
        </p:spPr>
      </p:pic>
    </p:spTree>
    <p:extLst>
      <p:ext uri="{BB962C8B-B14F-4D97-AF65-F5344CB8AC3E}">
        <p14:creationId xmlns:p14="http://schemas.microsoft.com/office/powerpoint/2010/main" val="2978756660"/>
      </p:ext>
    </p:extLst>
  </p:cSld>
  <p:clrMapOvr>
    <a:masterClrMapping/>
  </p:clrMapOvr>
  <p:transition spd="slow">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en-US" altLang="zh-CN" dirty="0">
                <a:solidFill>
                  <a:srgbClr val="D3192B"/>
                </a:solidFill>
              </a:rPr>
              <a:t>6.11  0-1</a:t>
            </a:r>
            <a:r>
              <a:rPr lang="zh-CN" altLang="en-US" dirty="0">
                <a:solidFill>
                  <a:srgbClr val="D3192B"/>
                </a:solidFill>
              </a:rPr>
              <a:t>背包问题</a:t>
            </a:r>
            <a:endParaRPr lang="zh-CN" altLang="en-US" dirty="0"/>
          </a:p>
        </p:txBody>
      </p:sp>
      <p:sp>
        <p:nvSpPr>
          <p:cNvPr id="3" name="内容占位符 2"/>
          <p:cNvSpPr>
            <a:spLocks noGrp="1"/>
          </p:cNvSpPr>
          <p:nvPr>
            <p:ph idx="1"/>
          </p:nvPr>
        </p:nvSpPr>
        <p:spPr>
          <a:xfrm>
            <a:off x="1104900" y="1828800"/>
            <a:ext cx="7772400" cy="4953000"/>
          </a:xfrm>
        </p:spPr>
        <p:txBody>
          <a:bodyPr/>
          <a:lstStyle/>
          <a:p>
            <a:pPr>
              <a:defRPr/>
            </a:pPr>
            <a:r>
              <a:rPr lang="zh-CN" altLang="en-US" dirty="0"/>
              <a:t>构造最优解：</a:t>
            </a:r>
          </a:p>
        </p:txBody>
      </p:sp>
      <p:sp>
        <p:nvSpPr>
          <p:cNvPr id="63493" name="灯片编号占位符 4"/>
          <p:cNvSpPr>
            <a:spLocks noGrp="1"/>
          </p:cNvSpPr>
          <p:nvPr>
            <p:ph type="sldNum" sz="quarter" idx="12"/>
          </p:nvPr>
        </p:nvSpPr>
        <p:spPr>
          <a:noFill/>
        </p:spPr>
        <p:txBody>
          <a:bodyPr/>
          <a:lstStyle/>
          <a:p>
            <a:fld id="{B1B6B97C-F42E-456F-A629-819CF6343DBD}" type="slidenum">
              <a:rPr lang="en-US" altLang="zh-CN" smtClean="0">
                <a:ea typeface="宋体" charset="-122"/>
              </a:rPr>
              <a:pPr/>
              <a:t>65</a:t>
            </a:fld>
            <a:endParaRPr lang="en-US" altLang="zh-CN">
              <a:ea typeface="宋体" charset="-122"/>
            </a:endParaRPr>
          </a:p>
        </p:txBody>
      </p:sp>
      <p:pic>
        <p:nvPicPr>
          <p:cNvPr id="63494" name="Picture 5"/>
          <p:cNvPicPr>
            <a:picLocks noChangeAspect="1" noChangeArrowheads="1"/>
          </p:cNvPicPr>
          <p:nvPr/>
        </p:nvPicPr>
        <p:blipFill>
          <a:blip r:embed="rId2" cstate="print"/>
          <a:srcRect/>
          <a:stretch>
            <a:fillRect/>
          </a:stretch>
        </p:blipFill>
        <p:spPr bwMode="auto">
          <a:xfrm>
            <a:off x="1547664" y="3083719"/>
            <a:ext cx="4591050" cy="3162300"/>
          </a:xfrm>
          <a:prstGeom prst="rect">
            <a:avLst/>
          </a:prstGeom>
          <a:noFill/>
          <a:ln w="9525">
            <a:noFill/>
            <a:miter lim="800000"/>
            <a:headEnd/>
            <a:tailEnd/>
          </a:ln>
        </p:spPr>
      </p:pic>
    </p:spTree>
    <p:extLst>
      <p:ext uri="{BB962C8B-B14F-4D97-AF65-F5344CB8AC3E}">
        <p14:creationId xmlns:p14="http://schemas.microsoft.com/office/powerpoint/2010/main" val="246071852"/>
      </p:ext>
    </p:extLst>
  </p:cSld>
  <p:clrMapOvr>
    <a:masterClrMapping/>
  </p:clrMapOvr>
  <p:transition spd="slow">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dirty="0">
                <a:solidFill>
                  <a:srgbClr val="D3192B"/>
                </a:solidFill>
              </a:rPr>
              <a:t>6.12 </a:t>
            </a:r>
            <a:r>
              <a:rPr lang="zh-CN" altLang="en-US" dirty="0">
                <a:solidFill>
                  <a:srgbClr val="D3192B"/>
                </a:solidFill>
              </a:rPr>
              <a:t> 其它问题</a:t>
            </a:r>
            <a:endParaRPr lang="zh-CN" altLang="en-US" dirty="0"/>
          </a:p>
        </p:txBody>
      </p:sp>
      <p:sp>
        <p:nvSpPr>
          <p:cNvPr id="3" name="内容占位符 2"/>
          <p:cNvSpPr>
            <a:spLocks noGrp="1"/>
          </p:cNvSpPr>
          <p:nvPr>
            <p:ph idx="1"/>
          </p:nvPr>
        </p:nvSpPr>
        <p:spPr>
          <a:xfrm>
            <a:off x="1171575" y="1741807"/>
            <a:ext cx="7772400" cy="4953000"/>
          </a:xfrm>
        </p:spPr>
        <p:txBody>
          <a:bodyPr/>
          <a:lstStyle/>
          <a:p>
            <a:pPr>
              <a:lnSpc>
                <a:spcPct val="150000"/>
              </a:lnSpc>
            </a:pPr>
            <a:r>
              <a:rPr lang="zh-CN" altLang="en-US" sz="2000" b="1" dirty="0">
                <a:solidFill>
                  <a:srgbClr val="001C2A"/>
                </a:solidFill>
              </a:rPr>
              <a:t>动态规划算法除了可以用于求解最优化问题之外，还可以用于非最优化问题。如计算二项式系数：</a:t>
            </a:r>
            <a:endParaRPr lang="en-US" altLang="zh-CN" sz="2000" b="1" dirty="0">
              <a:solidFill>
                <a:srgbClr val="001C2A"/>
              </a:solidFill>
            </a:endParaRPr>
          </a:p>
          <a:p>
            <a:endParaRPr lang="en-US" altLang="zh-CN" b="1" dirty="0">
              <a:solidFill>
                <a:srgbClr val="001C2A"/>
              </a:solidFill>
            </a:endParaRPr>
          </a:p>
          <a:p>
            <a:r>
              <a:rPr lang="zh-CN" altLang="en-US" sz="2000" b="1" dirty="0">
                <a:solidFill>
                  <a:srgbClr val="001C2A"/>
                </a:solidFill>
              </a:rPr>
              <a:t>二项式系数，或组合数，是定义为形如</a:t>
            </a:r>
            <a:r>
              <a:rPr lang="en-US" altLang="zh-CN" sz="2000" b="1" dirty="0">
                <a:solidFill>
                  <a:srgbClr val="001C2A"/>
                </a:solidFill>
              </a:rPr>
              <a:t>(1 + </a:t>
            </a:r>
            <a:r>
              <a:rPr lang="en-US" altLang="zh-CN" sz="2000" b="1" i="1" dirty="0">
                <a:solidFill>
                  <a:srgbClr val="001C2A"/>
                </a:solidFill>
              </a:rPr>
              <a:t>x</a:t>
            </a:r>
            <a:r>
              <a:rPr lang="en-US" altLang="zh-CN" sz="2000" b="1" dirty="0">
                <a:solidFill>
                  <a:srgbClr val="001C2A"/>
                </a:solidFill>
              </a:rPr>
              <a:t>)</a:t>
            </a:r>
            <a:r>
              <a:rPr lang="zh-CN" altLang="en-US" sz="2000" b="1" dirty="0">
                <a:solidFill>
                  <a:srgbClr val="001C2A"/>
                </a:solidFill>
              </a:rPr>
              <a:t>的二项式</a:t>
            </a:r>
            <a:r>
              <a:rPr lang="en-US" altLang="zh-CN" sz="2000" b="1" i="1" dirty="0">
                <a:solidFill>
                  <a:srgbClr val="001C2A"/>
                </a:solidFill>
              </a:rPr>
              <a:t>n</a:t>
            </a:r>
            <a:r>
              <a:rPr lang="zh-CN" altLang="en-US" sz="2000" b="1" dirty="0">
                <a:solidFill>
                  <a:srgbClr val="001C2A"/>
                </a:solidFill>
              </a:rPr>
              <a:t>次幂展开后</a:t>
            </a:r>
            <a:r>
              <a:rPr lang="en-US" altLang="zh-CN" sz="2000" b="1" i="1" dirty="0">
                <a:solidFill>
                  <a:srgbClr val="001C2A"/>
                </a:solidFill>
              </a:rPr>
              <a:t>x</a:t>
            </a:r>
            <a:r>
              <a:rPr lang="zh-CN" altLang="en-US" sz="2000" b="1" dirty="0">
                <a:solidFill>
                  <a:srgbClr val="001C2A"/>
                </a:solidFill>
              </a:rPr>
              <a:t>的系数（其中</a:t>
            </a:r>
            <a:r>
              <a:rPr lang="en-US" altLang="zh-CN" sz="2000" b="1" i="1" dirty="0">
                <a:solidFill>
                  <a:srgbClr val="001C2A"/>
                </a:solidFill>
              </a:rPr>
              <a:t>n</a:t>
            </a:r>
            <a:r>
              <a:rPr lang="zh-CN" altLang="en-US" sz="2000" b="1" dirty="0">
                <a:solidFill>
                  <a:srgbClr val="001C2A"/>
                </a:solidFill>
              </a:rPr>
              <a:t>为自然数，</a:t>
            </a:r>
            <a:r>
              <a:rPr lang="en-US" altLang="zh-CN" sz="2000" b="1" i="1" dirty="0">
                <a:solidFill>
                  <a:srgbClr val="001C2A"/>
                </a:solidFill>
              </a:rPr>
              <a:t>k</a:t>
            </a:r>
            <a:r>
              <a:rPr lang="zh-CN" altLang="en-US" sz="2000" b="1" dirty="0">
                <a:solidFill>
                  <a:srgbClr val="001C2A"/>
                </a:solidFill>
              </a:rPr>
              <a:t>为整数），通常记为。从定义可看出二项式系数的值为整数。</a:t>
            </a:r>
            <a:endParaRPr lang="en-US" altLang="zh-CN" sz="2000" b="1" dirty="0">
              <a:solidFill>
                <a:srgbClr val="001C2A"/>
              </a:solidFill>
            </a:endParaRPr>
          </a:p>
          <a:p>
            <a:pPr algn="ctr">
              <a:buFont typeface="Wingdings" pitchFamily="2" charset="2"/>
              <a:buNone/>
            </a:pPr>
            <a:r>
              <a:rPr lang="en-US" altLang="zh-CN" sz="2000" b="1" dirty="0">
                <a:solidFill>
                  <a:srgbClr val="001C2A"/>
                </a:solidFill>
              </a:rPr>
              <a:t>( </a:t>
            </a:r>
            <a:r>
              <a:rPr lang="en-US" altLang="zh-CN" sz="2000" b="1" dirty="0" err="1">
                <a:solidFill>
                  <a:srgbClr val="001C2A"/>
                </a:solidFill>
              </a:rPr>
              <a:t>a+b</a:t>
            </a:r>
            <a:r>
              <a:rPr lang="en-US" altLang="zh-CN" sz="2000" b="1" dirty="0">
                <a:solidFill>
                  <a:srgbClr val="001C2A"/>
                </a:solidFill>
              </a:rPr>
              <a:t>)</a:t>
            </a:r>
            <a:r>
              <a:rPr lang="en-US" altLang="zh-CN" sz="2000" b="1" baseline="30000" dirty="0">
                <a:solidFill>
                  <a:srgbClr val="001C2A"/>
                </a:solidFill>
              </a:rPr>
              <a:t>n</a:t>
            </a:r>
            <a:r>
              <a:rPr lang="en-US" altLang="zh-CN" sz="2000" b="1" dirty="0">
                <a:solidFill>
                  <a:srgbClr val="001C2A"/>
                </a:solidFill>
              </a:rPr>
              <a:t> = C(n, 0)a</a:t>
            </a:r>
            <a:r>
              <a:rPr lang="en-US" altLang="zh-CN" sz="2000" b="1" baseline="30000" dirty="0">
                <a:solidFill>
                  <a:srgbClr val="001C2A"/>
                </a:solidFill>
              </a:rPr>
              <a:t>n</a:t>
            </a:r>
            <a:r>
              <a:rPr lang="en-US" altLang="zh-CN" sz="2000" b="1" dirty="0">
                <a:solidFill>
                  <a:srgbClr val="001C2A"/>
                </a:solidFill>
              </a:rPr>
              <a:t>+…+C(</a:t>
            </a:r>
            <a:r>
              <a:rPr lang="en-US" altLang="zh-CN" sz="2000" b="1" dirty="0" err="1">
                <a:solidFill>
                  <a:srgbClr val="001C2A"/>
                </a:solidFill>
              </a:rPr>
              <a:t>n,k</a:t>
            </a:r>
            <a:r>
              <a:rPr lang="en-US" altLang="zh-CN" sz="2000" b="1" dirty="0">
                <a:solidFill>
                  <a:srgbClr val="001C2A"/>
                </a:solidFill>
              </a:rPr>
              <a:t>)a</a:t>
            </a:r>
            <a:r>
              <a:rPr lang="en-US" altLang="zh-CN" sz="2000" b="1" baseline="30000" dirty="0">
                <a:solidFill>
                  <a:srgbClr val="001C2A"/>
                </a:solidFill>
              </a:rPr>
              <a:t>n-</a:t>
            </a:r>
            <a:r>
              <a:rPr lang="en-US" altLang="zh-CN" sz="2000" b="1" baseline="30000" dirty="0" err="1">
                <a:solidFill>
                  <a:srgbClr val="001C2A"/>
                </a:solidFill>
              </a:rPr>
              <a:t>k</a:t>
            </a:r>
            <a:r>
              <a:rPr lang="en-US" altLang="zh-CN" sz="2000" b="1" dirty="0" err="1">
                <a:solidFill>
                  <a:srgbClr val="001C2A"/>
                </a:solidFill>
              </a:rPr>
              <a:t>bk</a:t>
            </a:r>
            <a:r>
              <a:rPr lang="en-US" altLang="zh-CN" sz="2000" b="1" dirty="0">
                <a:solidFill>
                  <a:srgbClr val="001C2A"/>
                </a:solidFill>
              </a:rPr>
              <a:t> + …+ C(n, n) </a:t>
            </a:r>
            <a:r>
              <a:rPr lang="en-US" altLang="zh-CN" sz="2000" b="1" i="1" dirty="0" err="1">
                <a:solidFill>
                  <a:srgbClr val="001C2A"/>
                </a:solidFill>
              </a:rPr>
              <a:t>b</a:t>
            </a:r>
            <a:r>
              <a:rPr lang="en-US" altLang="zh-CN" sz="2000" b="1" baseline="30000" dirty="0" err="1">
                <a:solidFill>
                  <a:srgbClr val="001C2A"/>
                </a:solidFill>
              </a:rPr>
              <a:t>n</a:t>
            </a:r>
            <a:endParaRPr lang="en-US" altLang="zh-CN" sz="2000" b="1" baseline="30000" dirty="0">
              <a:solidFill>
                <a:srgbClr val="001C2A"/>
              </a:solidFill>
            </a:endParaRPr>
          </a:p>
          <a:p>
            <a:endParaRPr lang="en-US" altLang="zh-CN" b="1" dirty="0">
              <a:solidFill>
                <a:srgbClr val="001C2A"/>
              </a:solidFill>
            </a:endParaRPr>
          </a:p>
          <a:p>
            <a:pPr>
              <a:buFont typeface="Wingdings" pitchFamily="2" charset="2"/>
              <a:buNone/>
            </a:pPr>
            <a:r>
              <a:rPr lang="zh-CN" altLang="en-US" sz="2000" b="1" dirty="0">
                <a:solidFill>
                  <a:srgbClr val="001C2A"/>
                </a:solidFill>
              </a:rPr>
              <a:t>      二项式系数</a:t>
            </a:r>
            <a:r>
              <a:rPr lang="en-US" altLang="zh-CN" sz="2000" b="1" dirty="0">
                <a:solidFill>
                  <a:srgbClr val="001C2A"/>
                </a:solidFill>
              </a:rPr>
              <a:t>:</a:t>
            </a:r>
            <a:endParaRPr lang="en-US" altLang="zh-CN" b="1" dirty="0">
              <a:solidFill>
                <a:srgbClr val="001C2A"/>
              </a:solidFill>
            </a:endParaRPr>
          </a:p>
          <a:p>
            <a:pPr algn="ctr">
              <a:buFont typeface="Wingdings" pitchFamily="2" charset="2"/>
              <a:buNone/>
            </a:pPr>
            <a:r>
              <a:rPr lang="en-US" altLang="zh-CN" sz="2400" b="1" dirty="0">
                <a:solidFill>
                  <a:srgbClr val="001C2A"/>
                </a:solidFill>
              </a:rPr>
              <a:t> </a:t>
            </a:r>
            <a:r>
              <a:rPr lang="en-US" altLang="zh-CN" sz="1800" b="1" dirty="0">
                <a:solidFill>
                  <a:srgbClr val="001C2A"/>
                </a:solidFill>
              </a:rPr>
              <a:t>C(</a:t>
            </a:r>
            <a:r>
              <a:rPr lang="en-US" altLang="zh-CN" sz="1800" b="1" dirty="0" err="1">
                <a:solidFill>
                  <a:srgbClr val="001C2A"/>
                </a:solidFill>
              </a:rPr>
              <a:t>n,k</a:t>
            </a:r>
            <a:r>
              <a:rPr lang="en-US" altLang="zh-CN" sz="1800" b="1" dirty="0">
                <a:solidFill>
                  <a:srgbClr val="001C2A"/>
                </a:solidFill>
              </a:rPr>
              <a:t>) = C(n-1, k-1) + C(n-1, k)</a:t>
            </a:r>
            <a:endParaRPr lang="en-US" altLang="zh-CN" sz="2400" b="1" dirty="0">
              <a:solidFill>
                <a:srgbClr val="001C2A"/>
              </a:solidFill>
            </a:endParaRPr>
          </a:p>
          <a:p>
            <a:r>
              <a:rPr lang="zh-CN" altLang="en-US" sz="2400" b="1" dirty="0">
                <a:solidFill>
                  <a:srgbClr val="001C2A"/>
                </a:solidFill>
              </a:rPr>
              <a:t>如何利用动态规划技术来求解呢？</a:t>
            </a:r>
            <a:endParaRPr lang="en-US" altLang="zh-CN" sz="2400" b="1" dirty="0">
              <a:solidFill>
                <a:srgbClr val="001C2A"/>
              </a:solidFill>
            </a:endParaRPr>
          </a:p>
        </p:txBody>
      </p:sp>
      <p:sp>
        <p:nvSpPr>
          <p:cNvPr id="66565" name="灯片编号占位符 4"/>
          <p:cNvSpPr>
            <a:spLocks noGrp="1"/>
          </p:cNvSpPr>
          <p:nvPr>
            <p:ph type="sldNum" sz="quarter" idx="12"/>
          </p:nvPr>
        </p:nvSpPr>
        <p:spPr>
          <a:noFill/>
        </p:spPr>
        <p:txBody>
          <a:bodyPr/>
          <a:lstStyle/>
          <a:p>
            <a:fld id="{33D2EEA8-DB9E-474B-BF18-085AEBA23781}" type="slidenum">
              <a:rPr lang="en-US" altLang="zh-CN" smtClean="0">
                <a:ea typeface="宋体" charset="-122"/>
              </a:rPr>
              <a:pPr/>
              <a:t>66</a:t>
            </a:fld>
            <a:endParaRPr lang="en-US" altLang="zh-CN">
              <a:ea typeface="宋体" charset="-122"/>
            </a:endParaRPr>
          </a:p>
        </p:txBody>
      </p:sp>
    </p:spTree>
    <p:extLst>
      <p:ext uri="{BB962C8B-B14F-4D97-AF65-F5344CB8AC3E}">
        <p14:creationId xmlns:p14="http://schemas.microsoft.com/office/powerpoint/2010/main" val="2506642082"/>
      </p:ext>
    </p:extLst>
  </p:cSld>
  <p:clrMapOvr>
    <a:masterClrMapping/>
  </p:clrMapOvr>
  <p:transition spd="slow">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B0F3A85-F1CB-42B7-B6C8-2A3FC9A79BC9}" type="slidenum">
              <a:rPr lang="en-US" altLang="zh-CN">
                <a:latin typeface="Garamond" panose="02020404030301010803" pitchFamily="18" charset="0"/>
              </a:rPr>
              <a:pPr eaLnBrk="1" hangingPunct="1"/>
              <a:t>67</a:t>
            </a:fld>
            <a:endParaRPr lang="en-US" altLang="zh-CN">
              <a:latin typeface="Garamond" panose="02020404030301010803" pitchFamily="18" charset="0"/>
            </a:endParaRPr>
          </a:p>
        </p:txBody>
      </p:sp>
      <p:sp>
        <p:nvSpPr>
          <p:cNvPr id="266243" name="Rectangle 2"/>
          <p:cNvSpPr>
            <a:spLocks noGrp="1" noChangeArrowheads="1"/>
          </p:cNvSpPr>
          <p:nvPr>
            <p:ph type="title"/>
          </p:nvPr>
        </p:nvSpPr>
        <p:spPr>
          <a:xfrm>
            <a:off x="1259632" y="929162"/>
            <a:ext cx="8229600" cy="774700"/>
          </a:xfrm>
        </p:spPr>
        <p:txBody>
          <a:bodyPr/>
          <a:lstStyle/>
          <a:p>
            <a:pPr eaLnBrk="1" hangingPunct="1"/>
            <a:r>
              <a:rPr lang="zh-CN" altLang="en-US" dirty="0"/>
              <a:t>3.10  最优二叉搜索树</a:t>
            </a:r>
          </a:p>
        </p:txBody>
      </p:sp>
      <p:sp>
        <p:nvSpPr>
          <p:cNvPr id="266244" name="Rectangle 3"/>
          <p:cNvSpPr>
            <a:spLocks noGrp="1" noChangeArrowheads="1"/>
          </p:cNvSpPr>
          <p:nvPr>
            <p:ph type="body" idx="1"/>
          </p:nvPr>
        </p:nvSpPr>
        <p:spPr>
          <a:xfrm>
            <a:off x="35496" y="1949924"/>
            <a:ext cx="8686800" cy="4933950"/>
          </a:xfrm>
        </p:spPr>
        <p:txBody>
          <a:bodyPr/>
          <a:lstStyle/>
          <a:p>
            <a:pPr marL="0" indent="0" eaLnBrk="1" hangingPunct="1">
              <a:buFont typeface="Wingdings" panose="05000000000000000000" pitchFamily="2" charset="2"/>
              <a:buNone/>
            </a:pPr>
            <a:r>
              <a:rPr lang="zh-CN" altLang="en-US" sz="2400" dirty="0"/>
              <a:t>1. 问题的描述</a:t>
            </a:r>
          </a:p>
          <a:p>
            <a:pPr marL="0" indent="0" eaLnBrk="1" hangingPunct="1">
              <a:buFont typeface="Wingdings" panose="05000000000000000000" pitchFamily="2" charset="2"/>
              <a:buNone/>
            </a:pPr>
            <a:r>
              <a:rPr lang="zh-CN" altLang="en-US" sz="2400" dirty="0"/>
              <a:t>1）二分检索树定义</a:t>
            </a:r>
          </a:p>
          <a:p>
            <a:pPr marL="0" indent="0" eaLnBrk="1" hangingPunct="1">
              <a:buFont typeface="Wingdings" panose="05000000000000000000" pitchFamily="2" charset="2"/>
              <a:buNone/>
            </a:pPr>
            <a:r>
              <a:rPr lang="zh-CN" altLang="en-US" sz="2400" dirty="0">
                <a:latin typeface="宋体" panose="02010600030101010101" pitchFamily="2" charset="-122"/>
              </a:rPr>
              <a:t>　 二分检索树Ｔ是一棵</a:t>
            </a:r>
            <a:r>
              <a:rPr lang="zh-CN" altLang="en-US" sz="2400" dirty="0">
                <a:solidFill>
                  <a:srgbClr val="FF3300"/>
                </a:solidFill>
                <a:latin typeface="宋体" panose="02010600030101010101" pitchFamily="2" charset="-122"/>
              </a:rPr>
              <a:t>二元树</a:t>
            </a:r>
            <a:r>
              <a:rPr lang="zh-CN" altLang="en-US" sz="2400" dirty="0">
                <a:latin typeface="宋体" panose="02010600030101010101" pitchFamily="2" charset="-122"/>
              </a:rPr>
              <a:t>，它或者为</a:t>
            </a:r>
            <a:r>
              <a:rPr lang="zh-CN" altLang="en-US" sz="2400" dirty="0">
                <a:solidFill>
                  <a:srgbClr val="0000FF"/>
                </a:solidFill>
                <a:latin typeface="宋体" panose="02010600030101010101" pitchFamily="2" charset="-122"/>
              </a:rPr>
              <a:t>空</a:t>
            </a:r>
            <a:r>
              <a:rPr lang="zh-CN" altLang="en-US" sz="2400" dirty="0">
                <a:latin typeface="宋体" panose="02010600030101010101" pitchFamily="2" charset="-122"/>
              </a:rPr>
              <a:t>，或者其每个结点含有一个可以比较大小的数据元素，且有：</a:t>
            </a:r>
          </a:p>
          <a:p>
            <a:pPr marL="0" indent="0" eaLnBrk="1" hangingPunct="1">
              <a:buFont typeface="Wingdings" panose="05000000000000000000" pitchFamily="2" charset="2"/>
              <a:buNone/>
            </a:pPr>
            <a:r>
              <a:rPr lang="zh-CN" altLang="en-US" sz="2400" dirty="0">
                <a:latin typeface="宋体" panose="02010600030101010101" pitchFamily="2" charset="-122"/>
              </a:rPr>
              <a:t>　 ·Ｔ的</a:t>
            </a:r>
            <a:r>
              <a:rPr lang="zh-CN" altLang="en-US" sz="2400" dirty="0">
                <a:solidFill>
                  <a:srgbClr val="0000FF"/>
                </a:solidFill>
                <a:latin typeface="宋体" panose="02010600030101010101" pitchFamily="2" charset="-122"/>
              </a:rPr>
              <a:t>左子树</a:t>
            </a:r>
            <a:r>
              <a:rPr lang="zh-CN" altLang="en-US" sz="2400" dirty="0">
                <a:latin typeface="宋体" panose="02010600030101010101" pitchFamily="2" charset="-122"/>
              </a:rPr>
              <a:t>的所有元素比根结点中的元素小；</a:t>
            </a:r>
          </a:p>
          <a:p>
            <a:pPr marL="0" indent="0" eaLnBrk="1" hangingPunct="1">
              <a:buFont typeface="Wingdings" panose="05000000000000000000" pitchFamily="2" charset="2"/>
              <a:buNone/>
            </a:pPr>
            <a:r>
              <a:rPr lang="zh-CN" altLang="en-US" sz="2400" dirty="0">
                <a:latin typeface="宋体" panose="02010600030101010101" pitchFamily="2" charset="-122"/>
              </a:rPr>
              <a:t>　 ·Ｔ的</a:t>
            </a:r>
            <a:r>
              <a:rPr lang="zh-CN" altLang="en-US" sz="2400" dirty="0">
                <a:solidFill>
                  <a:srgbClr val="0000FF"/>
                </a:solidFill>
                <a:latin typeface="宋体" panose="02010600030101010101" pitchFamily="2" charset="-122"/>
              </a:rPr>
              <a:t>右子树</a:t>
            </a:r>
            <a:r>
              <a:rPr lang="zh-CN" altLang="en-US" sz="2400" dirty="0">
                <a:latin typeface="宋体" panose="02010600030101010101" pitchFamily="2" charset="-122"/>
              </a:rPr>
              <a:t>的所有元素比根结点中的元素大；</a:t>
            </a:r>
          </a:p>
          <a:p>
            <a:pPr marL="0" indent="0" eaLnBrk="1" hangingPunct="1">
              <a:buFont typeface="Wingdings" panose="05000000000000000000" pitchFamily="2" charset="2"/>
              <a:buNone/>
            </a:pPr>
            <a:r>
              <a:rPr lang="zh-CN" altLang="en-US" sz="2400" dirty="0">
                <a:latin typeface="宋体" panose="02010600030101010101" pitchFamily="2" charset="-122"/>
              </a:rPr>
              <a:t>　 ·Ｔ的左子树和右子树也是二分检索树。</a:t>
            </a:r>
          </a:p>
          <a:p>
            <a:pPr marL="0" indent="0" eaLnBrk="1" hangingPunct="1">
              <a:buFont typeface="Wingdings" panose="05000000000000000000" pitchFamily="2" charset="2"/>
              <a:buNone/>
            </a:pPr>
            <a:endParaRPr lang="zh-CN" altLang="en-US" sz="2400" dirty="0">
              <a:latin typeface="宋体" panose="02010600030101010101" pitchFamily="2" charset="-122"/>
            </a:endParaRPr>
          </a:p>
          <a:p>
            <a:pPr marL="0" indent="0" eaLnBrk="1" hangingPunct="1">
              <a:buFont typeface="Wingdings" panose="05000000000000000000" pitchFamily="2" charset="2"/>
              <a:buNone/>
            </a:pPr>
            <a:r>
              <a:rPr lang="zh-CN" altLang="en-US" sz="2400" dirty="0">
                <a:latin typeface="宋体" panose="02010600030101010101" pitchFamily="2" charset="-122"/>
              </a:rPr>
              <a:t>注：</a:t>
            </a:r>
          </a:p>
          <a:p>
            <a:pPr marL="0" indent="0" eaLnBrk="1" hangingPunct="1">
              <a:buFont typeface="Wingdings" panose="05000000000000000000" pitchFamily="2" charset="2"/>
              <a:buNone/>
            </a:pPr>
            <a:r>
              <a:rPr lang="zh-CN" altLang="en-US" sz="2400" dirty="0">
                <a:latin typeface="宋体" panose="02010600030101010101" pitchFamily="2" charset="-122"/>
              </a:rPr>
              <a:t>   ·二分检索树要求树中所有结点的元素值</a:t>
            </a:r>
            <a:r>
              <a:rPr lang="zh-CN" altLang="en-US" sz="2400" dirty="0">
                <a:solidFill>
                  <a:srgbClr val="FF3300"/>
                </a:solidFill>
                <a:latin typeface="宋体" panose="02010600030101010101" pitchFamily="2" charset="-122"/>
              </a:rPr>
              <a:t>互异</a:t>
            </a:r>
          </a:p>
          <a:p>
            <a:pPr marL="0" indent="0" eaLnBrk="1" hangingPunct="1">
              <a:buFont typeface="Wingdings" panose="05000000000000000000" pitchFamily="2" charset="2"/>
              <a:buNone/>
            </a:pPr>
            <a:endParaRPr lang="zh-CN" altLang="en-US" sz="2400" dirty="0">
              <a:latin typeface="宋体" panose="02010600030101010101" pitchFamily="2" charset="-122"/>
            </a:endParaRPr>
          </a:p>
        </p:txBody>
      </p:sp>
      <p:grpSp>
        <p:nvGrpSpPr>
          <p:cNvPr id="2" name="Group 4"/>
          <p:cNvGrpSpPr>
            <a:grpSpLocks/>
          </p:cNvGrpSpPr>
          <p:nvPr/>
        </p:nvGrpSpPr>
        <p:grpSpPr bwMode="auto">
          <a:xfrm>
            <a:off x="6324600" y="3352800"/>
            <a:ext cx="2763838" cy="3429000"/>
            <a:chOff x="3744" y="1248"/>
            <a:chExt cx="1886" cy="2160"/>
          </a:xfrm>
        </p:grpSpPr>
        <p:sp>
          <p:nvSpPr>
            <p:cNvPr id="266246" name="Oval 5"/>
            <p:cNvSpPr>
              <a:spLocks noChangeArrowheads="1"/>
            </p:cNvSpPr>
            <p:nvPr/>
          </p:nvSpPr>
          <p:spPr bwMode="auto">
            <a:xfrm>
              <a:off x="4512" y="1248"/>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47" name="Oval 6"/>
            <p:cNvSpPr>
              <a:spLocks noChangeArrowheads="1"/>
            </p:cNvSpPr>
            <p:nvPr/>
          </p:nvSpPr>
          <p:spPr bwMode="auto">
            <a:xfrm>
              <a:off x="3744" y="2016"/>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48" name="Oval 7"/>
            <p:cNvSpPr>
              <a:spLocks noChangeArrowheads="1"/>
            </p:cNvSpPr>
            <p:nvPr/>
          </p:nvSpPr>
          <p:spPr bwMode="auto">
            <a:xfrm>
              <a:off x="4128" y="1632"/>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49" name="Oval 8"/>
            <p:cNvSpPr>
              <a:spLocks noChangeArrowheads="1"/>
            </p:cNvSpPr>
            <p:nvPr/>
          </p:nvSpPr>
          <p:spPr bwMode="auto">
            <a:xfrm>
              <a:off x="4896" y="1632"/>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0" name="Oval 9"/>
            <p:cNvSpPr>
              <a:spLocks noChangeArrowheads="1"/>
            </p:cNvSpPr>
            <p:nvPr/>
          </p:nvSpPr>
          <p:spPr bwMode="auto">
            <a:xfrm>
              <a:off x="5328" y="2064"/>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1" name="Oval 10"/>
            <p:cNvSpPr>
              <a:spLocks noChangeArrowheads="1"/>
            </p:cNvSpPr>
            <p:nvPr/>
          </p:nvSpPr>
          <p:spPr bwMode="auto">
            <a:xfrm>
              <a:off x="4512" y="2016"/>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2" name="Oval 11"/>
            <p:cNvSpPr>
              <a:spLocks noChangeArrowheads="1"/>
            </p:cNvSpPr>
            <p:nvPr/>
          </p:nvSpPr>
          <p:spPr bwMode="auto">
            <a:xfrm>
              <a:off x="4992" y="2448"/>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3" name="Oval 12"/>
            <p:cNvSpPr>
              <a:spLocks noChangeArrowheads="1"/>
            </p:cNvSpPr>
            <p:nvPr/>
          </p:nvSpPr>
          <p:spPr bwMode="auto">
            <a:xfrm>
              <a:off x="4992" y="3168"/>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4" name="Oval 13"/>
            <p:cNvSpPr>
              <a:spLocks noChangeArrowheads="1"/>
            </p:cNvSpPr>
            <p:nvPr/>
          </p:nvSpPr>
          <p:spPr bwMode="auto">
            <a:xfrm>
              <a:off x="4168" y="2396"/>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66255" name="Oval 14"/>
            <p:cNvSpPr>
              <a:spLocks noChangeArrowheads="1"/>
            </p:cNvSpPr>
            <p:nvPr/>
          </p:nvSpPr>
          <p:spPr bwMode="auto">
            <a:xfrm>
              <a:off x="5328" y="2784"/>
              <a:ext cx="240" cy="2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cxnSp>
          <p:nvCxnSpPr>
            <p:cNvPr id="266256" name="AutoShape 15"/>
            <p:cNvCxnSpPr>
              <a:cxnSpLocks noChangeShapeType="1"/>
              <a:stCxn id="266246" idx="3"/>
              <a:endCxn id="266248" idx="7"/>
            </p:cNvCxnSpPr>
            <p:nvPr/>
          </p:nvCxnSpPr>
          <p:spPr bwMode="auto">
            <a:xfrm flipH="1">
              <a:off x="4333" y="1462"/>
              <a:ext cx="214"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57" name="AutoShape 16"/>
            <p:cNvCxnSpPr>
              <a:cxnSpLocks noChangeShapeType="1"/>
              <a:stCxn id="266248" idx="3"/>
              <a:endCxn id="266247" idx="7"/>
            </p:cNvCxnSpPr>
            <p:nvPr/>
          </p:nvCxnSpPr>
          <p:spPr bwMode="auto">
            <a:xfrm flipH="1">
              <a:off x="3949" y="1846"/>
              <a:ext cx="214"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58" name="AutoShape 17"/>
            <p:cNvCxnSpPr>
              <a:cxnSpLocks noChangeShapeType="1"/>
              <a:stCxn id="266248" idx="5"/>
              <a:endCxn id="266251" idx="1"/>
            </p:cNvCxnSpPr>
            <p:nvPr/>
          </p:nvCxnSpPr>
          <p:spPr bwMode="auto">
            <a:xfrm>
              <a:off x="4333" y="1846"/>
              <a:ext cx="214"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59" name="AutoShape 18"/>
            <p:cNvCxnSpPr>
              <a:cxnSpLocks noChangeShapeType="1"/>
              <a:stCxn id="266246" idx="5"/>
              <a:endCxn id="266249" idx="1"/>
            </p:cNvCxnSpPr>
            <p:nvPr/>
          </p:nvCxnSpPr>
          <p:spPr bwMode="auto">
            <a:xfrm>
              <a:off x="4717" y="1462"/>
              <a:ext cx="214"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60" name="AutoShape 19"/>
            <p:cNvCxnSpPr>
              <a:cxnSpLocks noChangeShapeType="1"/>
              <a:stCxn id="266249" idx="5"/>
              <a:endCxn id="266250" idx="1"/>
            </p:cNvCxnSpPr>
            <p:nvPr/>
          </p:nvCxnSpPr>
          <p:spPr bwMode="auto">
            <a:xfrm>
              <a:off x="5101" y="1846"/>
              <a:ext cx="262" cy="244"/>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61" name="AutoShape 20"/>
            <p:cNvCxnSpPr>
              <a:cxnSpLocks noChangeShapeType="1"/>
              <a:stCxn id="266250" idx="3"/>
              <a:endCxn id="266252" idx="7"/>
            </p:cNvCxnSpPr>
            <p:nvPr/>
          </p:nvCxnSpPr>
          <p:spPr bwMode="auto">
            <a:xfrm flipH="1">
              <a:off x="5197" y="2278"/>
              <a:ext cx="166"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62" name="AutoShape 21"/>
            <p:cNvCxnSpPr>
              <a:cxnSpLocks noChangeShapeType="1"/>
              <a:stCxn id="266252" idx="5"/>
              <a:endCxn id="266255" idx="1"/>
            </p:cNvCxnSpPr>
            <p:nvPr/>
          </p:nvCxnSpPr>
          <p:spPr bwMode="auto">
            <a:xfrm>
              <a:off x="5197" y="2662"/>
              <a:ext cx="166" cy="14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66263" name="AutoShape 22"/>
            <p:cNvCxnSpPr>
              <a:cxnSpLocks noChangeShapeType="1"/>
              <a:stCxn id="266255" idx="3"/>
              <a:endCxn id="266253" idx="7"/>
            </p:cNvCxnSpPr>
            <p:nvPr/>
          </p:nvCxnSpPr>
          <p:spPr bwMode="auto">
            <a:xfrm flipH="1">
              <a:off x="5197" y="2998"/>
              <a:ext cx="166" cy="196"/>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266264" name="Text Box 23"/>
            <p:cNvSpPr txBox="1">
              <a:spLocks noChangeArrowheads="1"/>
            </p:cNvSpPr>
            <p:nvPr/>
          </p:nvSpPr>
          <p:spPr bwMode="auto">
            <a:xfrm>
              <a:off x="4484" y="1264"/>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45</a:t>
              </a:r>
            </a:p>
          </p:txBody>
        </p:sp>
        <p:sp>
          <p:nvSpPr>
            <p:cNvPr id="266265" name="Text Box 24"/>
            <p:cNvSpPr txBox="1">
              <a:spLocks noChangeArrowheads="1"/>
            </p:cNvSpPr>
            <p:nvPr/>
          </p:nvSpPr>
          <p:spPr bwMode="auto">
            <a:xfrm>
              <a:off x="4101" y="1644"/>
              <a:ext cx="3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12</a:t>
              </a:r>
            </a:p>
          </p:txBody>
        </p:sp>
        <p:sp>
          <p:nvSpPr>
            <p:cNvPr id="266266" name="Text Box 25"/>
            <p:cNvSpPr txBox="1">
              <a:spLocks noChangeArrowheads="1"/>
            </p:cNvSpPr>
            <p:nvPr/>
          </p:nvSpPr>
          <p:spPr bwMode="auto">
            <a:xfrm>
              <a:off x="4870" y="1648"/>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53</a:t>
              </a:r>
            </a:p>
          </p:txBody>
        </p:sp>
        <p:sp>
          <p:nvSpPr>
            <p:cNvPr id="266267" name="Text Box 26"/>
            <p:cNvSpPr txBox="1">
              <a:spLocks noChangeArrowheads="1"/>
            </p:cNvSpPr>
            <p:nvPr/>
          </p:nvSpPr>
          <p:spPr bwMode="auto">
            <a:xfrm>
              <a:off x="3757" y="2036"/>
              <a:ext cx="2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3</a:t>
              </a:r>
            </a:p>
          </p:txBody>
        </p:sp>
        <p:sp>
          <p:nvSpPr>
            <p:cNvPr id="266268" name="Text Box 27"/>
            <p:cNvSpPr txBox="1">
              <a:spLocks noChangeArrowheads="1"/>
            </p:cNvSpPr>
            <p:nvPr/>
          </p:nvSpPr>
          <p:spPr bwMode="auto">
            <a:xfrm>
              <a:off x="4477" y="2028"/>
              <a:ext cx="3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37</a:t>
              </a:r>
            </a:p>
          </p:txBody>
        </p:sp>
        <p:sp>
          <p:nvSpPr>
            <p:cNvPr id="266269" name="Text Box 28"/>
            <p:cNvSpPr txBox="1">
              <a:spLocks noChangeArrowheads="1"/>
            </p:cNvSpPr>
            <p:nvPr/>
          </p:nvSpPr>
          <p:spPr bwMode="auto">
            <a:xfrm>
              <a:off x="4137" y="2408"/>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24</a:t>
              </a:r>
            </a:p>
          </p:txBody>
        </p:sp>
        <p:sp>
          <p:nvSpPr>
            <p:cNvPr id="266270" name="Text Box 29"/>
            <p:cNvSpPr txBox="1">
              <a:spLocks noChangeArrowheads="1"/>
            </p:cNvSpPr>
            <p:nvPr/>
          </p:nvSpPr>
          <p:spPr bwMode="auto">
            <a:xfrm>
              <a:off x="5274" y="2088"/>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400">
                  <a:latin typeface="Verdana" panose="020B0604030504040204" pitchFamily="34" charset="0"/>
                </a:rPr>
                <a:t>100</a:t>
              </a:r>
            </a:p>
          </p:txBody>
        </p:sp>
        <p:sp>
          <p:nvSpPr>
            <p:cNvPr id="266271" name="Text Box 30"/>
            <p:cNvSpPr txBox="1">
              <a:spLocks noChangeArrowheads="1"/>
            </p:cNvSpPr>
            <p:nvPr/>
          </p:nvSpPr>
          <p:spPr bwMode="auto">
            <a:xfrm>
              <a:off x="4966" y="2464"/>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61</a:t>
              </a:r>
            </a:p>
          </p:txBody>
        </p:sp>
        <p:sp>
          <p:nvSpPr>
            <p:cNvPr id="266272" name="Text Box 31"/>
            <p:cNvSpPr txBox="1">
              <a:spLocks noChangeArrowheads="1"/>
            </p:cNvSpPr>
            <p:nvPr/>
          </p:nvSpPr>
          <p:spPr bwMode="auto">
            <a:xfrm>
              <a:off x="5294" y="2800"/>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90</a:t>
              </a:r>
            </a:p>
          </p:txBody>
        </p:sp>
        <p:sp>
          <p:nvSpPr>
            <p:cNvPr id="266273" name="Text Box 32"/>
            <p:cNvSpPr txBox="1">
              <a:spLocks noChangeArrowheads="1"/>
            </p:cNvSpPr>
            <p:nvPr/>
          </p:nvSpPr>
          <p:spPr bwMode="auto">
            <a:xfrm>
              <a:off x="4966" y="3184"/>
              <a:ext cx="3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ja-JP" altLang="en-US" sz="1600">
                  <a:latin typeface="Verdana" panose="020B0604030504040204" pitchFamily="34" charset="0"/>
                </a:rPr>
                <a:t>78</a:t>
              </a:r>
            </a:p>
          </p:txBody>
        </p:sp>
        <p:cxnSp>
          <p:nvCxnSpPr>
            <p:cNvPr id="266274" name="AutoShape 33"/>
            <p:cNvCxnSpPr>
              <a:cxnSpLocks noChangeShapeType="1"/>
              <a:stCxn id="266251" idx="3"/>
              <a:endCxn id="266254" idx="7"/>
            </p:cNvCxnSpPr>
            <p:nvPr/>
          </p:nvCxnSpPr>
          <p:spPr bwMode="auto">
            <a:xfrm flipH="1">
              <a:off x="4373" y="2230"/>
              <a:ext cx="174" cy="19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77009624"/>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ED93C7-C41F-4254-B1D4-073518338263}" type="slidenum">
              <a:rPr lang="en-US" altLang="zh-CN">
                <a:latin typeface="Garamond" panose="02020404030301010803" pitchFamily="18" charset="0"/>
              </a:rPr>
              <a:pPr eaLnBrk="1" hangingPunct="1"/>
              <a:t>68</a:t>
            </a:fld>
            <a:endParaRPr lang="en-US" altLang="zh-CN">
              <a:latin typeface="Garamond" panose="02020404030301010803" pitchFamily="18" charset="0"/>
            </a:endParaRPr>
          </a:p>
        </p:txBody>
      </p:sp>
      <p:grpSp>
        <p:nvGrpSpPr>
          <p:cNvPr id="267267" name="Group 2"/>
          <p:cNvGrpSpPr>
            <a:grpSpLocks/>
          </p:cNvGrpSpPr>
          <p:nvPr/>
        </p:nvGrpSpPr>
        <p:grpSpPr bwMode="auto">
          <a:xfrm>
            <a:off x="1763688" y="1940505"/>
            <a:ext cx="5259388" cy="3814762"/>
            <a:chOff x="657" y="1117"/>
            <a:chExt cx="3313" cy="2403"/>
          </a:xfrm>
        </p:grpSpPr>
        <p:sp>
          <p:nvSpPr>
            <p:cNvPr id="267272" name="Oval 3"/>
            <p:cNvSpPr>
              <a:spLocks noChangeArrowheads="1"/>
            </p:cNvSpPr>
            <p:nvPr/>
          </p:nvSpPr>
          <p:spPr bwMode="auto">
            <a:xfrm>
              <a:off x="1020" y="1117"/>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t>if</a:t>
              </a:r>
            </a:p>
          </p:txBody>
        </p:sp>
        <p:sp>
          <p:nvSpPr>
            <p:cNvPr id="267273" name="Oval 4"/>
            <p:cNvSpPr>
              <a:spLocks noChangeArrowheads="1"/>
            </p:cNvSpPr>
            <p:nvPr/>
          </p:nvSpPr>
          <p:spPr bwMode="auto">
            <a:xfrm>
              <a:off x="657" y="1752"/>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t>for</a:t>
              </a:r>
            </a:p>
          </p:txBody>
        </p:sp>
        <p:sp>
          <p:nvSpPr>
            <p:cNvPr id="267274" name="Oval 5"/>
            <p:cNvSpPr>
              <a:spLocks noChangeArrowheads="1"/>
            </p:cNvSpPr>
            <p:nvPr/>
          </p:nvSpPr>
          <p:spPr bwMode="auto">
            <a:xfrm>
              <a:off x="1474" y="1752"/>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while</a:t>
              </a:r>
            </a:p>
          </p:txBody>
        </p:sp>
        <p:sp>
          <p:nvSpPr>
            <p:cNvPr id="267275" name="Oval 6"/>
            <p:cNvSpPr>
              <a:spLocks noChangeArrowheads="1"/>
            </p:cNvSpPr>
            <p:nvPr/>
          </p:nvSpPr>
          <p:spPr bwMode="auto">
            <a:xfrm>
              <a:off x="1111" y="2523"/>
              <a:ext cx="454"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repeat</a:t>
              </a:r>
            </a:p>
          </p:txBody>
        </p:sp>
        <p:sp>
          <p:nvSpPr>
            <p:cNvPr id="267276" name="Oval 7"/>
            <p:cNvSpPr>
              <a:spLocks noChangeArrowheads="1"/>
            </p:cNvSpPr>
            <p:nvPr/>
          </p:nvSpPr>
          <p:spPr bwMode="auto">
            <a:xfrm>
              <a:off x="748" y="3248"/>
              <a:ext cx="499"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loop</a:t>
              </a:r>
            </a:p>
          </p:txBody>
        </p:sp>
        <p:sp>
          <p:nvSpPr>
            <p:cNvPr id="267277" name="Line 8"/>
            <p:cNvSpPr>
              <a:spLocks noChangeShapeType="1"/>
            </p:cNvSpPr>
            <p:nvPr/>
          </p:nvSpPr>
          <p:spPr bwMode="auto">
            <a:xfrm flipH="1">
              <a:off x="839" y="1389"/>
              <a:ext cx="363"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78" name="Line 9"/>
            <p:cNvSpPr>
              <a:spLocks noChangeShapeType="1"/>
            </p:cNvSpPr>
            <p:nvPr/>
          </p:nvSpPr>
          <p:spPr bwMode="auto">
            <a:xfrm>
              <a:off x="1202" y="1389"/>
              <a:ext cx="408"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79" name="Line 10"/>
            <p:cNvSpPr>
              <a:spLocks noChangeShapeType="1"/>
            </p:cNvSpPr>
            <p:nvPr/>
          </p:nvSpPr>
          <p:spPr bwMode="auto">
            <a:xfrm flipH="1">
              <a:off x="1338" y="2024"/>
              <a:ext cx="226"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80" name="Line 11"/>
            <p:cNvSpPr>
              <a:spLocks noChangeShapeType="1"/>
            </p:cNvSpPr>
            <p:nvPr/>
          </p:nvSpPr>
          <p:spPr bwMode="auto">
            <a:xfrm flipH="1">
              <a:off x="1020" y="2795"/>
              <a:ext cx="227" cy="4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81" name="Oval 12"/>
            <p:cNvSpPr>
              <a:spLocks noChangeArrowheads="1"/>
            </p:cNvSpPr>
            <p:nvPr/>
          </p:nvSpPr>
          <p:spPr bwMode="auto">
            <a:xfrm>
              <a:off x="2653" y="1162"/>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t>if</a:t>
              </a:r>
            </a:p>
          </p:txBody>
        </p:sp>
        <p:sp>
          <p:nvSpPr>
            <p:cNvPr id="267282" name="Oval 13"/>
            <p:cNvSpPr>
              <a:spLocks noChangeArrowheads="1"/>
            </p:cNvSpPr>
            <p:nvPr/>
          </p:nvSpPr>
          <p:spPr bwMode="auto">
            <a:xfrm>
              <a:off x="2290" y="1797"/>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a:t>for</a:t>
              </a:r>
            </a:p>
          </p:txBody>
        </p:sp>
        <p:sp>
          <p:nvSpPr>
            <p:cNvPr id="267283" name="Oval 14"/>
            <p:cNvSpPr>
              <a:spLocks noChangeArrowheads="1"/>
            </p:cNvSpPr>
            <p:nvPr/>
          </p:nvSpPr>
          <p:spPr bwMode="auto">
            <a:xfrm>
              <a:off x="3107" y="1797"/>
              <a:ext cx="40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repeat</a:t>
              </a:r>
            </a:p>
          </p:txBody>
        </p:sp>
        <p:sp>
          <p:nvSpPr>
            <p:cNvPr id="267284" name="Oval 15"/>
            <p:cNvSpPr>
              <a:spLocks noChangeArrowheads="1"/>
            </p:cNvSpPr>
            <p:nvPr/>
          </p:nvSpPr>
          <p:spPr bwMode="auto">
            <a:xfrm>
              <a:off x="2744" y="2568"/>
              <a:ext cx="454"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a:t>loop</a:t>
              </a:r>
            </a:p>
          </p:txBody>
        </p:sp>
        <p:sp>
          <p:nvSpPr>
            <p:cNvPr id="267285" name="Oval 16"/>
            <p:cNvSpPr>
              <a:spLocks noChangeArrowheads="1"/>
            </p:cNvSpPr>
            <p:nvPr/>
          </p:nvSpPr>
          <p:spPr bwMode="auto">
            <a:xfrm>
              <a:off x="3561" y="2568"/>
              <a:ext cx="409"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while</a:t>
              </a:r>
            </a:p>
          </p:txBody>
        </p:sp>
        <p:sp>
          <p:nvSpPr>
            <p:cNvPr id="267286" name="Line 17"/>
            <p:cNvSpPr>
              <a:spLocks noChangeShapeType="1"/>
            </p:cNvSpPr>
            <p:nvPr/>
          </p:nvSpPr>
          <p:spPr bwMode="auto">
            <a:xfrm flipH="1">
              <a:off x="2472" y="1434"/>
              <a:ext cx="363"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87" name="Line 18"/>
            <p:cNvSpPr>
              <a:spLocks noChangeShapeType="1"/>
            </p:cNvSpPr>
            <p:nvPr/>
          </p:nvSpPr>
          <p:spPr bwMode="auto">
            <a:xfrm>
              <a:off x="2835" y="1434"/>
              <a:ext cx="408" cy="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88" name="Line 19"/>
            <p:cNvSpPr>
              <a:spLocks noChangeShapeType="1"/>
            </p:cNvSpPr>
            <p:nvPr/>
          </p:nvSpPr>
          <p:spPr bwMode="auto">
            <a:xfrm flipH="1">
              <a:off x="2971" y="2069"/>
              <a:ext cx="226"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289" name="Line 20"/>
            <p:cNvSpPr>
              <a:spLocks noChangeShapeType="1"/>
            </p:cNvSpPr>
            <p:nvPr/>
          </p:nvSpPr>
          <p:spPr bwMode="auto">
            <a:xfrm>
              <a:off x="3379" y="2069"/>
              <a:ext cx="454"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7268" name="Rectangle 21"/>
          <p:cNvSpPr>
            <a:spLocks noChangeArrowheads="1"/>
          </p:cNvSpPr>
          <p:nvPr/>
        </p:nvSpPr>
        <p:spPr bwMode="auto">
          <a:xfrm>
            <a:off x="899592" y="885317"/>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latin typeface="宋体" panose="02010600030101010101" pitchFamily="2" charset="-122"/>
              </a:rPr>
              <a:t>    对于一个给定的</a:t>
            </a:r>
            <a:r>
              <a:rPr lang="zh-CN" altLang="en-US" sz="2400" dirty="0">
                <a:solidFill>
                  <a:srgbClr val="0000FF"/>
                </a:solidFill>
                <a:latin typeface="宋体" panose="02010600030101010101" pitchFamily="2" charset="-122"/>
              </a:rPr>
              <a:t>标识符</a:t>
            </a:r>
            <a:r>
              <a:rPr lang="zh-CN" altLang="en-US" sz="2400" dirty="0">
                <a:latin typeface="宋体" panose="02010600030101010101" pitchFamily="2" charset="-122"/>
              </a:rPr>
              <a:t>集合，可能有</a:t>
            </a:r>
            <a:r>
              <a:rPr lang="zh-CN" altLang="en-US" sz="2400" dirty="0">
                <a:solidFill>
                  <a:srgbClr val="0000FF"/>
                </a:solidFill>
                <a:latin typeface="宋体" panose="02010600030101010101" pitchFamily="2" charset="-122"/>
              </a:rPr>
              <a:t>若干棵</a:t>
            </a:r>
            <a:r>
              <a:rPr lang="zh-CN" altLang="en-US" sz="2400" dirty="0">
                <a:latin typeface="宋体" panose="02010600030101010101" pitchFamily="2" charset="-122"/>
              </a:rPr>
              <a:t>不同的二分检索树:</a:t>
            </a:r>
          </a:p>
        </p:txBody>
      </p:sp>
      <p:sp>
        <p:nvSpPr>
          <p:cNvPr id="267269" name="Rectangle 22"/>
          <p:cNvSpPr>
            <a:spLocks noChangeArrowheads="1"/>
          </p:cNvSpPr>
          <p:nvPr/>
        </p:nvSpPr>
        <p:spPr bwMode="auto">
          <a:xfrm>
            <a:off x="827584" y="617696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dirty="0">
                <a:latin typeface="宋体" panose="02010600030101010101" pitchFamily="2" charset="-122"/>
              </a:rPr>
              <a:t>不同形态的二分检索树对标识符的</a:t>
            </a:r>
            <a:r>
              <a:rPr lang="zh-CN" altLang="en-US" sz="2400" dirty="0">
                <a:solidFill>
                  <a:srgbClr val="FF3300"/>
                </a:solidFill>
                <a:latin typeface="宋体" panose="02010600030101010101" pitchFamily="2" charset="-122"/>
              </a:rPr>
              <a:t>检索性能</a:t>
            </a:r>
            <a:r>
              <a:rPr lang="zh-CN" altLang="en-US" sz="2400" dirty="0">
                <a:latin typeface="宋体" panose="02010600030101010101" pitchFamily="2" charset="-122"/>
              </a:rPr>
              <a:t>是</a:t>
            </a:r>
            <a:r>
              <a:rPr lang="zh-CN" altLang="en-US" sz="2400" dirty="0">
                <a:solidFill>
                  <a:srgbClr val="0000FF"/>
                </a:solidFill>
                <a:latin typeface="宋体" panose="02010600030101010101" pitchFamily="2" charset="-122"/>
              </a:rPr>
              <a:t>不同</a:t>
            </a:r>
            <a:r>
              <a:rPr lang="zh-CN" altLang="en-US" sz="2400" dirty="0">
                <a:latin typeface="宋体" panose="02010600030101010101" pitchFamily="2" charset="-122"/>
              </a:rPr>
              <a:t>的。</a:t>
            </a:r>
          </a:p>
        </p:txBody>
      </p:sp>
      <p:sp>
        <p:nvSpPr>
          <p:cNvPr id="267270" name="Text Box 23"/>
          <p:cNvSpPr txBox="1">
            <a:spLocks noChangeArrowheads="1"/>
          </p:cNvSpPr>
          <p:nvPr/>
        </p:nvSpPr>
        <p:spPr bwMode="auto">
          <a:xfrm>
            <a:off x="2844775" y="555785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a:t>
            </a:r>
            <a:r>
              <a:rPr lang="en-US" altLang="zh-CN" sz="2400" dirty="0"/>
              <a:t>a)</a:t>
            </a:r>
            <a:endParaRPr lang="zh-CN" altLang="en-US" sz="2400" dirty="0"/>
          </a:p>
        </p:txBody>
      </p:sp>
      <p:sp>
        <p:nvSpPr>
          <p:cNvPr id="267271" name="Text Box 24"/>
          <p:cNvSpPr txBox="1">
            <a:spLocks noChangeArrowheads="1"/>
          </p:cNvSpPr>
          <p:nvPr/>
        </p:nvSpPr>
        <p:spPr bwMode="auto">
          <a:xfrm>
            <a:off x="5386165" y="555237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a:t>
            </a:r>
            <a:r>
              <a:rPr lang="en-US" altLang="zh-CN" sz="2400"/>
              <a:t>b)</a:t>
            </a:r>
            <a:endParaRPr lang="zh-CN" altLang="en-US" sz="2400"/>
          </a:p>
        </p:txBody>
      </p:sp>
    </p:spTree>
    <p:extLst>
      <p:ext uri="{BB962C8B-B14F-4D97-AF65-F5344CB8AC3E}">
        <p14:creationId xmlns:p14="http://schemas.microsoft.com/office/powerpoint/2010/main" val="1211072997"/>
      </p:ext>
    </p:extLst>
  </p:cSld>
  <p:clrMapOvr>
    <a:masterClrMapping/>
  </p:clrMapOvr>
  <p:transition spd="slow">
    <p:pull dir="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7677200" y="7264747"/>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EAA5B4-4763-4A0D-9E37-98063C99215C}" type="slidenum">
              <a:rPr lang="en-US" altLang="zh-CN">
                <a:latin typeface="Garamond" panose="02020404030301010803" pitchFamily="18" charset="0"/>
              </a:rPr>
              <a:pPr eaLnBrk="1" hangingPunct="1"/>
              <a:t>69</a:t>
            </a:fld>
            <a:endParaRPr lang="en-US" altLang="zh-CN">
              <a:latin typeface="Garamond" panose="02020404030301010803" pitchFamily="18" charset="0"/>
            </a:endParaRPr>
          </a:p>
        </p:txBody>
      </p:sp>
      <p:sp>
        <p:nvSpPr>
          <p:cNvPr id="268291" name="Rectangle 2"/>
          <p:cNvSpPr>
            <a:spLocks noGrp="1" noChangeArrowheads="1"/>
          </p:cNvSpPr>
          <p:nvPr>
            <p:ph type="body" idx="1"/>
          </p:nvPr>
        </p:nvSpPr>
        <p:spPr>
          <a:xfrm>
            <a:off x="971600" y="1268760"/>
            <a:ext cx="8229600" cy="5726112"/>
          </a:xfrm>
        </p:spPr>
        <p:txBody>
          <a:bodyPr/>
          <a:lstStyle/>
          <a:p>
            <a:pPr eaLnBrk="1" hangingPunct="1">
              <a:buFont typeface="Wingdings" panose="05000000000000000000" pitchFamily="2" charset="2"/>
              <a:buNone/>
            </a:pPr>
            <a:r>
              <a:rPr lang="zh-CN" altLang="en-US" sz="2800" dirty="0"/>
              <a:t>2）二分检索树的检索</a:t>
            </a:r>
          </a:p>
          <a:p>
            <a:pPr eaLnBrk="1" hangingPunct="1">
              <a:buFont typeface="Wingdings" panose="05000000000000000000" pitchFamily="2" charset="2"/>
              <a:buNone/>
            </a:pPr>
            <a:r>
              <a:rPr lang="zh-CN" altLang="en-US" sz="2400" dirty="0"/>
              <a:t>    算法  </a:t>
            </a:r>
            <a:r>
              <a:rPr lang="en-US" altLang="zh-CN" sz="2400" dirty="0"/>
              <a:t>SEARCH(</a:t>
            </a:r>
            <a:r>
              <a:rPr lang="en-US" altLang="zh-CN" sz="2400" dirty="0" err="1"/>
              <a:t>T,X,i</a:t>
            </a:r>
            <a:r>
              <a:rPr lang="en-US" altLang="zh-CN" sz="2400" dirty="0"/>
              <a:t>)</a:t>
            </a:r>
          </a:p>
          <a:p>
            <a:pPr eaLnBrk="1" hangingPunct="1">
              <a:buFont typeface="Wingdings" panose="05000000000000000000" pitchFamily="2" charset="2"/>
              <a:buNone/>
            </a:pPr>
            <a:r>
              <a:rPr lang="en-US" altLang="zh-CN" sz="2000" dirty="0"/>
              <a:t>       </a:t>
            </a:r>
            <a:r>
              <a:rPr lang="en-US" altLang="zh-CN" sz="2000" dirty="0">
                <a:solidFill>
                  <a:srgbClr val="0000FF"/>
                </a:solidFill>
              </a:rPr>
              <a:t>/*  </a:t>
            </a:r>
            <a:r>
              <a:rPr lang="zh-CN" altLang="en-US" sz="2000" dirty="0">
                <a:solidFill>
                  <a:srgbClr val="0000FF"/>
                </a:solidFill>
              </a:rPr>
              <a:t>为</a:t>
            </a:r>
            <a:r>
              <a:rPr lang="en-US" altLang="zh-CN" sz="2000" dirty="0">
                <a:solidFill>
                  <a:srgbClr val="0000FF"/>
                </a:solidFill>
              </a:rPr>
              <a:t>X</a:t>
            </a:r>
            <a:r>
              <a:rPr lang="zh-CN" altLang="en-US" sz="2000" dirty="0">
                <a:solidFill>
                  <a:srgbClr val="0000FF"/>
                </a:solidFill>
              </a:rPr>
              <a:t>检索二分检索树</a:t>
            </a:r>
            <a:r>
              <a:rPr lang="en-US" altLang="zh-CN" sz="2000" dirty="0">
                <a:solidFill>
                  <a:srgbClr val="0000FF"/>
                </a:solidFill>
              </a:rPr>
              <a:t>T，</a:t>
            </a:r>
            <a:r>
              <a:rPr lang="zh-CN" altLang="en-US" sz="2000" dirty="0">
                <a:solidFill>
                  <a:srgbClr val="0000FF"/>
                </a:solidFill>
              </a:rPr>
              <a:t>如果</a:t>
            </a:r>
            <a:r>
              <a:rPr lang="en-US" altLang="zh-CN" sz="2000" dirty="0">
                <a:solidFill>
                  <a:srgbClr val="0000FF"/>
                </a:solidFill>
              </a:rPr>
              <a:t>X</a:t>
            </a:r>
            <a:r>
              <a:rPr lang="zh-CN" altLang="en-US" sz="2000" dirty="0">
                <a:solidFill>
                  <a:srgbClr val="0000FF"/>
                </a:solidFill>
              </a:rPr>
              <a:t>不在</a:t>
            </a:r>
            <a:r>
              <a:rPr lang="en-US" altLang="zh-CN" sz="2000" dirty="0">
                <a:solidFill>
                  <a:srgbClr val="0000FF"/>
                </a:solidFill>
              </a:rPr>
              <a:t>T</a:t>
            </a:r>
            <a:r>
              <a:rPr lang="zh-CN" altLang="en-US" sz="2000" dirty="0">
                <a:solidFill>
                  <a:srgbClr val="0000FF"/>
                </a:solidFill>
              </a:rPr>
              <a:t>中，则置</a:t>
            </a:r>
            <a:r>
              <a:rPr lang="en-US" altLang="zh-CN" sz="2000" dirty="0" err="1">
                <a:solidFill>
                  <a:srgbClr val="0000FF"/>
                </a:solidFill>
              </a:rPr>
              <a:t>i</a:t>
            </a:r>
            <a:r>
              <a:rPr lang="en-US" altLang="zh-CN" sz="2000" dirty="0">
                <a:solidFill>
                  <a:srgbClr val="0000FF"/>
                </a:solidFill>
              </a:rPr>
              <a:t>=0；</a:t>
            </a:r>
          </a:p>
          <a:p>
            <a:pPr eaLnBrk="1" hangingPunct="1">
              <a:buFont typeface="Wingdings" panose="05000000000000000000" pitchFamily="2" charset="2"/>
              <a:buNone/>
            </a:pPr>
            <a:r>
              <a:rPr lang="en-US" altLang="zh-CN" sz="2000" dirty="0">
                <a:solidFill>
                  <a:srgbClr val="0000FF"/>
                </a:solidFill>
              </a:rPr>
              <a:t>         </a:t>
            </a:r>
            <a:r>
              <a:rPr lang="zh-CN" altLang="en-US" sz="2000" dirty="0">
                <a:solidFill>
                  <a:srgbClr val="0000FF"/>
                </a:solidFill>
              </a:rPr>
              <a:t>否则</a:t>
            </a:r>
            <a:r>
              <a:rPr lang="en-US" altLang="zh-CN" sz="2000" dirty="0" err="1">
                <a:solidFill>
                  <a:srgbClr val="0000FF"/>
                </a:solidFill>
              </a:rPr>
              <a:t>i</a:t>
            </a:r>
            <a:r>
              <a:rPr lang="zh-CN" altLang="en-US" sz="2000" dirty="0">
                <a:solidFill>
                  <a:srgbClr val="0000FF"/>
                </a:solidFill>
              </a:rPr>
              <a:t>有</a:t>
            </a:r>
            <a:r>
              <a:rPr lang="en-US" altLang="zh-CN" sz="2000" dirty="0">
                <a:solidFill>
                  <a:srgbClr val="0000FF"/>
                </a:solidFill>
              </a:rPr>
              <a:t>IDENT(</a:t>
            </a:r>
            <a:r>
              <a:rPr lang="en-US" altLang="zh-CN" sz="2000" dirty="0" err="1">
                <a:solidFill>
                  <a:srgbClr val="0000FF"/>
                </a:solidFill>
              </a:rPr>
              <a:t>i</a:t>
            </a:r>
            <a:r>
              <a:rPr lang="en-US" altLang="zh-CN" sz="2000" dirty="0">
                <a:solidFill>
                  <a:srgbClr val="0000FF"/>
                </a:solidFill>
              </a:rPr>
              <a:t>)=X  */</a:t>
            </a:r>
          </a:p>
          <a:p>
            <a:pPr eaLnBrk="1" hangingPunct="1">
              <a:buFont typeface="Wingdings" panose="05000000000000000000" pitchFamily="2" charset="2"/>
              <a:buNone/>
            </a:pPr>
            <a:r>
              <a:rPr lang="en-US" altLang="zh-CN" sz="2400" dirty="0"/>
              <a:t>       </a:t>
            </a:r>
            <a:r>
              <a:rPr lang="en-US" altLang="zh-CN" sz="2400" dirty="0" err="1"/>
              <a:t>i</a:t>
            </a:r>
            <a:r>
              <a:rPr lang="en-US" altLang="zh-CN" sz="2400" dirty="0" err="1">
                <a:cs typeface="Arial" panose="020B0604020202020204" pitchFamily="34" charset="0"/>
              </a:rPr>
              <a:t>←T</a:t>
            </a:r>
            <a:endParaRPr lang="en-US" altLang="zh-CN" sz="2400" dirty="0">
              <a:cs typeface="Arial" panose="020B0604020202020204" pitchFamily="34" charset="0"/>
            </a:endParaRPr>
          </a:p>
          <a:p>
            <a:pPr eaLnBrk="1" hangingPunct="1">
              <a:buFont typeface="Wingdings" panose="05000000000000000000" pitchFamily="2" charset="2"/>
              <a:buNone/>
            </a:pPr>
            <a:r>
              <a:rPr lang="en-US" altLang="zh-CN" sz="2400" dirty="0">
                <a:cs typeface="Arial" panose="020B0604020202020204" pitchFamily="34" charset="0"/>
              </a:rPr>
              <a:t>       while i≠0 do</a:t>
            </a:r>
          </a:p>
          <a:p>
            <a:pPr eaLnBrk="1" hangingPunct="1">
              <a:buFont typeface="Wingdings" panose="05000000000000000000" pitchFamily="2" charset="2"/>
              <a:buNone/>
            </a:pPr>
            <a:r>
              <a:rPr lang="en-US" altLang="zh-CN" sz="2400" dirty="0">
                <a:cs typeface="Arial" panose="020B0604020202020204" pitchFamily="34" charset="0"/>
              </a:rPr>
              <a:t>       case</a:t>
            </a:r>
          </a:p>
          <a:p>
            <a:pPr eaLnBrk="1" hangingPunct="1">
              <a:buFont typeface="Wingdings" panose="05000000000000000000" pitchFamily="2" charset="2"/>
              <a:buNone/>
            </a:pPr>
            <a:r>
              <a:rPr lang="en-US" altLang="zh-CN" sz="2400" dirty="0">
                <a:cs typeface="Arial" panose="020B0604020202020204" pitchFamily="34" charset="0"/>
              </a:rPr>
              <a:t>        :X＜IDENT(</a:t>
            </a:r>
            <a:r>
              <a:rPr lang="en-US" altLang="zh-CN" sz="2400" dirty="0" err="1">
                <a:cs typeface="Arial" panose="020B0604020202020204" pitchFamily="34" charset="0"/>
              </a:rPr>
              <a:t>i</a:t>
            </a:r>
            <a:r>
              <a:rPr lang="en-US" altLang="zh-CN" sz="2400" dirty="0">
                <a:cs typeface="Arial" panose="020B0604020202020204" pitchFamily="34" charset="0"/>
              </a:rPr>
              <a:t>):</a:t>
            </a:r>
            <a:r>
              <a:rPr lang="en-US" altLang="zh-CN" sz="2400" dirty="0" err="1">
                <a:cs typeface="Arial" panose="020B0604020202020204" pitchFamily="34" charset="0"/>
              </a:rPr>
              <a:t>i←LCHILD</a:t>
            </a:r>
            <a:r>
              <a:rPr lang="en-US" altLang="zh-CN" sz="2400" dirty="0">
                <a:cs typeface="Arial" panose="020B0604020202020204" pitchFamily="34" charset="0"/>
              </a:rPr>
              <a:t>(</a:t>
            </a:r>
            <a:r>
              <a:rPr lang="en-US" altLang="zh-CN" sz="2400" dirty="0" err="1">
                <a:cs typeface="Arial" panose="020B0604020202020204" pitchFamily="34" charset="0"/>
              </a:rPr>
              <a:t>i</a:t>
            </a:r>
            <a:r>
              <a:rPr lang="en-US" altLang="zh-CN" sz="2400" dirty="0">
                <a:cs typeface="Arial" panose="020B0604020202020204" pitchFamily="34" charset="0"/>
              </a:rPr>
              <a:t>)  </a:t>
            </a:r>
            <a:r>
              <a:rPr lang="en-US" altLang="zh-CN" sz="1400" dirty="0">
                <a:solidFill>
                  <a:srgbClr val="0000FF"/>
                </a:solidFill>
                <a:cs typeface="Arial" panose="020B0604020202020204" pitchFamily="34" charset="0"/>
              </a:rPr>
              <a:t>//</a:t>
            </a:r>
            <a:r>
              <a:rPr lang="zh-CN" altLang="en-US" sz="1400" dirty="0">
                <a:solidFill>
                  <a:srgbClr val="0000FF"/>
                </a:solidFill>
                <a:cs typeface="Arial" panose="020B0604020202020204" pitchFamily="34" charset="0"/>
              </a:rPr>
              <a:t>若</a:t>
            </a:r>
            <a:r>
              <a:rPr lang="en-US" altLang="zh-CN" sz="1400" dirty="0">
                <a:solidFill>
                  <a:srgbClr val="0000FF"/>
                </a:solidFill>
                <a:cs typeface="Arial" panose="020B0604020202020204" pitchFamily="34" charset="0"/>
              </a:rPr>
              <a:t>X</a:t>
            </a:r>
            <a:r>
              <a:rPr lang="zh-CN" altLang="en-US" sz="1400" dirty="0">
                <a:solidFill>
                  <a:srgbClr val="0000FF"/>
                </a:solidFill>
                <a:cs typeface="Arial" panose="020B0604020202020204" pitchFamily="34" charset="0"/>
              </a:rPr>
              <a:t>小于</a:t>
            </a:r>
            <a:r>
              <a:rPr lang="en-US" altLang="zh-CN" sz="1400" dirty="0">
                <a:solidFill>
                  <a:srgbClr val="0000FF"/>
                </a:solidFill>
                <a:cs typeface="Arial" panose="020B0604020202020204" pitchFamily="34" charset="0"/>
              </a:rPr>
              <a:t>IDENT(</a:t>
            </a:r>
            <a:r>
              <a:rPr lang="en-US" altLang="zh-CN" sz="1400" dirty="0" err="1">
                <a:solidFill>
                  <a:srgbClr val="0000FF"/>
                </a:solidFill>
                <a:cs typeface="Arial" panose="020B0604020202020204" pitchFamily="34" charset="0"/>
              </a:rPr>
              <a:t>i</a:t>
            </a:r>
            <a:r>
              <a:rPr lang="en-US" altLang="zh-CN" sz="1400" dirty="0">
                <a:solidFill>
                  <a:srgbClr val="0000FF"/>
                </a:solidFill>
                <a:cs typeface="Arial" panose="020B0604020202020204" pitchFamily="34" charset="0"/>
              </a:rPr>
              <a:t>)，</a:t>
            </a:r>
            <a:r>
              <a:rPr lang="zh-CN" altLang="en-US" sz="1400" dirty="0">
                <a:solidFill>
                  <a:srgbClr val="0000FF"/>
                </a:solidFill>
                <a:cs typeface="Arial" panose="020B0604020202020204" pitchFamily="34" charset="0"/>
              </a:rPr>
              <a:t>则在左子树中继续查找</a:t>
            </a:r>
          </a:p>
          <a:p>
            <a:pPr eaLnBrk="1" hangingPunct="1">
              <a:buFont typeface="Wingdings" panose="05000000000000000000" pitchFamily="2" charset="2"/>
              <a:buNone/>
            </a:pPr>
            <a:r>
              <a:rPr lang="zh-CN" altLang="en-US" sz="2400" dirty="0">
                <a:cs typeface="Arial" panose="020B0604020202020204" pitchFamily="34" charset="0"/>
              </a:rPr>
              <a:t>        :</a:t>
            </a:r>
            <a:r>
              <a:rPr lang="en-US" altLang="zh-CN" sz="2400" dirty="0">
                <a:cs typeface="Arial" panose="020B0604020202020204" pitchFamily="34" charset="0"/>
              </a:rPr>
              <a:t>X＝IDENT(</a:t>
            </a:r>
            <a:r>
              <a:rPr lang="en-US" altLang="zh-CN" sz="2400" dirty="0" err="1">
                <a:cs typeface="Arial" panose="020B0604020202020204" pitchFamily="34" charset="0"/>
              </a:rPr>
              <a:t>i</a:t>
            </a:r>
            <a:r>
              <a:rPr lang="en-US" altLang="zh-CN" sz="2400" dirty="0">
                <a:cs typeface="Arial" panose="020B0604020202020204" pitchFamily="34" charset="0"/>
              </a:rPr>
              <a:t>):return            </a:t>
            </a:r>
            <a:r>
              <a:rPr lang="en-US" altLang="zh-CN" sz="1400" dirty="0">
                <a:solidFill>
                  <a:srgbClr val="0000FF"/>
                </a:solidFill>
                <a:cs typeface="Arial" panose="020B0604020202020204" pitchFamily="34" charset="0"/>
              </a:rPr>
              <a:t>//X</a:t>
            </a:r>
            <a:r>
              <a:rPr lang="zh-CN" altLang="en-US" sz="1400" dirty="0">
                <a:solidFill>
                  <a:srgbClr val="0000FF"/>
                </a:solidFill>
                <a:cs typeface="Arial" panose="020B0604020202020204" pitchFamily="34" charset="0"/>
              </a:rPr>
              <a:t>等于</a:t>
            </a:r>
            <a:r>
              <a:rPr lang="en-US" altLang="zh-CN" sz="1400" dirty="0">
                <a:solidFill>
                  <a:srgbClr val="0000FF"/>
                </a:solidFill>
                <a:cs typeface="Arial" panose="020B0604020202020204" pitchFamily="34" charset="0"/>
              </a:rPr>
              <a:t>IDENT(</a:t>
            </a:r>
            <a:r>
              <a:rPr lang="en-US" altLang="zh-CN" sz="1400" dirty="0" err="1">
                <a:solidFill>
                  <a:srgbClr val="0000FF"/>
                </a:solidFill>
                <a:cs typeface="Arial" panose="020B0604020202020204" pitchFamily="34" charset="0"/>
              </a:rPr>
              <a:t>i</a:t>
            </a:r>
            <a:r>
              <a:rPr lang="en-US" altLang="zh-CN" sz="1400" dirty="0">
                <a:solidFill>
                  <a:srgbClr val="0000FF"/>
                </a:solidFill>
                <a:cs typeface="Arial" panose="020B0604020202020204" pitchFamily="34" charset="0"/>
              </a:rPr>
              <a:t>)，</a:t>
            </a:r>
            <a:r>
              <a:rPr lang="zh-CN" altLang="en-US" sz="1400" dirty="0">
                <a:solidFill>
                  <a:srgbClr val="0000FF"/>
                </a:solidFill>
                <a:cs typeface="Arial" panose="020B0604020202020204" pitchFamily="34" charset="0"/>
              </a:rPr>
              <a:t>则返回</a:t>
            </a:r>
          </a:p>
          <a:p>
            <a:pPr eaLnBrk="1" hangingPunct="1">
              <a:buFont typeface="Wingdings" panose="05000000000000000000" pitchFamily="2" charset="2"/>
              <a:buNone/>
            </a:pPr>
            <a:r>
              <a:rPr lang="zh-CN" altLang="en-US" sz="2400" dirty="0">
                <a:cs typeface="Arial" panose="020B0604020202020204" pitchFamily="34" charset="0"/>
              </a:rPr>
              <a:t>        :</a:t>
            </a:r>
            <a:r>
              <a:rPr lang="en-US" altLang="zh-CN" sz="2400" dirty="0">
                <a:cs typeface="Arial" panose="020B0604020202020204" pitchFamily="34" charset="0"/>
              </a:rPr>
              <a:t>X＞IDENT(</a:t>
            </a:r>
            <a:r>
              <a:rPr lang="en-US" altLang="zh-CN" sz="2400" dirty="0" err="1">
                <a:cs typeface="Arial" panose="020B0604020202020204" pitchFamily="34" charset="0"/>
              </a:rPr>
              <a:t>i</a:t>
            </a:r>
            <a:r>
              <a:rPr lang="en-US" altLang="zh-CN" sz="2400" dirty="0">
                <a:cs typeface="Arial" panose="020B0604020202020204" pitchFamily="34" charset="0"/>
              </a:rPr>
              <a:t>):</a:t>
            </a:r>
            <a:r>
              <a:rPr lang="en-US" altLang="zh-CN" sz="2400" dirty="0" err="1">
                <a:cs typeface="Arial" panose="020B0604020202020204" pitchFamily="34" charset="0"/>
              </a:rPr>
              <a:t>i←RCHILD</a:t>
            </a:r>
            <a:r>
              <a:rPr lang="en-US" altLang="zh-CN" sz="2400" dirty="0">
                <a:cs typeface="Arial" panose="020B0604020202020204" pitchFamily="34" charset="0"/>
              </a:rPr>
              <a:t>(</a:t>
            </a:r>
            <a:r>
              <a:rPr lang="en-US" altLang="zh-CN" sz="2400" dirty="0" err="1">
                <a:cs typeface="Arial" panose="020B0604020202020204" pitchFamily="34" charset="0"/>
              </a:rPr>
              <a:t>i</a:t>
            </a:r>
            <a:r>
              <a:rPr lang="en-US" altLang="zh-CN" sz="2400" dirty="0">
                <a:cs typeface="Arial" panose="020B0604020202020204" pitchFamily="34" charset="0"/>
              </a:rPr>
              <a:t>) </a:t>
            </a:r>
            <a:r>
              <a:rPr lang="en-US" altLang="zh-CN" sz="1400" dirty="0">
                <a:solidFill>
                  <a:srgbClr val="0000FF"/>
                </a:solidFill>
                <a:cs typeface="Arial" panose="020B0604020202020204" pitchFamily="34" charset="0"/>
              </a:rPr>
              <a:t>//</a:t>
            </a:r>
            <a:r>
              <a:rPr lang="zh-CN" altLang="en-US" sz="1400" dirty="0">
                <a:solidFill>
                  <a:srgbClr val="0000FF"/>
                </a:solidFill>
                <a:cs typeface="Arial" panose="020B0604020202020204" pitchFamily="34" charset="0"/>
              </a:rPr>
              <a:t>若</a:t>
            </a:r>
            <a:r>
              <a:rPr lang="en-US" altLang="zh-CN" sz="1400" dirty="0">
                <a:solidFill>
                  <a:srgbClr val="0000FF"/>
                </a:solidFill>
                <a:cs typeface="Arial" panose="020B0604020202020204" pitchFamily="34" charset="0"/>
              </a:rPr>
              <a:t>X</a:t>
            </a:r>
            <a:r>
              <a:rPr lang="zh-CN" altLang="en-US" sz="1400" dirty="0">
                <a:solidFill>
                  <a:srgbClr val="0000FF"/>
                </a:solidFill>
                <a:cs typeface="Arial" panose="020B0604020202020204" pitchFamily="34" charset="0"/>
              </a:rPr>
              <a:t>大于</a:t>
            </a:r>
            <a:r>
              <a:rPr lang="en-US" altLang="zh-CN" sz="1400" dirty="0">
                <a:solidFill>
                  <a:srgbClr val="0000FF"/>
                </a:solidFill>
                <a:cs typeface="Arial" panose="020B0604020202020204" pitchFamily="34" charset="0"/>
              </a:rPr>
              <a:t>IDENT(</a:t>
            </a:r>
            <a:r>
              <a:rPr lang="en-US" altLang="zh-CN" sz="1400" dirty="0" err="1">
                <a:solidFill>
                  <a:srgbClr val="0000FF"/>
                </a:solidFill>
                <a:cs typeface="Arial" panose="020B0604020202020204" pitchFamily="34" charset="0"/>
              </a:rPr>
              <a:t>i</a:t>
            </a:r>
            <a:r>
              <a:rPr lang="en-US" altLang="zh-CN" sz="1400" dirty="0">
                <a:solidFill>
                  <a:srgbClr val="0000FF"/>
                </a:solidFill>
                <a:cs typeface="Arial" panose="020B0604020202020204" pitchFamily="34" charset="0"/>
              </a:rPr>
              <a:t>)，</a:t>
            </a:r>
            <a:r>
              <a:rPr lang="zh-CN" altLang="en-US" sz="1400" dirty="0">
                <a:solidFill>
                  <a:srgbClr val="0000FF"/>
                </a:solidFill>
                <a:cs typeface="Arial" panose="020B0604020202020204" pitchFamily="34" charset="0"/>
              </a:rPr>
              <a:t>则在右子树中继续查找</a:t>
            </a:r>
          </a:p>
          <a:p>
            <a:pPr eaLnBrk="1" hangingPunct="1">
              <a:buFont typeface="Wingdings" panose="05000000000000000000" pitchFamily="2" charset="2"/>
              <a:buNone/>
            </a:pPr>
            <a:r>
              <a:rPr lang="zh-CN" altLang="en-US" sz="2400" dirty="0">
                <a:cs typeface="Arial" panose="020B0604020202020204" pitchFamily="34" charset="0"/>
              </a:rPr>
              <a:t>       </a:t>
            </a:r>
            <a:r>
              <a:rPr lang="en-US" altLang="zh-CN" sz="2400" dirty="0" err="1">
                <a:cs typeface="Arial" panose="020B0604020202020204" pitchFamily="34" charset="0"/>
              </a:rPr>
              <a:t>endcase</a:t>
            </a:r>
            <a:endParaRPr lang="en-US" altLang="zh-CN" sz="2400" dirty="0">
              <a:cs typeface="Arial" panose="020B0604020202020204" pitchFamily="34" charset="0"/>
            </a:endParaRPr>
          </a:p>
          <a:p>
            <a:pPr eaLnBrk="1" hangingPunct="1">
              <a:buFont typeface="Wingdings" panose="05000000000000000000" pitchFamily="2" charset="2"/>
              <a:buNone/>
            </a:pPr>
            <a:r>
              <a:rPr lang="en-US" altLang="zh-CN" sz="2400" dirty="0">
                <a:cs typeface="Arial" panose="020B0604020202020204" pitchFamily="34" charset="0"/>
              </a:rPr>
              <a:t>    </a:t>
            </a:r>
            <a:r>
              <a:rPr lang="en-US" altLang="zh-CN" sz="2400" dirty="0" err="1">
                <a:cs typeface="Arial" panose="020B0604020202020204" pitchFamily="34" charset="0"/>
              </a:rPr>
              <a:t>endwhile</a:t>
            </a:r>
            <a:endParaRPr lang="en-US" altLang="zh-CN" sz="2400" dirty="0">
              <a:cs typeface="Arial" panose="020B0604020202020204" pitchFamily="34" charset="0"/>
            </a:endParaRPr>
          </a:p>
          <a:p>
            <a:pPr eaLnBrk="1" hangingPunct="1">
              <a:buFont typeface="Wingdings" panose="05000000000000000000" pitchFamily="2" charset="2"/>
              <a:buNone/>
            </a:pPr>
            <a:r>
              <a:rPr lang="en-US" altLang="zh-CN" sz="2400" dirty="0">
                <a:cs typeface="Arial" panose="020B0604020202020204" pitchFamily="34" charset="0"/>
              </a:rPr>
              <a:t>   end SEARCH</a:t>
            </a:r>
          </a:p>
        </p:txBody>
      </p:sp>
    </p:spTree>
    <p:extLst>
      <p:ext uri="{BB962C8B-B14F-4D97-AF65-F5344CB8AC3E}">
        <p14:creationId xmlns:p14="http://schemas.microsoft.com/office/powerpoint/2010/main" val="483302618"/>
      </p:ext>
    </p:extLst>
  </p:cSld>
  <p:clrMapOvr>
    <a:masterClrMapping/>
  </p:clrMapOvr>
  <p:transition spd="slow">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solidFill>
                  <a:srgbClr val="D3192B"/>
                </a:solidFill>
              </a:rPr>
              <a:t>6.3 </a:t>
            </a:r>
            <a:r>
              <a:rPr lang="zh-CN" altLang="en-US" dirty="0">
                <a:solidFill>
                  <a:srgbClr val="D3192B"/>
                </a:solidFill>
              </a:rPr>
              <a:t>总体思想</a:t>
            </a:r>
            <a:endParaRPr lang="zh-CN" altLang="en-US" dirty="0"/>
          </a:p>
        </p:txBody>
      </p:sp>
      <p:sp>
        <p:nvSpPr>
          <p:cNvPr id="3" name="内容占位符 2"/>
          <p:cNvSpPr>
            <a:spLocks noGrp="1"/>
          </p:cNvSpPr>
          <p:nvPr>
            <p:ph idx="1"/>
          </p:nvPr>
        </p:nvSpPr>
        <p:spPr>
          <a:xfrm>
            <a:off x="1171575" y="1905000"/>
            <a:ext cx="7772400" cy="4953000"/>
          </a:xfrm>
        </p:spPr>
        <p:txBody>
          <a:bodyPr/>
          <a:lstStyle/>
          <a:p>
            <a:pPr defTabSz="812800">
              <a:buClr>
                <a:schemeClr val="folHlink"/>
              </a:buClr>
              <a:buSzPct val="70000"/>
              <a:buFont typeface="Wingdings" pitchFamily="2" charset="2"/>
              <a:buChar char="l"/>
              <a:defRPr/>
            </a:pPr>
            <a:r>
              <a:rPr lang="zh-CN" altLang="en-US" sz="2800" dirty="0"/>
              <a:t>动态规划的思想实质是分治思想和解决冗余</a:t>
            </a:r>
            <a:endParaRPr lang="en-US" altLang="zh-CN" sz="2800" dirty="0"/>
          </a:p>
          <a:p>
            <a:pPr defTabSz="812800">
              <a:buClr>
                <a:schemeClr val="folHlink"/>
              </a:buClr>
              <a:buSzPct val="70000"/>
              <a:buFont typeface="Wingdings" pitchFamily="2" charset="2"/>
              <a:buChar char="l"/>
              <a:defRPr/>
            </a:pPr>
            <a:r>
              <a:rPr lang="zh-CN" altLang="en-US" sz="2800" dirty="0"/>
              <a:t>动态规划算法与分治法类似，其基本思想也是将待求解问题分解成若干个子问题</a:t>
            </a:r>
          </a:p>
          <a:p>
            <a:pPr>
              <a:defRPr/>
            </a:pPr>
            <a:endParaRPr lang="zh-CN" altLang="en-US" sz="2800" dirty="0"/>
          </a:p>
        </p:txBody>
      </p:sp>
      <p:sp>
        <p:nvSpPr>
          <p:cNvPr id="18437" name="灯片编号占位符 4"/>
          <p:cNvSpPr>
            <a:spLocks noGrp="1"/>
          </p:cNvSpPr>
          <p:nvPr>
            <p:ph type="sldNum" sz="quarter" idx="12"/>
          </p:nvPr>
        </p:nvSpPr>
        <p:spPr>
          <a:noFill/>
        </p:spPr>
        <p:txBody>
          <a:bodyPr/>
          <a:lstStyle/>
          <a:p>
            <a:fld id="{2EB50098-C27D-493C-8D22-D304F9C387A4}" type="slidenum">
              <a:rPr lang="en-US" altLang="zh-CN" smtClean="0">
                <a:ea typeface="宋体" charset="-122"/>
              </a:rPr>
              <a:pPr/>
              <a:t>7</a:t>
            </a:fld>
            <a:endParaRPr lang="en-US" altLang="zh-CN">
              <a:ea typeface="宋体" charset="-122"/>
            </a:endParaRPr>
          </a:p>
        </p:txBody>
      </p:sp>
      <p:grpSp>
        <p:nvGrpSpPr>
          <p:cNvPr id="18438" name="Group 4"/>
          <p:cNvGrpSpPr>
            <a:grpSpLocks/>
          </p:cNvGrpSpPr>
          <p:nvPr/>
        </p:nvGrpSpPr>
        <p:grpSpPr bwMode="auto">
          <a:xfrm>
            <a:off x="1691680" y="3829050"/>
            <a:ext cx="7143750" cy="2571750"/>
            <a:chOff x="270" y="2025"/>
            <a:chExt cx="5490" cy="2016"/>
          </a:xfrm>
        </p:grpSpPr>
        <p:sp>
          <p:nvSpPr>
            <p:cNvPr id="18439"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000" dirty="0">
                  <a:latin typeface="Arial Rounded MT Bold" pitchFamily="34" charset="0"/>
                </a:rPr>
                <a:t>n</a:t>
              </a:r>
            </a:p>
          </p:txBody>
        </p:sp>
        <p:cxnSp>
          <p:nvCxnSpPr>
            <p:cNvPr id="18440" name="AutoShape 6"/>
            <p:cNvCxnSpPr>
              <a:cxnSpLocks noChangeShapeType="1"/>
              <a:stCxn id="18439" idx="4"/>
              <a:endCxn id="18447" idx="0"/>
            </p:cNvCxnSpPr>
            <p:nvPr/>
          </p:nvCxnSpPr>
          <p:spPr bwMode="auto">
            <a:xfrm>
              <a:off x="2951" y="2595"/>
              <a:ext cx="2281" cy="512"/>
            </a:xfrm>
            <a:prstGeom prst="straightConnector1">
              <a:avLst/>
            </a:prstGeom>
            <a:noFill/>
            <a:ln w="19050">
              <a:solidFill>
                <a:schemeClr val="accent2"/>
              </a:solidFill>
              <a:round/>
              <a:headEnd/>
              <a:tailEnd type="triangle" w="med" len="med"/>
            </a:ln>
          </p:spPr>
        </p:cxnSp>
        <p:cxnSp>
          <p:nvCxnSpPr>
            <p:cNvPr id="18441" name="AutoShape 7"/>
            <p:cNvCxnSpPr>
              <a:cxnSpLocks noChangeShapeType="1"/>
              <a:stCxn id="18439" idx="4"/>
              <a:endCxn id="18444" idx="0"/>
            </p:cNvCxnSpPr>
            <p:nvPr/>
          </p:nvCxnSpPr>
          <p:spPr bwMode="auto">
            <a:xfrm flipH="1">
              <a:off x="798" y="2595"/>
              <a:ext cx="2153" cy="480"/>
            </a:xfrm>
            <a:prstGeom prst="straightConnector1">
              <a:avLst/>
            </a:prstGeom>
            <a:noFill/>
            <a:ln w="19050">
              <a:solidFill>
                <a:schemeClr val="accent2"/>
              </a:solidFill>
              <a:round/>
              <a:headEnd/>
              <a:tailEnd type="triangle" w="med" len="med"/>
            </a:ln>
          </p:spPr>
        </p:cxnSp>
        <p:cxnSp>
          <p:nvCxnSpPr>
            <p:cNvPr id="18442" name="AutoShape 8"/>
            <p:cNvCxnSpPr>
              <a:cxnSpLocks noChangeShapeType="1"/>
              <a:stCxn id="18439" idx="4"/>
              <a:endCxn id="18445" idx="0"/>
            </p:cNvCxnSpPr>
            <p:nvPr/>
          </p:nvCxnSpPr>
          <p:spPr bwMode="auto">
            <a:xfrm flipH="1">
              <a:off x="2276" y="2595"/>
              <a:ext cx="675" cy="512"/>
            </a:xfrm>
            <a:prstGeom prst="straightConnector1">
              <a:avLst/>
            </a:prstGeom>
            <a:noFill/>
            <a:ln w="19050">
              <a:solidFill>
                <a:schemeClr val="accent2"/>
              </a:solidFill>
              <a:round/>
              <a:headEnd/>
              <a:tailEnd type="triangle" w="med" len="med"/>
            </a:ln>
          </p:spPr>
        </p:cxnSp>
        <p:cxnSp>
          <p:nvCxnSpPr>
            <p:cNvPr id="18443" name="AutoShape 9"/>
            <p:cNvCxnSpPr>
              <a:cxnSpLocks noChangeShapeType="1"/>
              <a:stCxn id="18439" idx="4"/>
              <a:endCxn id="18446" idx="0"/>
            </p:cNvCxnSpPr>
            <p:nvPr/>
          </p:nvCxnSpPr>
          <p:spPr bwMode="auto">
            <a:xfrm>
              <a:off x="2951" y="2595"/>
              <a:ext cx="803" cy="512"/>
            </a:xfrm>
            <a:prstGeom prst="straightConnector1">
              <a:avLst/>
            </a:prstGeom>
            <a:noFill/>
            <a:ln w="19050">
              <a:solidFill>
                <a:schemeClr val="accent2"/>
              </a:solidFill>
              <a:round/>
              <a:headEnd/>
              <a:tailEnd type="triangle" w="med" len="med"/>
            </a:ln>
          </p:spPr>
        </p:cxnSp>
        <p:sp>
          <p:nvSpPr>
            <p:cNvPr id="18444" name="AutoShape 10"/>
            <p:cNvSpPr>
              <a:spLocks noChangeArrowheads="1"/>
            </p:cNvSpPr>
            <p:nvPr/>
          </p:nvSpPr>
          <p:spPr bwMode="auto">
            <a:xfrm>
              <a:off x="270" y="3081"/>
              <a:ext cx="1056" cy="92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2000">
                  <a:latin typeface="Arial Rounded MT Bold" pitchFamily="34" charset="0"/>
                </a:rPr>
                <a:t>T(n/2)</a:t>
              </a:r>
            </a:p>
          </p:txBody>
        </p:sp>
        <p:sp>
          <p:nvSpPr>
            <p:cNvPr id="18445" name="AutoShape 11"/>
            <p:cNvSpPr>
              <a:spLocks noChangeArrowheads="1"/>
            </p:cNvSpPr>
            <p:nvPr/>
          </p:nvSpPr>
          <p:spPr bwMode="auto">
            <a:xfrm>
              <a:off x="1748" y="3113"/>
              <a:ext cx="1056" cy="92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2000">
                  <a:latin typeface="Arial Rounded MT Bold" pitchFamily="34" charset="0"/>
                </a:rPr>
                <a:t>T(n/2)</a:t>
              </a:r>
            </a:p>
          </p:txBody>
        </p:sp>
        <p:sp>
          <p:nvSpPr>
            <p:cNvPr id="18446" name="AutoShape 12"/>
            <p:cNvSpPr>
              <a:spLocks noChangeArrowheads="1"/>
            </p:cNvSpPr>
            <p:nvPr/>
          </p:nvSpPr>
          <p:spPr bwMode="auto">
            <a:xfrm>
              <a:off x="3226" y="3113"/>
              <a:ext cx="1056" cy="92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2000">
                  <a:latin typeface="Arial Rounded MT Bold" pitchFamily="34" charset="0"/>
                </a:rPr>
                <a:t>T(n/2)</a:t>
              </a:r>
            </a:p>
          </p:txBody>
        </p:sp>
        <p:sp>
          <p:nvSpPr>
            <p:cNvPr id="18447" name="AutoShape 13"/>
            <p:cNvSpPr>
              <a:spLocks noChangeArrowheads="1"/>
            </p:cNvSpPr>
            <p:nvPr/>
          </p:nvSpPr>
          <p:spPr bwMode="auto">
            <a:xfrm>
              <a:off x="4704" y="3113"/>
              <a:ext cx="1056" cy="92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2000">
                  <a:latin typeface="Arial Rounded MT Bold" pitchFamily="34" charset="0"/>
                </a:rPr>
                <a:t>T(n/2)</a:t>
              </a:r>
            </a:p>
          </p:txBody>
        </p:sp>
        <p:sp>
          <p:nvSpPr>
            <p:cNvPr id="18448" name="AutoShape 14"/>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headEnd/>
              <a:tailEnd/>
            </a:ln>
          </p:spPr>
          <p:txBody>
            <a:bodyPr wrap="none" anchor="ctr"/>
            <a:lstStyle/>
            <a:p>
              <a:pPr algn="ctr" eaLnBrk="0" hangingPunct="0"/>
              <a:r>
                <a:rPr lang="en-US" altLang="zh-CN" sz="2000">
                  <a:latin typeface="Arial Rounded MT Bold" pitchFamily="34" charset="0"/>
                </a:rPr>
                <a:t>T(n)</a:t>
              </a:r>
            </a:p>
          </p:txBody>
        </p:sp>
        <p:sp>
          <p:nvSpPr>
            <p:cNvPr id="18449" name="Text Box 15"/>
            <p:cNvSpPr txBox="1">
              <a:spLocks noChangeArrowheads="1"/>
            </p:cNvSpPr>
            <p:nvPr/>
          </p:nvSpPr>
          <p:spPr bwMode="auto">
            <a:xfrm>
              <a:off x="1824" y="2236"/>
              <a:ext cx="672" cy="314"/>
            </a:xfrm>
            <a:prstGeom prst="rect">
              <a:avLst/>
            </a:prstGeom>
            <a:noFill/>
            <a:ln w="9525">
              <a:noFill/>
              <a:miter lim="800000"/>
              <a:headEnd/>
              <a:tailEnd/>
            </a:ln>
          </p:spPr>
          <p:txBody>
            <a:bodyPr>
              <a:spAutoFit/>
            </a:bodyPr>
            <a:lstStyle/>
            <a:p>
              <a:pPr algn="ctr" eaLnBrk="0" hangingPunct="0">
                <a:spcBef>
                  <a:spcPct val="50000"/>
                </a:spcBef>
              </a:pPr>
              <a:r>
                <a:rPr lang="zh-CN" altLang="en-US" sz="2000">
                  <a:latin typeface="Arial Rounded MT Bold" pitchFamily="34" charset="0"/>
                </a:rPr>
                <a:t>=</a:t>
              </a:r>
            </a:p>
          </p:txBody>
        </p:sp>
      </p:grpSp>
    </p:spTree>
    <p:extLst>
      <p:ext uri="{BB962C8B-B14F-4D97-AF65-F5344CB8AC3E}">
        <p14:creationId xmlns:p14="http://schemas.microsoft.com/office/powerpoint/2010/main" val="630415492"/>
      </p:ext>
    </p:extLst>
  </p:cSld>
  <p:clrMapOvr>
    <a:masterClrMapping/>
  </p:clrMapOvr>
  <p:transition spd="slow">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7677200" y="7480201"/>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CE6C5DF-5603-468D-8A5D-D9FF0F9865AD}" type="slidenum">
              <a:rPr lang="en-US" altLang="zh-CN">
                <a:latin typeface="Garamond" panose="02020404030301010803" pitchFamily="18" charset="0"/>
              </a:rPr>
              <a:pPr eaLnBrk="1" hangingPunct="1"/>
              <a:t>70</a:t>
            </a:fld>
            <a:endParaRPr lang="en-US" altLang="zh-CN">
              <a:latin typeface="Garamond" panose="02020404030301010803" pitchFamily="18" charset="0"/>
            </a:endParaRPr>
          </a:p>
        </p:txBody>
      </p:sp>
      <p:sp>
        <p:nvSpPr>
          <p:cNvPr id="269315" name="Rectangle 2"/>
          <p:cNvSpPr>
            <a:spLocks noGrp="1" noChangeArrowheads="1"/>
          </p:cNvSpPr>
          <p:nvPr>
            <p:ph type="body" idx="1"/>
          </p:nvPr>
        </p:nvSpPr>
        <p:spPr>
          <a:xfrm>
            <a:off x="971600" y="1412776"/>
            <a:ext cx="8229600" cy="5797550"/>
          </a:xfrm>
        </p:spPr>
        <p:txBody>
          <a:bodyPr/>
          <a:lstStyle/>
          <a:p>
            <a:pPr eaLnBrk="1" hangingPunct="1">
              <a:lnSpc>
                <a:spcPct val="90000"/>
              </a:lnSpc>
              <a:buFont typeface="Wingdings" panose="05000000000000000000" pitchFamily="2" charset="2"/>
              <a:buNone/>
            </a:pPr>
            <a:r>
              <a:rPr lang="zh-CN" altLang="en-US" sz="2400" dirty="0"/>
              <a:t>二分检索树的性能特征</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① </a:t>
            </a:r>
            <a:r>
              <a:rPr lang="zh-CN" altLang="en-US" sz="2400" dirty="0"/>
              <a:t>例</a:t>
            </a:r>
          </a:p>
          <a:p>
            <a:pPr eaLnBrk="1" hangingPunct="1">
              <a:lnSpc>
                <a:spcPct val="90000"/>
              </a:lnSpc>
              <a:buFont typeface="Wingdings" panose="05000000000000000000" pitchFamily="2" charset="2"/>
              <a:buNone/>
            </a:pPr>
            <a:r>
              <a:rPr lang="zh-CN" altLang="en-US" sz="2400" dirty="0"/>
              <a:t>     图(</a:t>
            </a:r>
            <a:r>
              <a:rPr lang="en-US" altLang="zh-CN" sz="2400" dirty="0"/>
              <a:t>a)：</a:t>
            </a:r>
          </a:p>
          <a:p>
            <a:pPr eaLnBrk="1" hangingPunct="1">
              <a:lnSpc>
                <a:spcPct val="90000"/>
              </a:lnSpc>
              <a:buFont typeface="Wingdings" panose="05000000000000000000" pitchFamily="2" charset="2"/>
              <a:buNone/>
            </a:pPr>
            <a:r>
              <a:rPr lang="en-US" altLang="zh-CN" sz="2400" dirty="0"/>
              <a:t>           </a:t>
            </a:r>
            <a:r>
              <a:rPr lang="zh-CN" altLang="en-US" sz="2400" dirty="0">
                <a:solidFill>
                  <a:srgbClr val="0000FF"/>
                </a:solidFill>
              </a:rPr>
              <a:t>最坏情况</a:t>
            </a:r>
            <a:r>
              <a:rPr lang="zh-CN" altLang="en-US" sz="2400" dirty="0"/>
              <a:t>下查找标识符</a:t>
            </a:r>
            <a:r>
              <a:rPr lang="en-US" altLang="zh-CN" sz="2400" dirty="0"/>
              <a:t>loop</a:t>
            </a:r>
            <a:r>
              <a:rPr lang="zh-CN" altLang="en-US" sz="2400" dirty="0"/>
              <a:t>需要做</a:t>
            </a:r>
            <a:r>
              <a:rPr lang="zh-CN" altLang="en-US" sz="2400" dirty="0">
                <a:solidFill>
                  <a:srgbClr val="FF3300"/>
                </a:solidFill>
              </a:rPr>
              <a:t>4</a:t>
            </a:r>
            <a:r>
              <a:rPr lang="zh-CN" altLang="en-US" sz="2400" dirty="0"/>
              <a:t>次比较；</a:t>
            </a:r>
          </a:p>
          <a:p>
            <a:pPr eaLnBrk="1" hangingPunct="1">
              <a:lnSpc>
                <a:spcPct val="90000"/>
              </a:lnSpc>
              <a:buFont typeface="Wingdings" panose="05000000000000000000" pitchFamily="2" charset="2"/>
              <a:buNone/>
            </a:pPr>
            <a:r>
              <a:rPr lang="zh-CN" altLang="en-US" sz="2400" dirty="0"/>
              <a:t>           成功检索</a:t>
            </a:r>
            <a:r>
              <a:rPr lang="zh-CN" altLang="en-US" sz="2400" dirty="0">
                <a:solidFill>
                  <a:srgbClr val="0000FF"/>
                </a:solidFill>
              </a:rPr>
              <a:t>平均</a:t>
            </a:r>
            <a:r>
              <a:rPr lang="zh-CN" altLang="en-US" sz="2400" dirty="0"/>
              <a:t>需要做</a:t>
            </a:r>
            <a:r>
              <a:rPr lang="zh-CN" altLang="en-US" sz="2400" dirty="0">
                <a:solidFill>
                  <a:srgbClr val="FF3300"/>
                </a:solidFill>
              </a:rPr>
              <a:t>12/5</a:t>
            </a:r>
            <a:r>
              <a:rPr lang="zh-CN" altLang="en-US" sz="2400" dirty="0"/>
              <a:t>次比较;</a:t>
            </a:r>
          </a:p>
          <a:p>
            <a:pPr eaLnBrk="1" hangingPunct="1">
              <a:lnSpc>
                <a:spcPct val="90000"/>
              </a:lnSpc>
              <a:buFont typeface="Wingdings" panose="05000000000000000000" pitchFamily="2" charset="2"/>
              <a:buNone/>
            </a:pPr>
            <a:r>
              <a:rPr lang="zh-CN" altLang="en-US" sz="2400" dirty="0"/>
              <a:t>     图(</a:t>
            </a:r>
            <a:r>
              <a:rPr lang="en-US" altLang="zh-CN" sz="2400" dirty="0"/>
              <a:t>b)：</a:t>
            </a:r>
          </a:p>
          <a:p>
            <a:pPr eaLnBrk="1" hangingPunct="1">
              <a:lnSpc>
                <a:spcPct val="90000"/>
              </a:lnSpc>
              <a:buFont typeface="Wingdings" panose="05000000000000000000" pitchFamily="2" charset="2"/>
              <a:buNone/>
            </a:pPr>
            <a:r>
              <a:rPr lang="en-US" altLang="zh-CN" sz="2400" dirty="0"/>
              <a:t>           </a:t>
            </a:r>
            <a:r>
              <a:rPr lang="zh-CN" altLang="en-US" sz="2400" dirty="0">
                <a:solidFill>
                  <a:srgbClr val="0000FF"/>
                </a:solidFill>
              </a:rPr>
              <a:t>最坏情况</a:t>
            </a:r>
            <a:r>
              <a:rPr lang="zh-CN" altLang="en-US" sz="2400" dirty="0"/>
              <a:t>下查找标识符</a:t>
            </a:r>
            <a:r>
              <a:rPr lang="en-US" altLang="zh-CN" sz="2400" dirty="0"/>
              <a:t>loop/while</a:t>
            </a:r>
            <a:r>
              <a:rPr lang="zh-CN" altLang="en-US" sz="2400" dirty="0"/>
              <a:t>需要做</a:t>
            </a:r>
            <a:r>
              <a:rPr lang="zh-CN" altLang="en-US" sz="2400" dirty="0">
                <a:solidFill>
                  <a:srgbClr val="FF3300"/>
                </a:solidFill>
              </a:rPr>
              <a:t>3</a:t>
            </a:r>
            <a:r>
              <a:rPr lang="zh-CN" altLang="en-US" sz="2400" dirty="0"/>
              <a:t>次比较；</a:t>
            </a:r>
          </a:p>
          <a:p>
            <a:pPr eaLnBrk="1" hangingPunct="1">
              <a:lnSpc>
                <a:spcPct val="90000"/>
              </a:lnSpc>
              <a:buFont typeface="Wingdings" panose="05000000000000000000" pitchFamily="2" charset="2"/>
              <a:buNone/>
            </a:pPr>
            <a:r>
              <a:rPr lang="zh-CN" altLang="en-US" sz="2400" dirty="0"/>
              <a:t>           成功检索</a:t>
            </a:r>
            <a:r>
              <a:rPr lang="zh-CN" altLang="en-US" sz="2400" dirty="0">
                <a:solidFill>
                  <a:srgbClr val="0000FF"/>
                </a:solidFill>
              </a:rPr>
              <a:t>平均</a:t>
            </a:r>
            <a:r>
              <a:rPr lang="zh-CN" altLang="en-US" sz="2400" dirty="0"/>
              <a:t>需要做</a:t>
            </a:r>
            <a:r>
              <a:rPr lang="zh-CN" altLang="en-US" sz="2400" dirty="0">
                <a:solidFill>
                  <a:srgbClr val="FF3300"/>
                </a:solidFill>
              </a:rPr>
              <a:t>11/5</a:t>
            </a:r>
            <a:r>
              <a:rPr lang="zh-CN" altLang="en-US" sz="2400" dirty="0"/>
              <a:t>次比较</a:t>
            </a:r>
          </a:p>
          <a:p>
            <a:pPr eaLnBrk="1" hangingPunct="1">
              <a:lnSpc>
                <a:spcPct val="90000"/>
              </a:lnSpc>
              <a:buFont typeface="Wingdings" panose="05000000000000000000" pitchFamily="2" charset="2"/>
              <a:buNone/>
            </a:pPr>
            <a:r>
              <a:rPr lang="zh-CN" altLang="en-US" sz="2400" dirty="0">
                <a:latin typeface="宋体" panose="02010600030101010101" pitchFamily="2" charset="-122"/>
              </a:rPr>
              <a:t>② </a:t>
            </a:r>
            <a:r>
              <a:rPr lang="zh-CN" altLang="en-US" sz="2400" dirty="0"/>
              <a:t>查找概率</a:t>
            </a:r>
          </a:p>
          <a:p>
            <a:pPr eaLnBrk="1" hangingPunct="1">
              <a:lnSpc>
                <a:spcPct val="90000"/>
              </a:lnSpc>
              <a:buFont typeface="Wingdings" panose="05000000000000000000" pitchFamily="2" charset="2"/>
              <a:buNone/>
            </a:pPr>
            <a:r>
              <a:rPr lang="zh-CN" altLang="en-US" sz="2400" dirty="0"/>
              <a:t>     可以期望不同标识符的</a:t>
            </a:r>
            <a:r>
              <a:rPr lang="zh-CN" altLang="en-US" sz="2400" dirty="0">
                <a:solidFill>
                  <a:srgbClr val="FF3300"/>
                </a:solidFill>
              </a:rPr>
              <a:t>检索频率</a:t>
            </a:r>
            <a:r>
              <a:rPr lang="zh-CN" altLang="en-US" sz="2400" dirty="0"/>
              <a:t>是不同的。如</a:t>
            </a:r>
          </a:p>
          <a:p>
            <a:pPr eaLnBrk="1" hangingPunct="1">
              <a:lnSpc>
                <a:spcPct val="90000"/>
              </a:lnSpc>
              <a:buFont typeface="Wingdings" panose="05000000000000000000" pitchFamily="2" charset="2"/>
              <a:buNone/>
            </a:pPr>
            <a:r>
              <a:rPr lang="zh-CN" altLang="en-US" sz="2400" dirty="0"/>
              <a:t>                     </a:t>
            </a:r>
            <a:r>
              <a:rPr lang="en-US" altLang="zh-CN" sz="2400" dirty="0" err="1"/>
              <a:t>P</a:t>
            </a:r>
            <a:r>
              <a:rPr lang="en-US" altLang="zh-CN" sz="2400" baseline="-25000" dirty="0" err="1"/>
              <a:t>for</a:t>
            </a:r>
            <a:r>
              <a:rPr lang="en-US" altLang="zh-CN" sz="2400" dirty="0" err="1"/>
              <a:t>＞P</a:t>
            </a:r>
            <a:r>
              <a:rPr lang="en-US" altLang="zh-CN" sz="2400" baseline="-25000" dirty="0" err="1"/>
              <a:t>while</a:t>
            </a:r>
            <a:r>
              <a:rPr lang="en-US" altLang="zh-CN" sz="2400" baseline="-25000" dirty="0"/>
              <a:t> </a:t>
            </a:r>
            <a:r>
              <a:rPr lang="en-US" altLang="zh-CN" sz="2400" dirty="0"/>
              <a:t>＞</a:t>
            </a:r>
            <a:r>
              <a:rPr lang="en-US" altLang="zh-CN" sz="2400" baseline="-25000" dirty="0"/>
              <a:t> </a:t>
            </a:r>
            <a:r>
              <a:rPr lang="en-US" altLang="zh-CN" sz="2400" dirty="0" err="1"/>
              <a:t>P</a:t>
            </a:r>
            <a:r>
              <a:rPr lang="en-US" altLang="zh-CN" sz="2400" baseline="-25000" dirty="0" err="1"/>
              <a:t>loop</a:t>
            </a:r>
            <a:endParaRPr lang="en-US" altLang="zh-CN" sz="2400" baseline="-25000" dirty="0"/>
          </a:p>
          <a:p>
            <a:pPr eaLnBrk="1" hangingPunct="1">
              <a:lnSpc>
                <a:spcPct val="90000"/>
              </a:lnSpc>
              <a:buFont typeface="Wingdings" panose="05000000000000000000" pitchFamily="2" charset="2"/>
              <a:buNone/>
            </a:pPr>
            <a:r>
              <a:rPr lang="en-US" altLang="zh-CN" sz="2400" dirty="0">
                <a:latin typeface="宋体" panose="02010600030101010101" pitchFamily="2" charset="-122"/>
              </a:rPr>
              <a:t>③ </a:t>
            </a:r>
            <a:r>
              <a:rPr lang="zh-CN" altLang="en-US" sz="2400" dirty="0"/>
              <a:t>不成功检索</a:t>
            </a:r>
          </a:p>
          <a:p>
            <a:pPr eaLnBrk="1" hangingPunct="1">
              <a:lnSpc>
                <a:spcPct val="90000"/>
              </a:lnSpc>
              <a:buFont typeface="Wingdings" panose="05000000000000000000" pitchFamily="2" charset="2"/>
              <a:buNone/>
            </a:pPr>
            <a:r>
              <a:rPr lang="zh-CN" altLang="en-US" sz="2400" dirty="0"/>
              <a:t>     可以期望不成功检索出现的</a:t>
            </a:r>
            <a:r>
              <a:rPr lang="zh-CN" altLang="en-US" sz="2400" dirty="0">
                <a:solidFill>
                  <a:srgbClr val="FF3300"/>
                </a:solidFill>
              </a:rPr>
              <a:t>频率</a:t>
            </a:r>
            <a:r>
              <a:rPr lang="zh-CN" altLang="en-US" sz="2400" dirty="0"/>
              <a:t>也是不同的。</a:t>
            </a:r>
          </a:p>
        </p:txBody>
      </p:sp>
    </p:spTree>
    <p:extLst>
      <p:ext uri="{BB962C8B-B14F-4D97-AF65-F5344CB8AC3E}">
        <p14:creationId xmlns:p14="http://schemas.microsoft.com/office/powerpoint/2010/main" val="2486376191"/>
      </p:ext>
    </p:extLst>
  </p:cSld>
  <p:clrMapOvr>
    <a:masterClrMapping/>
  </p:clrMapOvr>
  <p:transition spd="slow">
    <p:pull dir="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a:xfrm>
            <a:off x="7631112" y="7336755"/>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6D44CE4-AB9E-4DC2-BA5F-3A93A85AE6F5}" type="slidenum">
              <a:rPr lang="en-US" altLang="zh-CN">
                <a:latin typeface="Garamond" panose="02020404030301010803" pitchFamily="18" charset="0"/>
              </a:rPr>
              <a:pPr eaLnBrk="1" hangingPunct="1"/>
              <a:t>71</a:t>
            </a:fld>
            <a:endParaRPr lang="en-US" altLang="zh-CN">
              <a:latin typeface="Garamond" panose="02020404030301010803" pitchFamily="18" charset="0"/>
            </a:endParaRPr>
          </a:p>
        </p:txBody>
      </p:sp>
      <p:sp>
        <p:nvSpPr>
          <p:cNvPr id="270339" name="Rectangle 2"/>
          <p:cNvSpPr>
            <a:spLocks noGrp="1" noChangeArrowheads="1"/>
          </p:cNvSpPr>
          <p:nvPr>
            <p:ph type="body" sz="half" idx="1"/>
          </p:nvPr>
        </p:nvSpPr>
        <p:spPr>
          <a:xfrm>
            <a:off x="925512" y="1340768"/>
            <a:ext cx="8218488" cy="5726112"/>
          </a:xfrm>
        </p:spPr>
        <p:txBody>
          <a:bodyPr/>
          <a:lstStyle/>
          <a:p>
            <a:pPr marL="0" indent="0" eaLnBrk="1" hangingPunct="1">
              <a:buFont typeface="Wingdings" panose="05000000000000000000" pitchFamily="2" charset="2"/>
              <a:buNone/>
            </a:pPr>
            <a:r>
              <a:rPr lang="zh-CN" altLang="en-US" sz="2400"/>
              <a:t>3）最优二分检索树问题</a:t>
            </a:r>
          </a:p>
          <a:p>
            <a:pPr marL="0" indent="0" eaLnBrk="1" hangingPunct="1">
              <a:lnSpc>
                <a:spcPct val="115000"/>
              </a:lnSpc>
              <a:buFont typeface="Wingdings" panose="05000000000000000000" pitchFamily="2" charset="2"/>
              <a:buNone/>
            </a:pPr>
            <a:r>
              <a:rPr lang="zh-CN" altLang="en-US" sz="2000"/>
              <a:t>      设给定的标识符集合是 {</a:t>
            </a:r>
            <a:r>
              <a:rPr lang="en-US" altLang="zh-CN" sz="2000"/>
              <a:t>a</a:t>
            </a:r>
            <a:r>
              <a:rPr lang="en-US" altLang="zh-CN" sz="2000" baseline="-25000"/>
              <a:t>1</a:t>
            </a:r>
            <a:r>
              <a:rPr lang="en-US" altLang="zh-CN" sz="2000"/>
              <a:t>,a</a:t>
            </a:r>
            <a:r>
              <a:rPr lang="en-US" altLang="zh-CN" sz="2000" baseline="-25000"/>
              <a:t>2</a:t>
            </a:r>
            <a:r>
              <a:rPr lang="en-US" altLang="zh-CN" sz="2000"/>
              <a:t>,…,a</a:t>
            </a:r>
            <a:r>
              <a:rPr lang="en-US" altLang="zh-CN" sz="2000" baseline="-25000"/>
              <a:t>n</a:t>
            </a:r>
            <a:r>
              <a:rPr lang="en-US" altLang="zh-CN" sz="2000"/>
              <a:t>}，</a:t>
            </a:r>
            <a:r>
              <a:rPr lang="zh-CN" altLang="en-US" sz="2000"/>
              <a:t>并假定</a:t>
            </a:r>
            <a:r>
              <a:rPr lang="en-US" altLang="zh-CN" sz="2000"/>
              <a:t>a</a:t>
            </a:r>
            <a:r>
              <a:rPr lang="en-US" altLang="zh-CN" sz="2000" baseline="-25000"/>
              <a:t>1</a:t>
            </a:r>
            <a:r>
              <a:rPr lang="en-US" altLang="zh-CN" sz="2000"/>
              <a:t>＜a</a:t>
            </a:r>
            <a:r>
              <a:rPr lang="en-US" altLang="zh-CN" sz="2000" baseline="-25000"/>
              <a:t>2 </a:t>
            </a:r>
            <a:r>
              <a:rPr lang="en-US" altLang="zh-CN" sz="2000"/>
              <a:t>＜ … ＜ a</a:t>
            </a:r>
            <a:r>
              <a:rPr lang="en-US" altLang="zh-CN" sz="2000" baseline="-25000"/>
              <a:t>n </a:t>
            </a:r>
            <a:r>
              <a:rPr lang="en-US" altLang="zh-CN" sz="2000"/>
              <a:t>。</a:t>
            </a:r>
          </a:p>
          <a:p>
            <a:pPr marL="0" indent="0" eaLnBrk="1" hangingPunct="1">
              <a:lnSpc>
                <a:spcPct val="115000"/>
              </a:lnSpc>
              <a:buFont typeface="Wingdings" panose="05000000000000000000" pitchFamily="2" charset="2"/>
              <a:buNone/>
            </a:pPr>
            <a:r>
              <a:rPr lang="en-US" altLang="zh-CN" sz="2000"/>
              <a:t>      </a:t>
            </a:r>
            <a:r>
              <a:rPr lang="zh-CN" altLang="en-US" sz="2000"/>
              <a:t>设，</a:t>
            </a:r>
            <a:r>
              <a:rPr lang="en-US" altLang="zh-CN" sz="2000">
                <a:solidFill>
                  <a:srgbClr val="0000FF"/>
                </a:solidFill>
              </a:rPr>
              <a:t>P(i)</a:t>
            </a:r>
            <a:r>
              <a:rPr lang="zh-CN" altLang="en-US" sz="2000"/>
              <a:t>是对</a:t>
            </a:r>
            <a:r>
              <a:rPr lang="en-US" altLang="zh-CN" sz="2000"/>
              <a:t>a</a:t>
            </a:r>
            <a:r>
              <a:rPr lang="en-US" altLang="zh-CN" sz="2000" baseline="-25000"/>
              <a:t>i</a:t>
            </a:r>
            <a:r>
              <a:rPr lang="zh-CN" altLang="en-US" sz="2000"/>
              <a:t>检索的概率，</a:t>
            </a:r>
          </a:p>
          <a:p>
            <a:pPr marL="0" indent="0" eaLnBrk="1" hangingPunct="1">
              <a:lnSpc>
                <a:spcPct val="115000"/>
              </a:lnSpc>
              <a:buFont typeface="Wingdings" panose="05000000000000000000" pitchFamily="2" charset="2"/>
              <a:buNone/>
            </a:pPr>
            <a:r>
              <a:rPr lang="en-US" altLang="zh-CN" sz="2000"/>
              <a:t>             </a:t>
            </a:r>
            <a:r>
              <a:rPr lang="en-US" altLang="zh-CN" sz="2000">
                <a:solidFill>
                  <a:srgbClr val="0000FF"/>
                </a:solidFill>
              </a:rPr>
              <a:t>Q(i)</a:t>
            </a:r>
            <a:r>
              <a:rPr lang="zh-CN" altLang="en-US" sz="2000"/>
              <a:t>是正被检索的标识符</a:t>
            </a:r>
            <a:r>
              <a:rPr lang="en-US" altLang="zh-CN" sz="2000"/>
              <a:t>X</a:t>
            </a:r>
            <a:r>
              <a:rPr lang="zh-CN" altLang="en-US" sz="2000"/>
              <a:t>恰好满足： </a:t>
            </a:r>
            <a:r>
              <a:rPr lang="en-US" altLang="zh-CN" sz="2000"/>
              <a:t>a</a:t>
            </a:r>
            <a:r>
              <a:rPr lang="en-US" altLang="zh-CN" sz="2000" baseline="-25000"/>
              <a:t>i </a:t>
            </a:r>
            <a:r>
              <a:rPr lang="en-US" altLang="zh-CN" sz="2000"/>
              <a:t>＜</a:t>
            </a:r>
            <a:r>
              <a:rPr lang="en-US" altLang="zh-CN" sz="2000" baseline="-25000"/>
              <a:t> </a:t>
            </a:r>
            <a:r>
              <a:rPr lang="en-US" altLang="zh-CN" sz="2000"/>
              <a:t>X＜a</a:t>
            </a:r>
            <a:r>
              <a:rPr lang="en-US" altLang="zh-CN" sz="2000" baseline="-25000"/>
              <a:t>i+1</a:t>
            </a:r>
            <a:r>
              <a:rPr lang="en-US" altLang="zh-CN" sz="2000"/>
              <a:t>，0</a:t>
            </a:r>
            <a:r>
              <a:rPr lang="en-US" altLang="zh-CN" sz="2000">
                <a:latin typeface="宋体" panose="02010600030101010101" pitchFamily="2" charset="-122"/>
              </a:rPr>
              <a:t>≤i≤n（</a:t>
            </a:r>
            <a:r>
              <a:rPr lang="zh-CN" altLang="en-US" sz="2000">
                <a:latin typeface="宋体" panose="02010600030101010101" pitchFamily="2" charset="-122"/>
              </a:rPr>
              <a:t>设</a:t>
            </a:r>
            <a:r>
              <a:rPr lang="en-US" altLang="zh-CN" sz="2000">
                <a:latin typeface="宋体" panose="02010600030101010101" pitchFamily="2" charset="-122"/>
              </a:rPr>
              <a:t>a</a:t>
            </a:r>
            <a:r>
              <a:rPr lang="en-US" altLang="zh-CN" sz="2000" baseline="-25000">
                <a:latin typeface="宋体" panose="02010600030101010101" pitchFamily="2" charset="-122"/>
              </a:rPr>
              <a:t>0</a:t>
            </a:r>
            <a:r>
              <a:rPr lang="en-US" altLang="zh-CN" sz="2000">
                <a:latin typeface="宋体" panose="02010600030101010101" pitchFamily="2" charset="-122"/>
              </a:rPr>
              <a:t>=-∞,a</a:t>
            </a:r>
            <a:r>
              <a:rPr lang="en-US" altLang="zh-CN" sz="2000" baseline="-25000">
                <a:latin typeface="宋体" panose="02010600030101010101" pitchFamily="2" charset="-122"/>
              </a:rPr>
              <a:t>n+1</a:t>
            </a:r>
            <a:r>
              <a:rPr lang="en-US" altLang="zh-CN" sz="2000">
                <a:latin typeface="宋体" panose="02010600030101010101" pitchFamily="2" charset="-122"/>
              </a:rPr>
              <a:t>=+∞)</a:t>
            </a:r>
            <a:r>
              <a:rPr lang="zh-CN" altLang="en-US" sz="2000">
                <a:latin typeface="宋体" panose="02010600030101010101" pitchFamily="2" charset="-122"/>
              </a:rPr>
              <a:t>时的概率，即一种不成功检索情况下的概率。</a:t>
            </a:r>
          </a:p>
          <a:p>
            <a:pPr marL="0" indent="0" eaLnBrk="1" hangingPunct="1">
              <a:lnSpc>
                <a:spcPct val="115000"/>
              </a:lnSpc>
              <a:buFont typeface="Wingdings" panose="05000000000000000000" pitchFamily="2" charset="2"/>
              <a:buNone/>
            </a:pPr>
            <a:r>
              <a:rPr lang="zh-CN" altLang="en-US" sz="2000">
                <a:latin typeface="宋体" panose="02010600030101010101" pitchFamily="2" charset="-122"/>
              </a:rPr>
              <a:t>则            表示所有成功检索的概率。</a:t>
            </a:r>
          </a:p>
          <a:p>
            <a:pPr marL="0" indent="0" eaLnBrk="1" hangingPunct="1">
              <a:buFont typeface="Wingdings" panose="05000000000000000000" pitchFamily="2" charset="2"/>
              <a:buNone/>
            </a:pPr>
            <a:endParaRPr lang="zh-CN" altLang="en-US" sz="2000">
              <a:latin typeface="宋体" panose="02010600030101010101" pitchFamily="2" charset="-122"/>
            </a:endParaRPr>
          </a:p>
          <a:p>
            <a:pPr marL="0" indent="0" eaLnBrk="1" hangingPunct="1">
              <a:buFont typeface="Wingdings" panose="05000000000000000000" pitchFamily="2" charset="2"/>
              <a:buNone/>
            </a:pPr>
            <a:r>
              <a:rPr lang="zh-CN" altLang="en-US" sz="2000">
                <a:latin typeface="宋体" panose="02010600030101010101" pitchFamily="2" charset="-122"/>
              </a:rPr>
              <a:t>              表示所有不成功检索的概率。</a:t>
            </a:r>
          </a:p>
          <a:p>
            <a:pPr marL="0" indent="0" eaLnBrk="1" hangingPunct="1">
              <a:buFont typeface="Wingdings" panose="05000000000000000000" pitchFamily="2" charset="2"/>
              <a:buNone/>
            </a:pPr>
            <a:endParaRPr lang="zh-CN" altLang="en-US" sz="2000">
              <a:latin typeface="宋体" panose="02010600030101010101" pitchFamily="2" charset="-122"/>
            </a:endParaRPr>
          </a:p>
          <a:p>
            <a:pPr marL="0" indent="0" eaLnBrk="1" hangingPunct="1">
              <a:buFont typeface="Wingdings" panose="05000000000000000000" pitchFamily="2" charset="2"/>
              <a:buNone/>
            </a:pPr>
            <a:r>
              <a:rPr lang="zh-CN" altLang="en-US" sz="2000">
                <a:latin typeface="宋体" panose="02010600030101010101" pitchFamily="2" charset="-122"/>
              </a:rPr>
              <a:t>    考虑所有可能的成功和不成功检索情况，共2</a:t>
            </a:r>
            <a:r>
              <a:rPr lang="en-US" altLang="zh-CN" sz="2000">
                <a:latin typeface="宋体" panose="02010600030101010101" pitchFamily="2" charset="-122"/>
              </a:rPr>
              <a:t>n+1</a:t>
            </a:r>
            <a:r>
              <a:rPr lang="zh-CN" altLang="en-US" sz="2000">
                <a:latin typeface="宋体" panose="02010600030101010101" pitchFamily="2" charset="-122"/>
              </a:rPr>
              <a:t>种可能的情况，有</a:t>
            </a:r>
          </a:p>
          <a:p>
            <a:pPr marL="0" indent="0" eaLnBrk="1" hangingPunct="1">
              <a:buFont typeface="Wingdings" panose="05000000000000000000" pitchFamily="2" charset="2"/>
              <a:buNone/>
            </a:pPr>
            <a:endParaRPr lang="zh-CN" altLang="en-US" sz="2000">
              <a:latin typeface="宋体" panose="02010600030101010101" pitchFamily="2" charset="-122"/>
            </a:endParaRPr>
          </a:p>
          <a:p>
            <a:pPr marL="0" indent="0" eaLnBrk="1" hangingPunct="1">
              <a:buFont typeface="Wingdings" panose="05000000000000000000" pitchFamily="2" charset="2"/>
              <a:buNone/>
            </a:pPr>
            <a:endParaRPr lang="zh-CN" altLang="en-US" sz="2000">
              <a:latin typeface="宋体" panose="02010600030101010101" pitchFamily="2" charset="-122"/>
            </a:endParaRPr>
          </a:p>
          <a:p>
            <a:pPr marL="0" indent="0" eaLnBrk="1" hangingPunct="1">
              <a:buFont typeface="Wingdings" panose="05000000000000000000" pitchFamily="2" charset="2"/>
              <a:buNone/>
            </a:pPr>
            <a:endParaRPr lang="zh-CN" altLang="en-US" sz="2000">
              <a:latin typeface="宋体" panose="02010600030101010101" pitchFamily="2" charset="-122"/>
            </a:endParaRPr>
          </a:p>
          <a:p>
            <a:pPr marL="0" indent="0" eaLnBrk="1" hangingPunct="1">
              <a:buFont typeface="Wingdings" panose="05000000000000000000" pitchFamily="2" charset="2"/>
              <a:buNone/>
            </a:pPr>
            <a:r>
              <a:rPr lang="zh-CN" altLang="en-US" sz="2000">
                <a:latin typeface="宋体" panose="02010600030101010101" pitchFamily="2" charset="-122"/>
              </a:rPr>
              <a:t>     </a:t>
            </a:r>
            <a:endParaRPr lang="zh-CN" altLang="en-US" sz="2600">
              <a:latin typeface="宋体" panose="02010600030101010101" pitchFamily="2" charset="-122"/>
            </a:endParaRPr>
          </a:p>
        </p:txBody>
      </p:sp>
      <p:graphicFrame>
        <p:nvGraphicFramePr>
          <p:cNvPr id="270340" name="Object 3"/>
          <p:cNvGraphicFramePr>
            <a:graphicFrameLocks noGrp="1" noChangeAspect="1"/>
          </p:cNvGraphicFramePr>
          <p:nvPr>
            <p:ph sz="half" idx="2"/>
            <p:extLst>
              <p:ext uri="{D42A27DB-BD31-4B8C-83A1-F6EECF244321}">
                <p14:modId xmlns:p14="http://schemas.microsoft.com/office/powerpoint/2010/main" val="666824647"/>
              </p:ext>
            </p:extLst>
          </p:nvPr>
        </p:nvGraphicFramePr>
        <p:xfrm>
          <a:off x="1809750" y="3466430"/>
          <a:ext cx="792162" cy="441325"/>
        </p:xfrm>
        <a:graphic>
          <a:graphicData uri="http://schemas.openxmlformats.org/presentationml/2006/ole">
            <mc:AlternateContent xmlns:mc="http://schemas.openxmlformats.org/markup-compatibility/2006">
              <mc:Choice xmlns:v="urn:schemas-microsoft-com:vml" Requires="v">
                <p:oleObj spid="_x0000_s98376" name="公式" r:id="rId3" imgW="495085" imgH="342751" progId="Equation.3">
                  <p:embed/>
                </p:oleObj>
              </mc:Choice>
              <mc:Fallback>
                <p:oleObj name="公式" r:id="rId3" imgW="495085" imgH="342751" progId="Equation.3">
                  <p:embed/>
                  <p:pic>
                    <p:nvPicPr>
                      <p:cNvPr id="27034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3466430"/>
                        <a:ext cx="792162"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41" name="Object 4"/>
          <p:cNvGraphicFramePr>
            <a:graphicFrameLocks noChangeAspect="1"/>
          </p:cNvGraphicFramePr>
          <p:nvPr>
            <p:extLst>
              <p:ext uri="{D42A27DB-BD31-4B8C-83A1-F6EECF244321}">
                <p14:modId xmlns:p14="http://schemas.microsoft.com/office/powerpoint/2010/main" val="4263097943"/>
              </p:ext>
            </p:extLst>
          </p:nvPr>
        </p:nvGraphicFramePr>
        <p:xfrm>
          <a:off x="1814512" y="4199855"/>
          <a:ext cx="863600" cy="431800"/>
        </p:xfrm>
        <a:graphic>
          <a:graphicData uri="http://schemas.openxmlformats.org/presentationml/2006/ole">
            <mc:AlternateContent xmlns:mc="http://schemas.openxmlformats.org/markup-compatibility/2006">
              <mc:Choice xmlns:v="urn:schemas-microsoft-com:vml" Requires="v">
                <p:oleObj spid="_x0000_s98377" name="公式" r:id="rId5" imgW="520474" imgH="342751" progId="Equation.3">
                  <p:embed/>
                </p:oleObj>
              </mc:Choice>
              <mc:Fallback>
                <p:oleObj name="公式" r:id="rId5" imgW="520474" imgH="342751" progId="Equation.3">
                  <p:embed/>
                  <p:pic>
                    <p:nvPicPr>
                      <p:cNvPr id="27034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12" y="4199855"/>
                        <a:ext cx="86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42" name="Object 5"/>
          <p:cNvGraphicFramePr>
            <a:graphicFrameLocks noChangeAspect="1"/>
          </p:cNvGraphicFramePr>
          <p:nvPr>
            <p:extLst>
              <p:ext uri="{D42A27DB-BD31-4B8C-83A1-F6EECF244321}">
                <p14:modId xmlns:p14="http://schemas.microsoft.com/office/powerpoint/2010/main" val="1626116809"/>
              </p:ext>
            </p:extLst>
          </p:nvPr>
        </p:nvGraphicFramePr>
        <p:xfrm>
          <a:off x="2906712" y="5696868"/>
          <a:ext cx="3810000" cy="1106487"/>
        </p:xfrm>
        <a:graphic>
          <a:graphicData uri="http://schemas.openxmlformats.org/presentationml/2006/ole">
            <mc:AlternateContent xmlns:mc="http://schemas.openxmlformats.org/markup-compatibility/2006">
              <mc:Choice xmlns:v="urn:schemas-microsoft-com:vml" Requires="v">
                <p:oleObj spid="_x0000_s98378" name="公式" r:id="rId7" imgW="1295400" imgH="342900" progId="Equation.3">
                  <p:embed/>
                </p:oleObj>
              </mc:Choice>
              <mc:Fallback>
                <p:oleObj name="公式" r:id="rId7" imgW="1295400" imgH="342900" progId="Equation.3">
                  <p:embed/>
                  <p:pic>
                    <p:nvPicPr>
                      <p:cNvPr id="27034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6712" y="5696868"/>
                        <a:ext cx="3810000" cy="110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87246183"/>
      </p:ext>
    </p:extLst>
  </p:cSld>
  <p:clrMapOvr>
    <a:masterClrMapping/>
  </p:clrMapOvr>
  <p:transition spd="slow">
    <p:pull dir="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a:xfrm>
            <a:off x="7882111" y="7336185"/>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0C7110C-0D99-48CE-9B7B-46ADBF7350F1}" type="slidenum">
              <a:rPr lang="en-US" altLang="zh-CN">
                <a:latin typeface="Garamond" panose="02020404030301010803" pitchFamily="18" charset="0"/>
              </a:rPr>
              <a:pPr eaLnBrk="1" hangingPunct="1"/>
              <a:t>72</a:t>
            </a:fld>
            <a:endParaRPr lang="en-US" altLang="zh-CN">
              <a:latin typeface="Garamond" panose="02020404030301010803" pitchFamily="18" charset="0"/>
            </a:endParaRPr>
          </a:p>
        </p:txBody>
      </p:sp>
      <p:sp>
        <p:nvSpPr>
          <p:cNvPr id="271363" name="Rectangle 2"/>
          <p:cNvSpPr>
            <a:spLocks noGrp="1" noChangeArrowheads="1"/>
          </p:cNvSpPr>
          <p:nvPr>
            <p:ph type="body" idx="1"/>
          </p:nvPr>
        </p:nvSpPr>
        <p:spPr>
          <a:xfrm>
            <a:off x="1187624" y="1268760"/>
            <a:ext cx="8229600" cy="5797550"/>
          </a:xfrm>
        </p:spPr>
        <p:txBody>
          <a:bodyPr/>
          <a:lstStyle/>
          <a:p>
            <a:pPr eaLnBrk="1" hangingPunct="1">
              <a:buFont typeface="Wingdings" panose="05000000000000000000" pitchFamily="2" charset="2"/>
              <a:buNone/>
            </a:pPr>
            <a:r>
              <a:rPr lang="zh-CN" altLang="en-US" sz="2400" dirty="0">
                <a:solidFill>
                  <a:srgbClr val="0000FF"/>
                </a:solidFill>
                <a:latin typeface="宋体" panose="02010600030101010101" pitchFamily="2" charset="-122"/>
              </a:rPr>
              <a:t>二分检索树</a:t>
            </a: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r>
              <a:rPr lang="zh-CN" altLang="en-US" sz="2400" dirty="0">
                <a:latin typeface="宋体" panose="02010600030101010101" pitchFamily="2" charset="-122"/>
              </a:rPr>
              <a:t>    </a:t>
            </a:r>
          </a:p>
          <a:p>
            <a:pPr eaLnBrk="1" hangingPunct="1">
              <a:buFont typeface="Wingdings" panose="05000000000000000000" pitchFamily="2" charset="2"/>
              <a:buNone/>
            </a:pPr>
            <a:r>
              <a:rPr lang="zh-CN" altLang="en-US" sz="2400" dirty="0">
                <a:latin typeface="宋体" panose="02010600030101010101" pitchFamily="2" charset="-122"/>
              </a:rPr>
              <a:t>    </a:t>
            </a:r>
            <a:r>
              <a:rPr lang="zh-CN" altLang="en-US" sz="2400" dirty="0">
                <a:solidFill>
                  <a:srgbClr val="0000FF"/>
                </a:solidFill>
                <a:latin typeface="宋体" panose="02010600030101010101" pitchFamily="2" charset="-122"/>
              </a:rPr>
              <a:t>内结点</a:t>
            </a:r>
            <a:r>
              <a:rPr lang="zh-CN" altLang="en-US" sz="2400" dirty="0">
                <a:latin typeface="宋体" panose="02010600030101010101" pitchFamily="2" charset="-122"/>
              </a:rPr>
              <a:t>：代表成功检索情况，刚好有</a:t>
            </a:r>
            <a:r>
              <a:rPr lang="en-US" altLang="zh-CN" sz="2400" dirty="0">
                <a:solidFill>
                  <a:srgbClr val="FF3300"/>
                </a:solidFill>
                <a:latin typeface="宋体" panose="02010600030101010101" pitchFamily="2" charset="-122"/>
              </a:rPr>
              <a:t>n</a:t>
            </a:r>
            <a:r>
              <a:rPr lang="zh-CN" altLang="en-US" sz="2400" dirty="0">
                <a:latin typeface="宋体" panose="02010600030101010101" pitchFamily="2" charset="-122"/>
              </a:rPr>
              <a:t>个</a:t>
            </a:r>
          </a:p>
          <a:p>
            <a:pPr eaLnBrk="1" hangingPunct="1">
              <a:buFont typeface="Wingdings" panose="05000000000000000000" pitchFamily="2" charset="2"/>
              <a:buNone/>
            </a:pPr>
            <a:r>
              <a:rPr lang="zh-CN" altLang="en-US" sz="2400" dirty="0">
                <a:latin typeface="宋体" panose="02010600030101010101" pitchFamily="2" charset="-122"/>
              </a:rPr>
              <a:t>    </a:t>
            </a:r>
            <a:r>
              <a:rPr lang="zh-CN" altLang="en-US" sz="2400" dirty="0">
                <a:solidFill>
                  <a:srgbClr val="0000FF"/>
                </a:solidFill>
                <a:latin typeface="宋体" panose="02010600030101010101" pitchFamily="2" charset="-122"/>
              </a:rPr>
              <a:t>外结点</a:t>
            </a:r>
            <a:r>
              <a:rPr lang="zh-CN" altLang="en-US" sz="2400" dirty="0">
                <a:latin typeface="宋体" panose="02010600030101010101" pitchFamily="2" charset="-122"/>
              </a:rPr>
              <a:t>：代表不成功检索情况，刚好有</a:t>
            </a:r>
            <a:r>
              <a:rPr lang="en-US" altLang="zh-CN" sz="2400" dirty="0">
                <a:solidFill>
                  <a:srgbClr val="FF3300"/>
                </a:solidFill>
                <a:latin typeface="宋体" panose="02010600030101010101" pitchFamily="2" charset="-122"/>
              </a:rPr>
              <a:t>n＋1</a:t>
            </a:r>
            <a:r>
              <a:rPr lang="zh-CN" altLang="en-US" sz="2400" dirty="0">
                <a:latin typeface="宋体" panose="02010600030101010101" pitchFamily="2" charset="-122"/>
              </a:rPr>
              <a:t>个</a:t>
            </a:r>
          </a:p>
          <a:p>
            <a:pPr eaLnBrk="1" hangingPunct="1">
              <a:buFont typeface="Wingdings" panose="05000000000000000000" pitchFamily="2" charset="2"/>
              <a:buNone/>
            </a:pPr>
            <a:endParaRPr lang="zh-CN" altLang="en-US" sz="2400" dirty="0">
              <a:latin typeface="宋体" panose="02010600030101010101" pitchFamily="2" charset="-122"/>
            </a:endParaRPr>
          </a:p>
          <a:p>
            <a:pPr eaLnBrk="1" hangingPunct="1">
              <a:buFont typeface="Wingdings" panose="05000000000000000000" pitchFamily="2" charset="2"/>
              <a:buNone/>
            </a:pPr>
            <a:r>
              <a:rPr lang="zh-CN" altLang="en-US" sz="2400" dirty="0">
                <a:latin typeface="宋体" panose="02010600030101010101" pitchFamily="2" charset="-122"/>
              </a:rPr>
              <a:t>    关于</a:t>
            </a:r>
            <a:r>
              <a:rPr lang="zh-CN" altLang="en-US" sz="2400" dirty="0"/>
              <a:t>{</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n</a:t>
            </a:r>
            <a:r>
              <a:rPr lang="en-US" altLang="zh-CN" sz="2400" dirty="0"/>
              <a:t>}</a:t>
            </a:r>
            <a:r>
              <a:rPr lang="zh-CN" altLang="en-US" sz="2400" dirty="0"/>
              <a:t>的</a:t>
            </a:r>
            <a:r>
              <a:rPr lang="zh-CN" altLang="en-US" sz="2400" dirty="0">
                <a:solidFill>
                  <a:srgbClr val="FF3300"/>
                </a:solidFill>
              </a:rPr>
              <a:t>最优二分检索树</a:t>
            </a:r>
            <a:r>
              <a:rPr lang="zh-CN" altLang="en-US" sz="2400" dirty="0"/>
              <a:t>含义如下：</a:t>
            </a:r>
            <a:endParaRPr lang="zh-CN" altLang="en-US" dirty="0"/>
          </a:p>
        </p:txBody>
      </p:sp>
      <p:grpSp>
        <p:nvGrpSpPr>
          <p:cNvPr id="271364" name="Group 3"/>
          <p:cNvGrpSpPr>
            <a:grpSpLocks/>
          </p:cNvGrpSpPr>
          <p:nvPr/>
        </p:nvGrpSpPr>
        <p:grpSpPr bwMode="auto">
          <a:xfrm>
            <a:off x="3922886" y="1843435"/>
            <a:ext cx="2303463" cy="2665413"/>
            <a:chOff x="2290" y="255"/>
            <a:chExt cx="1451" cy="1679"/>
          </a:xfrm>
        </p:grpSpPr>
        <p:sp>
          <p:nvSpPr>
            <p:cNvPr id="271365" name="Oval 4"/>
            <p:cNvSpPr>
              <a:spLocks noChangeArrowheads="1"/>
            </p:cNvSpPr>
            <p:nvPr/>
          </p:nvSpPr>
          <p:spPr bwMode="auto">
            <a:xfrm>
              <a:off x="2789" y="25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400"/>
            </a:p>
          </p:txBody>
        </p:sp>
        <p:sp>
          <p:nvSpPr>
            <p:cNvPr id="271366" name="Oval 5"/>
            <p:cNvSpPr>
              <a:spLocks noChangeArrowheads="1"/>
            </p:cNvSpPr>
            <p:nvPr/>
          </p:nvSpPr>
          <p:spPr bwMode="auto">
            <a:xfrm>
              <a:off x="2472"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400"/>
            </a:p>
          </p:txBody>
        </p:sp>
        <p:sp>
          <p:nvSpPr>
            <p:cNvPr id="271367" name="Oval 6"/>
            <p:cNvSpPr>
              <a:spLocks noChangeArrowheads="1"/>
            </p:cNvSpPr>
            <p:nvPr/>
          </p:nvSpPr>
          <p:spPr bwMode="auto">
            <a:xfrm>
              <a:off x="3061"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400"/>
            </a:p>
          </p:txBody>
        </p:sp>
        <p:sp>
          <p:nvSpPr>
            <p:cNvPr id="271368" name="Rectangle 7"/>
            <p:cNvSpPr>
              <a:spLocks noChangeArrowheads="1"/>
            </p:cNvSpPr>
            <p:nvPr/>
          </p:nvSpPr>
          <p:spPr bwMode="auto">
            <a:xfrm>
              <a:off x="2925"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1369" name="Rectangle 8"/>
            <p:cNvSpPr>
              <a:spLocks noChangeArrowheads="1"/>
            </p:cNvSpPr>
            <p:nvPr/>
          </p:nvSpPr>
          <p:spPr bwMode="auto">
            <a:xfrm>
              <a:off x="2290"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1370" name="Rectangle 9"/>
            <p:cNvSpPr>
              <a:spLocks noChangeArrowheads="1"/>
            </p:cNvSpPr>
            <p:nvPr/>
          </p:nvSpPr>
          <p:spPr bwMode="auto">
            <a:xfrm>
              <a:off x="2699"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1371" name="Line 10"/>
            <p:cNvSpPr>
              <a:spLocks noChangeShapeType="1"/>
            </p:cNvSpPr>
            <p:nvPr/>
          </p:nvSpPr>
          <p:spPr bwMode="auto">
            <a:xfrm flipH="1">
              <a:off x="2699" y="527"/>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2" name="Line 11"/>
            <p:cNvSpPr>
              <a:spLocks noChangeShapeType="1"/>
            </p:cNvSpPr>
            <p:nvPr/>
          </p:nvSpPr>
          <p:spPr bwMode="auto">
            <a:xfrm>
              <a:off x="2971" y="527"/>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3" name="Line 12"/>
            <p:cNvSpPr>
              <a:spLocks noChangeShapeType="1"/>
            </p:cNvSpPr>
            <p:nvPr/>
          </p:nvSpPr>
          <p:spPr bwMode="auto">
            <a:xfrm>
              <a:off x="2608" y="1026"/>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4" name="Line 13"/>
            <p:cNvSpPr>
              <a:spLocks noChangeShapeType="1"/>
            </p:cNvSpPr>
            <p:nvPr/>
          </p:nvSpPr>
          <p:spPr bwMode="auto">
            <a:xfrm flipH="1">
              <a:off x="2381" y="1026"/>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5" name="Line 14"/>
            <p:cNvSpPr>
              <a:spLocks noChangeShapeType="1"/>
            </p:cNvSpPr>
            <p:nvPr/>
          </p:nvSpPr>
          <p:spPr bwMode="auto">
            <a:xfrm flipH="1">
              <a:off x="3016" y="1027"/>
              <a:ext cx="181"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6" name="Line 15"/>
            <p:cNvSpPr>
              <a:spLocks noChangeShapeType="1"/>
            </p:cNvSpPr>
            <p:nvPr/>
          </p:nvSpPr>
          <p:spPr bwMode="auto">
            <a:xfrm>
              <a:off x="3197" y="1027"/>
              <a:ext cx="227"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77" name="Oval 16"/>
            <p:cNvSpPr>
              <a:spLocks noChangeArrowheads="1"/>
            </p:cNvSpPr>
            <p:nvPr/>
          </p:nvSpPr>
          <p:spPr bwMode="auto">
            <a:xfrm>
              <a:off x="3288" y="125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400"/>
            </a:p>
          </p:txBody>
        </p:sp>
        <p:sp>
          <p:nvSpPr>
            <p:cNvPr id="271378" name="Rectangle 17"/>
            <p:cNvSpPr>
              <a:spLocks noChangeArrowheads="1"/>
            </p:cNvSpPr>
            <p:nvPr/>
          </p:nvSpPr>
          <p:spPr bwMode="auto">
            <a:xfrm>
              <a:off x="3152" y="1752"/>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1379" name="Rectangle 18"/>
            <p:cNvSpPr>
              <a:spLocks noChangeArrowheads="1"/>
            </p:cNvSpPr>
            <p:nvPr/>
          </p:nvSpPr>
          <p:spPr bwMode="auto">
            <a:xfrm>
              <a:off x="3560" y="1752"/>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1380" name="Line 19"/>
            <p:cNvSpPr>
              <a:spLocks noChangeShapeType="1"/>
            </p:cNvSpPr>
            <p:nvPr/>
          </p:nvSpPr>
          <p:spPr bwMode="auto">
            <a:xfrm flipH="1">
              <a:off x="3243" y="1526"/>
              <a:ext cx="181"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381" name="Line 20"/>
            <p:cNvSpPr>
              <a:spLocks noChangeShapeType="1"/>
            </p:cNvSpPr>
            <p:nvPr/>
          </p:nvSpPr>
          <p:spPr bwMode="auto">
            <a:xfrm>
              <a:off x="3424" y="1526"/>
              <a:ext cx="227"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762394749"/>
      </p:ext>
    </p:extLst>
  </p:cSld>
  <p:clrMapOvr>
    <a:masterClrMapping/>
  </p:clrMapOvr>
  <p:transition spd="slow">
    <p:pull dir="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7533184" y="7179593"/>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95EB91-4E3D-41B7-8168-44357A8690DB}" type="slidenum">
              <a:rPr lang="en-US" altLang="zh-CN">
                <a:latin typeface="Garamond" panose="02020404030301010803" pitchFamily="18" charset="0"/>
              </a:rPr>
              <a:pPr eaLnBrk="1" hangingPunct="1"/>
              <a:t>73</a:t>
            </a:fld>
            <a:endParaRPr lang="en-US" altLang="zh-CN">
              <a:latin typeface="Garamond" panose="02020404030301010803" pitchFamily="18" charset="0"/>
            </a:endParaRPr>
          </a:p>
        </p:txBody>
      </p:sp>
      <p:sp>
        <p:nvSpPr>
          <p:cNvPr id="272387" name="Rectangle 2"/>
          <p:cNvSpPr>
            <a:spLocks noGrp="1" noChangeArrowheads="1"/>
          </p:cNvSpPr>
          <p:nvPr>
            <p:ph type="body" idx="1"/>
          </p:nvPr>
        </p:nvSpPr>
        <p:spPr>
          <a:xfrm>
            <a:off x="827584" y="1340768"/>
            <a:ext cx="8435975" cy="5457825"/>
          </a:xfrm>
        </p:spPr>
        <p:txBody>
          <a:bodyPr/>
          <a:lstStyle/>
          <a:p>
            <a:pPr marL="0" indent="0" eaLnBrk="1" hangingPunct="1">
              <a:lnSpc>
                <a:spcPct val="90000"/>
              </a:lnSpc>
              <a:buFont typeface="Wingdings" panose="05000000000000000000" pitchFamily="2" charset="2"/>
              <a:buNone/>
            </a:pPr>
            <a:r>
              <a:rPr lang="zh-CN" altLang="en-US" sz="2800" dirty="0"/>
              <a:t>二分检索树的预期成本</a:t>
            </a:r>
          </a:p>
          <a:p>
            <a:pPr marL="0" indent="0" eaLnBrk="1" hangingPunct="1">
              <a:lnSpc>
                <a:spcPct val="110000"/>
              </a:lnSpc>
              <a:buFont typeface="Wingdings" panose="05000000000000000000" pitchFamily="2" charset="2"/>
              <a:buNone/>
            </a:pPr>
            <a:r>
              <a:rPr lang="zh-CN" altLang="en-US" sz="2400" dirty="0"/>
              <a:t>      </a:t>
            </a:r>
            <a:r>
              <a:rPr lang="zh-CN" altLang="en-US" sz="2400" dirty="0">
                <a:solidFill>
                  <a:srgbClr val="FF3300"/>
                </a:solidFill>
              </a:rPr>
              <a:t>预期成本</a:t>
            </a:r>
            <a:r>
              <a:rPr lang="zh-CN" altLang="en-US" sz="2400" dirty="0"/>
              <a:t>：算法对于所有可能的成功检索情况和不成功检索情况，平均所要做的比较次数。根据期望值计算方法，</a:t>
            </a:r>
          </a:p>
          <a:p>
            <a:pPr marL="0" indent="0" eaLnBrk="1" hangingPunct="1">
              <a:lnSpc>
                <a:spcPct val="110000"/>
              </a:lnSpc>
              <a:buFont typeface="Wingdings" panose="05000000000000000000" pitchFamily="2" charset="2"/>
              <a:buNone/>
            </a:pPr>
            <a:r>
              <a:rPr lang="zh-CN" altLang="en-US" sz="2400" dirty="0"/>
              <a:t>       </a:t>
            </a:r>
            <a:r>
              <a:rPr lang="zh-CN" altLang="en-US" sz="2000" dirty="0">
                <a:solidFill>
                  <a:srgbClr val="0000FF"/>
                </a:solidFill>
              </a:rPr>
              <a:t>平均检索成本</a:t>
            </a:r>
            <a:r>
              <a:rPr lang="zh-CN" altLang="en-US" sz="2000" dirty="0"/>
              <a:t>＝</a:t>
            </a:r>
            <a:r>
              <a:rPr lang="el-GR" altLang="zh-CN" sz="3200" dirty="0">
                <a:latin typeface="宋体" panose="02010600030101010101" pitchFamily="2" charset="-122"/>
              </a:rPr>
              <a:t>Σ</a:t>
            </a:r>
            <a:r>
              <a:rPr lang="zh-CN" altLang="en-US" sz="2000" dirty="0"/>
              <a:t>每种情况出现的</a:t>
            </a:r>
            <a:r>
              <a:rPr lang="zh-CN" altLang="en-US" sz="2000" dirty="0">
                <a:solidFill>
                  <a:srgbClr val="FF3300"/>
                </a:solidFill>
              </a:rPr>
              <a:t>概率</a:t>
            </a:r>
            <a:r>
              <a:rPr lang="zh-CN" altLang="en-US" sz="2000" dirty="0"/>
              <a:t>×该情况下所需的比较</a:t>
            </a:r>
            <a:r>
              <a:rPr lang="zh-CN" altLang="en-US" sz="2000" dirty="0">
                <a:solidFill>
                  <a:srgbClr val="FF3300"/>
                </a:solidFill>
              </a:rPr>
              <a:t>次数</a:t>
            </a:r>
          </a:p>
          <a:p>
            <a:pPr marL="0" indent="0" eaLnBrk="1" hangingPunct="1">
              <a:lnSpc>
                <a:spcPct val="110000"/>
              </a:lnSpc>
              <a:buFont typeface="Wingdings" panose="05000000000000000000" pitchFamily="2" charset="2"/>
              <a:buNone/>
            </a:pPr>
            <a:endParaRPr lang="zh-CN" altLang="en-US" sz="2000" dirty="0">
              <a:solidFill>
                <a:srgbClr val="FF3300"/>
              </a:solidFill>
            </a:endParaRPr>
          </a:p>
          <a:p>
            <a:pPr marL="0" indent="0" eaLnBrk="1" hangingPunct="1">
              <a:lnSpc>
                <a:spcPct val="110000"/>
              </a:lnSpc>
              <a:buFont typeface="Wingdings" panose="05000000000000000000" pitchFamily="2" charset="2"/>
              <a:buNone/>
            </a:pPr>
            <a:r>
              <a:rPr lang="zh-CN" altLang="en-US" sz="2400" dirty="0"/>
              <a:t>      平均检索成本的</a:t>
            </a:r>
            <a:r>
              <a:rPr lang="zh-CN" altLang="en-US" sz="2400" dirty="0">
                <a:solidFill>
                  <a:srgbClr val="FF3300"/>
                </a:solidFill>
              </a:rPr>
              <a:t>构成</a:t>
            </a:r>
            <a:r>
              <a:rPr lang="zh-CN" altLang="en-US" sz="2400" dirty="0"/>
              <a:t>：</a:t>
            </a:r>
            <a:r>
              <a:rPr lang="zh-CN" altLang="en-US" sz="2400" dirty="0">
                <a:solidFill>
                  <a:srgbClr val="0000FF"/>
                </a:solidFill>
              </a:rPr>
              <a:t>成功检索成分</a:t>
            </a:r>
            <a:r>
              <a:rPr lang="zh-CN" altLang="en-US" sz="2400" dirty="0"/>
              <a:t>＋</a:t>
            </a:r>
            <a:r>
              <a:rPr lang="zh-CN" altLang="en-US" sz="2400" dirty="0">
                <a:solidFill>
                  <a:srgbClr val="0000FF"/>
                </a:solidFill>
              </a:rPr>
              <a:t>不成功检索成分</a:t>
            </a:r>
          </a:p>
          <a:p>
            <a:pPr marL="0" indent="0" eaLnBrk="1" hangingPunct="1">
              <a:lnSpc>
                <a:spcPct val="110000"/>
              </a:lnSpc>
              <a:buFont typeface="Wingdings" panose="05000000000000000000" pitchFamily="2" charset="2"/>
              <a:buNone/>
            </a:pPr>
            <a:r>
              <a:rPr lang="zh-CN" altLang="en-US" sz="2400" dirty="0"/>
              <a:t>       </a:t>
            </a:r>
            <a:r>
              <a:rPr lang="zh-CN" altLang="en-US" sz="2400" dirty="0">
                <a:solidFill>
                  <a:srgbClr val="FF3300"/>
                </a:solidFill>
                <a:cs typeface="Arial" panose="020B0604020202020204" pitchFamily="34" charset="0"/>
              </a:rPr>
              <a:t>●  </a:t>
            </a:r>
            <a:r>
              <a:rPr lang="zh-CN" altLang="en-US" sz="2400" dirty="0">
                <a:solidFill>
                  <a:srgbClr val="0000FF"/>
                </a:solidFill>
              </a:rPr>
              <a:t>成功检索</a:t>
            </a:r>
            <a:r>
              <a:rPr lang="zh-CN" altLang="en-US" sz="2400" dirty="0"/>
              <a:t>：在 </a:t>
            </a:r>
            <a:r>
              <a:rPr lang="en-US" altLang="zh-CN" sz="2400" i="1" dirty="0">
                <a:latin typeface="Arial Unicode MS" pitchFamily="34" charset="-122"/>
                <a:ea typeface="Arial Unicode MS" pitchFamily="34" charset="-122"/>
              </a:rPr>
              <a:t>l</a:t>
            </a:r>
            <a:r>
              <a:rPr lang="en-US" altLang="zh-CN" sz="2400" dirty="0"/>
              <a:t> </a:t>
            </a:r>
            <a:r>
              <a:rPr lang="zh-CN" altLang="en-US" sz="2400" dirty="0"/>
              <a:t>级内结点终止的成功检索，需要做 </a:t>
            </a:r>
            <a:r>
              <a:rPr lang="en-US" altLang="zh-CN" sz="2400" i="1" dirty="0">
                <a:latin typeface="Arial Unicode MS" pitchFamily="34" charset="-122"/>
                <a:ea typeface="Arial Unicode MS" pitchFamily="34" charset="-122"/>
              </a:rPr>
              <a:t>l </a:t>
            </a:r>
            <a:r>
              <a:rPr lang="zh-CN" altLang="en-US" sz="2400" dirty="0"/>
              <a:t>次比较运算（基于二分检索树结构）。该级上的任意结点</a:t>
            </a:r>
            <a:r>
              <a:rPr lang="en-US" altLang="zh-CN" sz="2400" dirty="0" err="1"/>
              <a:t>a</a:t>
            </a:r>
            <a:r>
              <a:rPr lang="en-US" altLang="zh-CN" sz="2400" baseline="-25000" dirty="0" err="1"/>
              <a:t>i</a:t>
            </a:r>
            <a:r>
              <a:rPr lang="zh-CN" altLang="en-US" sz="2400" dirty="0"/>
              <a:t>的</a:t>
            </a:r>
            <a:r>
              <a:rPr lang="zh-CN" altLang="en-US" sz="2400" dirty="0">
                <a:solidFill>
                  <a:srgbClr val="FF3300"/>
                </a:solidFill>
              </a:rPr>
              <a:t>成功检索的成本分担额</a:t>
            </a:r>
            <a:r>
              <a:rPr lang="zh-CN" altLang="en-US" sz="2400" dirty="0"/>
              <a:t>为：</a:t>
            </a:r>
          </a:p>
          <a:p>
            <a:pPr marL="0" indent="0" eaLnBrk="1" hangingPunct="1">
              <a:lnSpc>
                <a:spcPct val="110000"/>
              </a:lnSpc>
              <a:buFont typeface="Wingdings" panose="05000000000000000000" pitchFamily="2" charset="2"/>
              <a:buNone/>
            </a:pPr>
            <a:r>
              <a:rPr lang="zh-CN" altLang="en-US" sz="2400" dirty="0"/>
              <a:t>                                    </a:t>
            </a:r>
            <a:r>
              <a:rPr lang="en-US" altLang="zh-CN" sz="2400" dirty="0"/>
              <a:t>P(</a:t>
            </a:r>
            <a:r>
              <a:rPr lang="en-US" altLang="zh-CN" sz="2400" dirty="0" err="1"/>
              <a:t>i</a:t>
            </a:r>
            <a:r>
              <a:rPr lang="en-US" altLang="zh-CN" sz="2400" dirty="0"/>
              <a:t>) * level(</a:t>
            </a:r>
            <a:r>
              <a:rPr lang="en-US" altLang="zh-CN" sz="2400" dirty="0" err="1"/>
              <a:t>a</a:t>
            </a:r>
            <a:r>
              <a:rPr lang="en-US" altLang="zh-CN" sz="2400" baseline="-25000" dirty="0" err="1"/>
              <a:t>i</a:t>
            </a:r>
            <a:r>
              <a:rPr lang="en-US" altLang="zh-CN" sz="2400" dirty="0"/>
              <a:t>) ；</a:t>
            </a:r>
          </a:p>
          <a:p>
            <a:pPr marL="0" indent="0" eaLnBrk="1" hangingPunct="1">
              <a:lnSpc>
                <a:spcPct val="110000"/>
              </a:lnSpc>
              <a:buFont typeface="Wingdings" panose="05000000000000000000" pitchFamily="2" charset="2"/>
              <a:buNone/>
            </a:pPr>
            <a:r>
              <a:rPr lang="en-US" altLang="zh-CN" sz="2400" dirty="0"/>
              <a:t>               </a:t>
            </a:r>
            <a:r>
              <a:rPr lang="zh-CN" altLang="en-US" sz="2400" dirty="0"/>
              <a:t>其中，</a:t>
            </a:r>
            <a:r>
              <a:rPr lang="en-US" altLang="zh-CN" sz="2400" dirty="0"/>
              <a:t>level(</a:t>
            </a:r>
            <a:r>
              <a:rPr lang="en-US" altLang="zh-CN" sz="2400" dirty="0" err="1"/>
              <a:t>a</a:t>
            </a:r>
            <a:r>
              <a:rPr lang="en-US" altLang="zh-CN" sz="2400" baseline="-25000" dirty="0" err="1"/>
              <a:t>i</a:t>
            </a:r>
            <a:r>
              <a:rPr lang="en-US" altLang="zh-CN" sz="2400" dirty="0"/>
              <a:t>) = </a:t>
            </a:r>
            <a:r>
              <a:rPr lang="zh-CN" altLang="en-US" sz="2400" dirty="0"/>
              <a:t>结点</a:t>
            </a:r>
            <a:r>
              <a:rPr lang="en-US" altLang="zh-CN" sz="2400" dirty="0" err="1"/>
              <a:t>a</a:t>
            </a:r>
            <a:r>
              <a:rPr lang="en-US" altLang="zh-CN" sz="2400" baseline="-25000" dirty="0" err="1"/>
              <a:t>i</a:t>
            </a:r>
            <a:r>
              <a:rPr lang="en-US" altLang="zh-CN" sz="2400" dirty="0"/>
              <a:t> </a:t>
            </a:r>
            <a:r>
              <a:rPr lang="zh-CN" altLang="en-US" sz="2400" dirty="0"/>
              <a:t>的级数 = </a:t>
            </a:r>
            <a:r>
              <a:rPr lang="en-US" altLang="zh-CN" sz="2400" i="1" dirty="0">
                <a:latin typeface="Arial Unicode MS" pitchFamily="34" charset="-122"/>
                <a:ea typeface="Arial Unicode MS" pitchFamily="34" charset="-122"/>
              </a:rPr>
              <a:t>l</a:t>
            </a:r>
            <a:r>
              <a:rPr lang="en-US" altLang="zh-CN" sz="2400" i="1" dirty="0">
                <a:latin typeface="Times New Roman" panose="02020603050405020304" pitchFamily="18" charset="0"/>
              </a:rPr>
              <a:t> </a:t>
            </a:r>
          </a:p>
        </p:txBody>
      </p:sp>
    </p:spTree>
    <p:extLst>
      <p:ext uri="{BB962C8B-B14F-4D97-AF65-F5344CB8AC3E}">
        <p14:creationId xmlns:p14="http://schemas.microsoft.com/office/powerpoint/2010/main" val="2851246696"/>
      </p:ext>
    </p:extLst>
  </p:cSld>
  <p:clrMapOvr>
    <a:masterClrMapping/>
  </p:clrMapOvr>
  <p:transition spd="slow">
    <p:pull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7413625" y="7264747"/>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41E6F7-F1F8-4B00-94FA-DD211DC29E8B}" type="slidenum">
              <a:rPr lang="en-US" altLang="zh-CN">
                <a:latin typeface="Garamond" panose="02020404030301010803" pitchFamily="18" charset="0"/>
              </a:rPr>
              <a:pPr eaLnBrk="1" hangingPunct="1"/>
              <a:t>74</a:t>
            </a:fld>
            <a:endParaRPr lang="en-US" altLang="zh-CN">
              <a:latin typeface="Garamond" panose="02020404030301010803" pitchFamily="18" charset="0"/>
            </a:endParaRPr>
          </a:p>
        </p:txBody>
      </p:sp>
      <p:sp>
        <p:nvSpPr>
          <p:cNvPr id="273411" name="Rectangle 2"/>
          <p:cNvSpPr>
            <a:spLocks noChangeArrowheads="1"/>
          </p:cNvSpPr>
          <p:nvPr/>
        </p:nvSpPr>
        <p:spPr bwMode="auto">
          <a:xfrm>
            <a:off x="719138" y="1268760"/>
            <a:ext cx="8424862" cy="559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dirty="0"/>
              <a:t> </a:t>
            </a:r>
            <a:r>
              <a:rPr lang="zh-CN" altLang="en-US" sz="2400" dirty="0">
                <a:solidFill>
                  <a:srgbClr val="FF3300"/>
                </a:solidFill>
              </a:rPr>
              <a:t>●</a:t>
            </a:r>
            <a:r>
              <a:rPr lang="zh-CN" altLang="en-US" sz="2400" dirty="0">
                <a:solidFill>
                  <a:srgbClr val="0000FF"/>
                </a:solidFill>
              </a:rPr>
              <a:t>不成功检索</a:t>
            </a:r>
            <a:r>
              <a:rPr lang="zh-CN" altLang="en-US" sz="2400" dirty="0"/>
              <a:t>：</a:t>
            </a:r>
          </a:p>
          <a:p>
            <a:pPr eaLnBrk="1" hangingPunct="1">
              <a:lnSpc>
                <a:spcPct val="120000"/>
              </a:lnSpc>
              <a:spcBef>
                <a:spcPct val="0"/>
              </a:spcBef>
              <a:buClrTx/>
              <a:buSzTx/>
              <a:buFontTx/>
              <a:buNone/>
            </a:pPr>
            <a:r>
              <a:rPr lang="zh-CN" altLang="en-US" sz="2400" dirty="0"/>
              <a:t>     不成功检索的</a:t>
            </a:r>
            <a:r>
              <a:rPr lang="zh-CN" altLang="en-US" sz="2400" dirty="0">
                <a:solidFill>
                  <a:srgbClr val="FF3300"/>
                </a:solidFill>
              </a:rPr>
              <a:t>等价类</a:t>
            </a:r>
            <a:r>
              <a:rPr lang="zh-CN" altLang="en-US" sz="2400" dirty="0"/>
              <a:t>：每种不成功检索情况定义了一个等价类，共有</a:t>
            </a:r>
            <a:r>
              <a:rPr lang="en-US" altLang="zh-CN" sz="2400" dirty="0"/>
              <a:t>n+1</a:t>
            </a:r>
            <a:r>
              <a:rPr lang="zh-CN" altLang="en-US" sz="2400" dirty="0"/>
              <a:t>个等价类 </a:t>
            </a:r>
            <a:r>
              <a:rPr lang="en-US" altLang="zh-CN" sz="2400" dirty="0" err="1"/>
              <a:t>Ei</a:t>
            </a:r>
            <a:r>
              <a:rPr lang="en-US" altLang="zh-CN" sz="2400" dirty="0"/>
              <a:t> (0≤i≤n)。</a:t>
            </a:r>
            <a:r>
              <a:rPr lang="zh-CN" altLang="en-US" sz="2400" dirty="0"/>
              <a:t>其中，</a:t>
            </a:r>
          </a:p>
          <a:p>
            <a:pPr eaLnBrk="1" hangingPunct="1">
              <a:lnSpc>
                <a:spcPct val="120000"/>
              </a:lnSpc>
              <a:spcBef>
                <a:spcPct val="0"/>
              </a:spcBef>
              <a:buClrTx/>
              <a:buSzTx/>
              <a:buFontTx/>
              <a:buNone/>
            </a:pPr>
            <a:r>
              <a:rPr lang="zh-CN" altLang="en-US" sz="2000" dirty="0"/>
              <a:t>                    </a:t>
            </a:r>
            <a:r>
              <a:rPr lang="en-US" altLang="zh-CN" sz="2000" dirty="0"/>
              <a:t>E0 = { X|X＜a</a:t>
            </a:r>
            <a:r>
              <a:rPr lang="en-US" altLang="zh-CN" sz="2000" baseline="-25000" dirty="0"/>
              <a:t>0 </a:t>
            </a:r>
            <a:r>
              <a:rPr lang="en-US" altLang="zh-CN" sz="2000" dirty="0"/>
              <a:t>}</a:t>
            </a:r>
          </a:p>
          <a:p>
            <a:pPr eaLnBrk="1" hangingPunct="1">
              <a:lnSpc>
                <a:spcPct val="120000"/>
              </a:lnSpc>
              <a:spcBef>
                <a:spcPct val="0"/>
              </a:spcBef>
              <a:buClrTx/>
              <a:buSzTx/>
              <a:buFontTx/>
              <a:buNone/>
            </a:pPr>
            <a:r>
              <a:rPr lang="en-US" altLang="zh-CN" sz="2000" dirty="0"/>
              <a:t>                    </a:t>
            </a:r>
            <a:r>
              <a:rPr lang="en-US" altLang="zh-CN" sz="2000" dirty="0" err="1"/>
              <a:t>Ei</a:t>
            </a:r>
            <a:r>
              <a:rPr lang="en-US" altLang="zh-CN" sz="2000" dirty="0"/>
              <a:t>  = { X|a</a:t>
            </a:r>
            <a:r>
              <a:rPr lang="en-US" altLang="zh-CN" sz="2000" baseline="-25000" dirty="0"/>
              <a:t>i</a:t>
            </a:r>
            <a:r>
              <a:rPr lang="en-US" altLang="zh-CN" sz="2000" dirty="0"/>
              <a:t>＜X＜a</a:t>
            </a:r>
            <a:r>
              <a:rPr lang="en-US" altLang="zh-CN" sz="2000" baseline="-25000" dirty="0"/>
              <a:t>i+1</a:t>
            </a:r>
            <a:r>
              <a:rPr lang="en-US" altLang="zh-CN" sz="2000" dirty="0"/>
              <a:t>(1≤i＜n) }</a:t>
            </a:r>
          </a:p>
          <a:p>
            <a:pPr eaLnBrk="1" hangingPunct="1">
              <a:lnSpc>
                <a:spcPct val="120000"/>
              </a:lnSpc>
              <a:spcBef>
                <a:spcPct val="0"/>
              </a:spcBef>
              <a:buClrTx/>
              <a:buSzTx/>
              <a:buFontTx/>
              <a:buNone/>
            </a:pPr>
            <a:r>
              <a:rPr lang="en-US" altLang="zh-CN" sz="2000" dirty="0"/>
              <a:t>                    </a:t>
            </a:r>
            <a:r>
              <a:rPr lang="en-US" altLang="zh-CN" sz="2000" dirty="0" err="1"/>
              <a:t>En</a:t>
            </a:r>
            <a:r>
              <a:rPr lang="en-US" altLang="zh-CN" sz="2000" dirty="0"/>
              <a:t> = { </a:t>
            </a:r>
            <a:r>
              <a:rPr lang="en-US" altLang="zh-CN" sz="2000" dirty="0" err="1"/>
              <a:t>X|X＞a</a:t>
            </a:r>
            <a:r>
              <a:rPr lang="en-US" altLang="zh-CN" sz="2000" baseline="-25000" dirty="0" err="1"/>
              <a:t>n</a:t>
            </a:r>
            <a:r>
              <a:rPr lang="en-US" altLang="zh-CN" sz="2000" baseline="-25000" dirty="0"/>
              <a:t> </a:t>
            </a:r>
            <a:r>
              <a:rPr lang="en-US" altLang="zh-CN" sz="2000" dirty="0"/>
              <a:t>}</a:t>
            </a:r>
          </a:p>
          <a:p>
            <a:pPr eaLnBrk="1" hangingPunct="1">
              <a:lnSpc>
                <a:spcPct val="120000"/>
              </a:lnSpc>
              <a:spcBef>
                <a:spcPct val="0"/>
              </a:spcBef>
              <a:buClrTx/>
              <a:buSzTx/>
              <a:buFontTx/>
              <a:buNone/>
            </a:pPr>
            <a:r>
              <a:rPr lang="en-US" altLang="zh-CN" sz="2400" dirty="0"/>
              <a:t>     </a:t>
            </a:r>
            <a:r>
              <a:rPr lang="zh-CN" altLang="en-US" sz="2400" dirty="0"/>
              <a:t>若</a:t>
            </a:r>
            <a:r>
              <a:rPr lang="en-US" altLang="zh-CN" sz="2400" dirty="0" err="1"/>
              <a:t>Ei</a:t>
            </a:r>
            <a:r>
              <a:rPr lang="zh-CN" altLang="en-US" sz="2400" dirty="0"/>
              <a:t>处于</a:t>
            </a:r>
            <a:r>
              <a:rPr lang="en-US" altLang="zh-CN" sz="2400" i="1" dirty="0">
                <a:latin typeface="Arial Unicode MS" pitchFamily="34" charset="-122"/>
                <a:ea typeface="Arial Unicode MS" pitchFamily="34" charset="-122"/>
              </a:rPr>
              <a:t>l</a:t>
            </a:r>
            <a:r>
              <a:rPr lang="en-US" altLang="zh-CN" sz="2400" i="1" dirty="0">
                <a:latin typeface="Times New Roman" panose="02020603050405020304" pitchFamily="18" charset="0"/>
              </a:rPr>
              <a:t> </a:t>
            </a:r>
            <a:r>
              <a:rPr lang="zh-CN" altLang="en-US" sz="2400" dirty="0"/>
              <a:t>级，则算法需作 </a:t>
            </a:r>
            <a:r>
              <a:rPr lang="en-US" altLang="zh-CN" sz="2400" i="1" dirty="0">
                <a:latin typeface="Arial Unicode MS" pitchFamily="34" charset="-122"/>
                <a:ea typeface="Arial Unicode MS" pitchFamily="34" charset="-122"/>
              </a:rPr>
              <a:t>l</a:t>
            </a:r>
            <a:r>
              <a:rPr lang="en-US" altLang="zh-CN" sz="2400" i="1" dirty="0">
                <a:latin typeface="Times New Roman" panose="02020603050405020304" pitchFamily="18" charset="0"/>
              </a:rPr>
              <a:t> </a:t>
            </a:r>
            <a:r>
              <a:rPr lang="en-US" altLang="zh-CN" sz="2400" dirty="0"/>
              <a:t>-1</a:t>
            </a:r>
            <a:r>
              <a:rPr lang="zh-CN" altLang="en-US" sz="2400" dirty="0"/>
              <a:t>次迭代。则， </a:t>
            </a:r>
            <a:r>
              <a:rPr lang="en-US" altLang="zh-CN" sz="2400" i="1" dirty="0">
                <a:latin typeface="Arial Unicode MS" pitchFamily="34" charset="-122"/>
                <a:ea typeface="Arial Unicode MS" pitchFamily="34" charset="-122"/>
              </a:rPr>
              <a:t>l </a:t>
            </a:r>
            <a:r>
              <a:rPr lang="zh-CN" altLang="en-US" sz="2400" dirty="0"/>
              <a:t>级上的外部结点的</a:t>
            </a:r>
            <a:r>
              <a:rPr lang="zh-CN" altLang="en-US" sz="2400" dirty="0">
                <a:solidFill>
                  <a:srgbClr val="FF3300"/>
                </a:solidFill>
              </a:rPr>
              <a:t>不成功检索的成本分担额</a:t>
            </a:r>
            <a:r>
              <a:rPr lang="zh-CN" altLang="en-US" sz="2400" dirty="0"/>
              <a:t>为：</a:t>
            </a:r>
          </a:p>
          <a:p>
            <a:pPr eaLnBrk="1" hangingPunct="1">
              <a:lnSpc>
                <a:spcPct val="120000"/>
              </a:lnSpc>
              <a:spcBef>
                <a:spcPct val="0"/>
              </a:spcBef>
              <a:buClrTx/>
              <a:buSzTx/>
              <a:buFontTx/>
              <a:buNone/>
            </a:pPr>
            <a:r>
              <a:rPr lang="zh-CN" altLang="en-US" sz="2400" dirty="0"/>
              <a:t>                             </a:t>
            </a:r>
            <a:r>
              <a:rPr lang="en-US" altLang="zh-CN" sz="2400" dirty="0"/>
              <a:t>Q(</a:t>
            </a:r>
            <a:r>
              <a:rPr lang="en-US" altLang="zh-CN" sz="2400" dirty="0" err="1"/>
              <a:t>i</a:t>
            </a:r>
            <a:r>
              <a:rPr lang="en-US" altLang="zh-CN" sz="2400" dirty="0"/>
              <a:t>)*(level(</a:t>
            </a:r>
            <a:r>
              <a:rPr lang="en-US" altLang="zh-CN" sz="2400" dirty="0" err="1"/>
              <a:t>Ei</a:t>
            </a:r>
            <a:r>
              <a:rPr lang="en-US" altLang="zh-CN" sz="2400" dirty="0"/>
              <a:t>)-1)</a:t>
            </a:r>
          </a:p>
          <a:p>
            <a:pPr eaLnBrk="1" hangingPunct="1">
              <a:lnSpc>
                <a:spcPct val="120000"/>
              </a:lnSpc>
              <a:spcBef>
                <a:spcPct val="0"/>
              </a:spcBef>
              <a:buClrTx/>
              <a:buSzTx/>
              <a:buFontTx/>
              <a:buNone/>
            </a:pPr>
            <a:r>
              <a:rPr lang="en-US" altLang="zh-CN" sz="2400" dirty="0"/>
              <a:t>    </a:t>
            </a:r>
            <a:r>
              <a:rPr lang="zh-CN" altLang="en-US" sz="2400" dirty="0"/>
              <a:t>则预期总的成本公式表示如下：</a:t>
            </a:r>
          </a:p>
          <a:p>
            <a:pPr eaLnBrk="1" hangingPunct="1">
              <a:lnSpc>
                <a:spcPct val="120000"/>
              </a:lnSpc>
              <a:spcBef>
                <a:spcPct val="0"/>
              </a:spcBef>
              <a:buClrTx/>
              <a:buSzTx/>
              <a:buFontTx/>
              <a:buNone/>
            </a:pPr>
            <a:endParaRPr lang="zh-CN" altLang="en-US" sz="2400" dirty="0"/>
          </a:p>
          <a:p>
            <a:pPr eaLnBrk="1" hangingPunct="1">
              <a:lnSpc>
                <a:spcPct val="120000"/>
              </a:lnSpc>
              <a:spcBef>
                <a:spcPct val="0"/>
              </a:spcBef>
              <a:buClrTx/>
              <a:buSzTx/>
              <a:buFontTx/>
              <a:buNone/>
            </a:pPr>
            <a:endParaRPr lang="zh-CN" altLang="en-US" sz="2400" dirty="0"/>
          </a:p>
          <a:p>
            <a:pPr eaLnBrk="1" hangingPunct="1">
              <a:lnSpc>
                <a:spcPct val="120000"/>
              </a:lnSpc>
              <a:spcBef>
                <a:spcPct val="0"/>
              </a:spcBef>
              <a:buClrTx/>
              <a:buSzTx/>
              <a:buFontTx/>
              <a:buNone/>
            </a:pPr>
            <a:endParaRPr lang="zh-CN" altLang="en-US" sz="2400" dirty="0"/>
          </a:p>
        </p:txBody>
      </p:sp>
      <p:graphicFrame>
        <p:nvGraphicFramePr>
          <p:cNvPr id="273412" name="Object 3"/>
          <p:cNvGraphicFramePr>
            <a:graphicFrameLocks noGrp="1" noChangeAspect="1"/>
          </p:cNvGraphicFramePr>
          <p:nvPr>
            <p:ph type="body" idx="1"/>
            <p:extLst>
              <p:ext uri="{D42A27DB-BD31-4B8C-83A1-F6EECF244321}">
                <p14:modId xmlns:p14="http://schemas.microsoft.com/office/powerpoint/2010/main" val="1247368001"/>
              </p:ext>
            </p:extLst>
          </p:nvPr>
        </p:nvGraphicFramePr>
        <p:xfrm>
          <a:off x="1187624" y="5805264"/>
          <a:ext cx="7315200" cy="866775"/>
        </p:xfrm>
        <a:graphic>
          <a:graphicData uri="http://schemas.openxmlformats.org/presentationml/2006/ole">
            <mc:AlternateContent xmlns:mc="http://schemas.openxmlformats.org/markup-compatibility/2006">
              <mc:Choice xmlns:v="urn:schemas-microsoft-com:vml" Requires="v">
                <p:oleObj spid="_x0000_s99354" name="公式" r:id="rId3" imgW="2654300" imgH="342900" progId="Equation.3">
                  <p:embed/>
                </p:oleObj>
              </mc:Choice>
              <mc:Fallback>
                <p:oleObj name="公式" r:id="rId3" imgW="2654300" imgH="342900" progId="Equation.3">
                  <p:embed/>
                  <p:pic>
                    <p:nvPicPr>
                      <p:cNvPr id="27341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5805264"/>
                        <a:ext cx="73152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49670368"/>
      </p:ext>
    </p:extLst>
  </p:cSld>
  <p:clrMapOvr>
    <a:masterClrMapping/>
  </p:clrMapOvr>
  <p:transition spd="slow">
    <p:pull dir="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7533184" y="6976393"/>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96666C-C94D-47F8-AD06-FF38A953452B}" type="slidenum">
              <a:rPr lang="en-US" altLang="zh-CN">
                <a:latin typeface="Garamond" panose="02020404030301010803" pitchFamily="18" charset="0"/>
              </a:rPr>
              <a:pPr eaLnBrk="1" hangingPunct="1"/>
              <a:t>75</a:t>
            </a:fld>
            <a:endParaRPr lang="en-US" altLang="zh-CN">
              <a:latin typeface="Garamond" panose="02020404030301010803" pitchFamily="18" charset="0"/>
            </a:endParaRPr>
          </a:p>
        </p:txBody>
      </p:sp>
      <p:sp>
        <p:nvSpPr>
          <p:cNvPr id="478210" name="Rectangle 2"/>
          <p:cNvSpPr>
            <a:spLocks noGrp="1" noChangeArrowheads="1"/>
          </p:cNvSpPr>
          <p:nvPr>
            <p:ph type="body" idx="1"/>
          </p:nvPr>
        </p:nvSpPr>
        <p:spPr>
          <a:xfrm>
            <a:off x="827584" y="1340768"/>
            <a:ext cx="8229600" cy="5365750"/>
          </a:xfrm>
        </p:spPr>
        <p:txBody>
          <a:bodyPr/>
          <a:lstStyle/>
          <a:p>
            <a:pPr marL="0" indent="0" eaLnBrk="1" hangingPunct="1">
              <a:lnSpc>
                <a:spcPct val="90000"/>
              </a:lnSpc>
              <a:buFont typeface="Wingdings" panose="05000000000000000000" pitchFamily="2" charset="2"/>
              <a:buNone/>
            </a:pPr>
            <a:r>
              <a:rPr lang="zh-CN" altLang="en-US" sz="2800">
                <a:solidFill>
                  <a:srgbClr val="0000FF"/>
                </a:solidFill>
              </a:rPr>
              <a:t>最优二分检索树问题</a:t>
            </a:r>
            <a:r>
              <a:rPr lang="zh-CN" altLang="en-US" sz="2800"/>
              <a:t>：</a:t>
            </a:r>
          </a:p>
          <a:p>
            <a:pPr marL="0" indent="0" eaLnBrk="1" hangingPunct="1">
              <a:lnSpc>
                <a:spcPct val="90000"/>
              </a:lnSpc>
              <a:buFont typeface="Wingdings" panose="05000000000000000000" pitchFamily="2" charset="2"/>
              <a:buNone/>
            </a:pPr>
            <a:r>
              <a:rPr lang="zh-CN" altLang="en-US" sz="2800"/>
              <a:t>       求一棵使得</a:t>
            </a:r>
            <a:r>
              <a:rPr lang="zh-CN" altLang="en-US" sz="2800">
                <a:solidFill>
                  <a:srgbClr val="0000FF"/>
                </a:solidFill>
              </a:rPr>
              <a:t>预期成本</a:t>
            </a:r>
            <a:r>
              <a:rPr lang="zh-CN" altLang="en-US" sz="2800">
                <a:solidFill>
                  <a:srgbClr val="FF3300"/>
                </a:solidFill>
              </a:rPr>
              <a:t>最小</a:t>
            </a:r>
            <a:r>
              <a:rPr lang="zh-CN" altLang="en-US" sz="2800"/>
              <a:t>的二分检索树</a:t>
            </a:r>
          </a:p>
          <a:p>
            <a:pPr marL="0" indent="0" eaLnBrk="1" hangingPunct="1">
              <a:lnSpc>
                <a:spcPct val="90000"/>
              </a:lnSpc>
              <a:buFont typeface="Wingdings" panose="05000000000000000000" pitchFamily="2" charset="2"/>
              <a:buNone/>
            </a:pPr>
            <a:endParaRPr lang="zh-CN" altLang="en-US" sz="2800"/>
          </a:p>
          <a:p>
            <a:pPr marL="0" indent="0" eaLnBrk="1" hangingPunct="1">
              <a:lnSpc>
                <a:spcPct val="90000"/>
              </a:lnSpc>
            </a:pPr>
            <a:r>
              <a:rPr lang="zh-CN" altLang="en-US" sz="2800">
                <a:ea typeface="黑体" panose="02010609060101010101" pitchFamily="49" charset="-122"/>
              </a:rPr>
              <a:t>有 </a:t>
            </a:r>
            <a:r>
              <a:rPr lang="en-US" altLang="zh-CN" sz="2800">
                <a:ea typeface="黑体" panose="02010609060101010101" pitchFamily="49" charset="-122"/>
              </a:rPr>
              <a:t>n  </a:t>
            </a:r>
            <a:r>
              <a:rPr lang="zh-CN" altLang="en-US" sz="2800">
                <a:ea typeface="黑体" panose="02010609060101010101" pitchFamily="49" charset="-122"/>
              </a:rPr>
              <a:t>个节点的二叉树的个数为：</a:t>
            </a:r>
          </a:p>
          <a:p>
            <a:pPr marL="0" indent="0" eaLnBrk="1" hangingPunct="1">
              <a:lnSpc>
                <a:spcPct val="90000"/>
              </a:lnSpc>
            </a:pPr>
            <a:r>
              <a:rPr lang="zh-CN" altLang="en-US" sz="2800">
                <a:ea typeface="黑体" panose="02010609060101010101" pitchFamily="49" charset="-122"/>
              </a:rPr>
              <a:t>穷举搜索法的时间复杂度为指数级  </a:t>
            </a:r>
            <a:r>
              <a:rPr lang="zh-CN" altLang="en-US" sz="2800" b="1">
                <a:solidFill>
                  <a:srgbClr val="FF0000"/>
                </a:solidFill>
                <a:ea typeface="楷体_GB2312" pitchFamily="49" charset="-122"/>
                <a:sym typeface="Wingdings" panose="05000000000000000000" pitchFamily="2" charset="2"/>
              </a:rPr>
              <a:t></a:t>
            </a:r>
            <a:endParaRPr lang="zh-CN" altLang="en-US" sz="2800"/>
          </a:p>
          <a:p>
            <a:pPr marL="0" indent="0" eaLnBrk="1" hangingPunct="1">
              <a:lnSpc>
                <a:spcPct val="90000"/>
              </a:lnSpc>
              <a:buFont typeface="Wingdings" panose="05000000000000000000" pitchFamily="2" charset="2"/>
              <a:buNone/>
            </a:pPr>
            <a:endParaRPr lang="zh-CN" altLang="en-US" sz="2800"/>
          </a:p>
          <a:p>
            <a:pPr marL="0" indent="0" eaLnBrk="1" hangingPunct="1">
              <a:lnSpc>
                <a:spcPct val="90000"/>
              </a:lnSpc>
              <a:buFont typeface="Wingdings" panose="05000000000000000000" pitchFamily="2" charset="2"/>
              <a:buNone/>
            </a:pPr>
            <a:r>
              <a:rPr lang="zh-CN" altLang="en-US" sz="2800"/>
              <a:t>例    标识符集合（</a:t>
            </a:r>
            <a:r>
              <a:rPr lang="en-US" altLang="zh-CN" sz="2800"/>
              <a:t>a1,a2,a3）=（do,if,stop）。</a:t>
            </a:r>
            <a:r>
              <a:rPr lang="zh-CN" altLang="en-US" sz="2800"/>
              <a:t>可能的二分检索树如下所示。</a:t>
            </a:r>
          </a:p>
          <a:p>
            <a:pPr marL="0" indent="0" eaLnBrk="1" hangingPunct="1">
              <a:lnSpc>
                <a:spcPct val="90000"/>
              </a:lnSpc>
              <a:buFont typeface="Wingdings" panose="05000000000000000000" pitchFamily="2" charset="2"/>
              <a:buNone/>
            </a:pPr>
            <a:endParaRPr lang="zh-CN" altLang="en-US" sz="2800"/>
          </a:p>
          <a:p>
            <a:pPr marL="0" indent="0" eaLnBrk="1" hangingPunct="1">
              <a:lnSpc>
                <a:spcPct val="90000"/>
              </a:lnSpc>
            </a:pPr>
            <a:r>
              <a:rPr lang="zh-CN" altLang="en-US" sz="2800"/>
              <a:t>          成 功 检 索：3种</a:t>
            </a:r>
          </a:p>
          <a:p>
            <a:pPr marL="0" indent="0" eaLnBrk="1" hangingPunct="1">
              <a:lnSpc>
                <a:spcPct val="90000"/>
              </a:lnSpc>
            </a:pPr>
            <a:r>
              <a:rPr lang="zh-CN" altLang="en-US" sz="2800"/>
              <a:t>          不成功情况：4种</a:t>
            </a:r>
          </a:p>
        </p:txBody>
      </p:sp>
      <p:graphicFrame>
        <p:nvGraphicFramePr>
          <p:cNvPr id="274436" name="Object 3"/>
          <p:cNvGraphicFramePr>
            <a:graphicFrameLocks noChangeAspect="1"/>
          </p:cNvGraphicFramePr>
          <p:nvPr>
            <p:extLst>
              <p:ext uri="{D42A27DB-BD31-4B8C-83A1-F6EECF244321}">
                <p14:modId xmlns:p14="http://schemas.microsoft.com/office/powerpoint/2010/main" val="4266934400"/>
              </p:ext>
            </p:extLst>
          </p:nvPr>
        </p:nvGraphicFramePr>
        <p:xfrm>
          <a:off x="6286997" y="2747293"/>
          <a:ext cx="1474787" cy="457200"/>
        </p:xfrm>
        <a:graphic>
          <a:graphicData uri="http://schemas.openxmlformats.org/presentationml/2006/ole">
            <mc:AlternateContent xmlns:mc="http://schemas.openxmlformats.org/markup-compatibility/2006">
              <mc:Choice xmlns:v="urn:schemas-microsoft-com:vml" Requires="v">
                <p:oleObj spid="_x0000_s100378" name="数式" r:id="rId3" imgW="736600" imgH="228600" progId="Equation.3">
                  <p:embed/>
                </p:oleObj>
              </mc:Choice>
              <mc:Fallback>
                <p:oleObj name="数式" r:id="rId3" imgW="736600" imgH="228600" progId="Equation.3">
                  <p:embed/>
                  <p:pic>
                    <p:nvPicPr>
                      <p:cNvPr id="27443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997" y="2747293"/>
                        <a:ext cx="14747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44044849"/>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8210"/>
                                        </p:tgtEl>
                                        <p:attrNameLst>
                                          <p:attrName>style.visibility</p:attrName>
                                        </p:attrNameLst>
                                      </p:cBhvr>
                                      <p:to>
                                        <p:strVal val="visible"/>
                                      </p:to>
                                    </p:set>
                                    <p:anim calcmode="lin" valueType="num">
                                      <p:cBhvr additive="base">
                                        <p:cTn id="7" dur="500" fill="hold"/>
                                        <p:tgtEl>
                                          <p:spTgt spid="478210"/>
                                        </p:tgtEl>
                                        <p:attrNameLst>
                                          <p:attrName>ppt_x</p:attrName>
                                        </p:attrNameLst>
                                      </p:cBhvr>
                                      <p:tavLst>
                                        <p:tav tm="0">
                                          <p:val>
                                            <p:strVal val="#ppt_x"/>
                                          </p:val>
                                        </p:tav>
                                        <p:tav tm="100000">
                                          <p:val>
                                            <p:strVal val="#ppt_x"/>
                                          </p:val>
                                        </p:tav>
                                      </p:tavLst>
                                    </p:anim>
                                    <p:anim calcmode="lin" valueType="num">
                                      <p:cBhvr additive="base">
                                        <p:cTn id="8" dur="500" fill="hold"/>
                                        <p:tgtEl>
                                          <p:spTgt spid="478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5"/>
          <p:cNvSpPr>
            <a:spLocks noGrp="1"/>
          </p:cNvSpPr>
          <p:nvPr>
            <p:ph type="sldNum" sz="quarter" idx="12"/>
          </p:nvPr>
        </p:nvSpPr>
        <p:spPr>
          <a:xfrm>
            <a:off x="7451775" y="6832699"/>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470D060-030C-46DB-B9D5-C92DD8430D53}" type="slidenum">
              <a:rPr lang="en-US" altLang="zh-CN">
                <a:latin typeface="Garamond" panose="02020404030301010803" pitchFamily="18" charset="0"/>
              </a:rPr>
              <a:pPr eaLnBrk="1" hangingPunct="1"/>
              <a:t>76</a:t>
            </a:fld>
            <a:endParaRPr lang="en-US" altLang="zh-CN">
              <a:latin typeface="Garamond" panose="02020404030301010803" pitchFamily="18" charset="0"/>
            </a:endParaRPr>
          </a:p>
        </p:txBody>
      </p:sp>
      <p:grpSp>
        <p:nvGrpSpPr>
          <p:cNvPr id="275459" name="Group 2"/>
          <p:cNvGrpSpPr>
            <a:grpSpLocks/>
          </p:cNvGrpSpPr>
          <p:nvPr/>
        </p:nvGrpSpPr>
        <p:grpSpPr bwMode="auto">
          <a:xfrm>
            <a:off x="971600" y="836712"/>
            <a:ext cx="7634288" cy="5832475"/>
            <a:chOff x="430" y="255"/>
            <a:chExt cx="4809" cy="3678"/>
          </a:xfrm>
        </p:grpSpPr>
        <p:sp>
          <p:nvSpPr>
            <p:cNvPr id="275460" name="Oval 3"/>
            <p:cNvSpPr>
              <a:spLocks noChangeArrowheads="1"/>
            </p:cNvSpPr>
            <p:nvPr/>
          </p:nvSpPr>
          <p:spPr bwMode="auto">
            <a:xfrm>
              <a:off x="1837" y="193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stop</a:t>
              </a:r>
            </a:p>
          </p:txBody>
        </p:sp>
        <p:sp>
          <p:nvSpPr>
            <p:cNvPr id="275461" name="Oval 4"/>
            <p:cNvSpPr>
              <a:spLocks noChangeArrowheads="1"/>
            </p:cNvSpPr>
            <p:nvPr/>
          </p:nvSpPr>
          <p:spPr bwMode="auto">
            <a:xfrm>
              <a:off x="1520" y="2432"/>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do</a:t>
              </a:r>
            </a:p>
          </p:txBody>
        </p:sp>
        <p:sp>
          <p:nvSpPr>
            <p:cNvPr id="275462" name="Oval 5"/>
            <p:cNvSpPr>
              <a:spLocks noChangeArrowheads="1"/>
            </p:cNvSpPr>
            <p:nvPr/>
          </p:nvSpPr>
          <p:spPr bwMode="auto">
            <a:xfrm>
              <a:off x="1747" y="2931"/>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if</a:t>
              </a:r>
            </a:p>
          </p:txBody>
        </p:sp>
        <p:sp>
          <p:nvSpPr>
            <p:cNvPr id="275463" name="Rectangle 6"/>
            <p:cNvSpPr>
              <a:spLocks noChangeArrowheads="1"/>
            </p:cNvSpPr>
            <p:nvPr/>
          </p:nvSpPr>
          <p:spPr bwMode="auto">
            <a:xfrm>
              <a:off x="1565" y="3384"/>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64" name="Rectangle 7"/>
            <p:cNvSpPr>
              <a:spLocks noChangeArrowheads="1"/>
            </p:cNvSpPr>
            <p:nvPr/>
          </p:nvSpPr>
          <p:spPr bwMode="auto">
            <a:xfrm>
              <a:off x="1973" y="3384"/>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65" name="Rectangle 8"/>
            <p:cNvSpPr>
              <a:spLocks noChangeArrowheads="1"/>
            </p:cNvSpPr>
            <p:nvPr/>
          </p:nvSpPr>
          <p:spPr bwMode="auto">
            <a:xfrm>
              <a:off x="1338" y="2931"/>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66" name="Rectangle 9"/>
            <p:cNvSpPr>
              <a:spLocks noChangeArrowheads="1"/>
            </p:cNvSpPr>
            <p:nvPr/>
          </p:nvSpPr>
          <p:spPr bwMode="auto">
            <a:xfrm>
              <a:off x="2064" y="2341"/>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67" name="Line 10"/>
            <p:cNvSpPr>
              <a:spLocks noChangeShapeType="1"/>
            </p:cNvSpPr>
            <p:nvPr/>
          </p:nvSpPr>
          <p:spPr bwMode="auto">
            <a:xfrm flipH="1">
              <a:off x="1747" y="2205"/>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68" name="Line 11"/>
            <p:cNvSpPr>
              <a:spLocks noChangeShapeType="1"/>
            </p:cNvSpPr>
            <p:nvPr/>
          </p:nvSpPr>
          <p:spPr bwMode="auto">
            <a:xfrm>
              <a:off x="2019" y="22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69" name="Line 12"/>
            <p:cNvSpPr>
              <a:spLocks noChangeShapeType="1"/>
            </p:cNvSpPr>
            <p:nvPr/>
          </p:nvSpPr>
          <p:spPr bwMode="auto">
            <a:xfrm>
              <a:off x="1656" y="2704"/>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70" name="Line 13"/>
            <p:cNvSpPr>
              <a:spLocks noChangeShapeType="1"/>
            </p:cNvSpPr>
            <p:nvPr/>
          </p:nvSpPr>
          <p:spPr bwMode="auto">
            <a:xfrm flipH="1">
              <a:off x="1429" y="2704"/>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71" name="Line 14"/>
            <p:cNvSpPr>
              <a:spLocks noChangeShapeType="1"/>
            </p:cNvSpPr>
            <p:nvPr/>
          </p:nvSpPr>
          <p:spPr bwMode="auto">
            <a:xfrm flipH="1">
              <a:off x="1701" y="3203"/>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72" name="Line 15"/>
            <p:cNvSpPr>
              <a:spLocks noChangeShapeType="1"/>
            </p:cNvSpPr>
            <p:nvPr/>
          </p:nvSpPr>
          <p:spPr bwMode="auto">
            <a:xfrm>
              <a:off x="1928" y="3203"/>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73" name="Oval 16"/>
            <p:cNvSpPr>
              <a:spLocks noChangeArrowheads="1"/>
            </p:cNvSpPr>
            <p:nvPr/>
          </p:nvSpPr>
          <p:spPr bwMode="auto">
            <a:xfrm>
              <a:off x="4060" y="2069"/>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do</a:t>
              </a:r>
            </a:p>
          </p:txBody>
        </p:sp>
        <p:sp>
          <p:nvSpPr>
            <p:cNvPr id="275474" name="Oval 17"/>
            <p:cNvSpPr>
              <a:spLocks noChangeArrowheads="1"/>
            </p:cNvSpPr>
            <p:nvPr/>
          </p:nvSpPr>
          <p:spPr bwMode="auto">
            <a:xfrm>
              <a:off x="4060" y="2931"/>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if</a:t>
              </a:r>
            </a:p>
          </p:txBody>
        </p:sp>
        <p:sp>
          <p:nvSpPr>
            <p:cNvPr id="275475" name="Oval 18"/>
            <p:cNvSpPr>
              <a:spLocks noChangeArrowheads="1"/>
            </p:cNvSpPr>
            <p:nvPr/>
          </p:nvSpPr>
          <p:spPr bwMode="auto">
            <a:xfrm>
              <a:off x="4241" y="2477"/>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stop</a:t>
              </a:r>
            </a:p>
          </p:txBody>
        </p:sp>
        <p:sp>
          <p:nvSpPr>
            <p:cNvPr id="275476" name="Rectangle 19"/>
            <p:cNvSpPr>
              <a:spLocks noChangeArrowheads="1"/>
            </p:cNvSpPr>
            <p:nvPr/>
          </p:nvSpPr>
          <p:spPr bwMode="auto">
            <a:xfrm>
              <a:off x="3879" y="261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77" name="Rectangle 20"/>
            <p:cNvSpPr>
              <a:spLocks noChangeArrowheads="1"/>
            </p:cNvSpPr>
            <p:nvPr/>
          </p:nvSpPr>
          <p:spPr bwMode="auto">
            <a:xfrm>
              <a:off x="4467" y="2930"/>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78" name="Rectangle 21"/>
            <p:cNvSpPr>
              <a:spLocks noChangeArrowheads="1"/>
            </p:cNvSpPr>
            <p:nvPr/>
          </p:nvSpPr>
          <p:spPr bwMode="auto">
            <a:xfrm>
              <a:off x="3923" y="3430"/>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79" name="Rectangle 22"/>
            <p:cNvSpPr>
              <a:spLocks noChangeArrowheads="1"/>
            </p:cNvSpPr>
            <p:nvPr/>
          </p:nvSpPr>
          <p:spPr bwMode="auto">
            <a:xfrm>
              <a:off x="4331" y="3430"/>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80" name="Line 23"/>
            <p:cNvSpPr>
              <a:spLocks noChangeShapeType="1"/>
            </p:cNvSpPr>
            <p:nvPr/>
          </p:nvSpPr>
          <p:spPr bwMode="auto">
            <a:xfrm flipH="1">
              <a:off x="3970" y="2341"/>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1" name="Line 24"/>
            <p:cNvSpPr>
              <a:spLocks noChangeShapeType="1"/>
            </p:cNvSpPr>
            <p:nvPr/>
          </p:nvSpPr>
          <p:spPr bwMode="auto">
            <a:xfrm>
              <a:off x="4242" y="2341"/>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2" name="Line 25"/>
            <p:cNvSpPr>
              <a:spLocks noChangeShapeType="1"/>
            </p:cNvSpPr>
            <p:nvPr/>
          </p:nvSpPr>
          <p:spPr bwMode="auto">
            <a:xfrm>
              <a:off x="4241" y="3203"/>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3" name="Line 26"/>
            <p:cNvSpPr>
              <a:spLocks noChangeShapeType="1"/>
            </p:cNvSpPr>
            <p:nvPr/>
          </p:nvSpPr>
          <p:spPr bwMode="auto">
            <a:xfrm flipH="1">
              <a:off x="4014" y="3203"/>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4" name="Line 27"/>
            <p:cNvSpPr>
              <a:spLocks noChangeShapeType="1"/>
            </p:cNvSpPr>
            <p:nvPr/>
          </p:nvSpPr>
          <p:spPr bwMode="auto">
            <a:xfrm flipH="1">
              <a:off x="4195" y="2749"/>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5" name="Line 28"/>
            <p:cNvSpPr>
              <a:spLocks noChangeShapeType="1"/>
            </p:cNvSpPr>
            <p:nvPr/>
          </p:nvSpPr>
          <p:spPr bwMode="auto">
            <a:xfrm>
              <a:off x="4422" y="2749"/>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86" name="Oval 29"/>
            <p:cNvSpPr>
              <a:spLocks noChangeArrowheads="1"/>
            </p:cNvSpPr>
            <p:nvPr/>
          </p:nvSpPr>
          <p:spPr bwMode="auto">
            <a:xfrm>
              <a:off x="1201" y="25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stop</a:t>
              </a:r>
            </a:p>
          </p:txBody>
        </p:sp>
        <p:sp>
          <p:nvSpPr>
            <p:cNvPr id="275487" name="Oval 30"/>
            <p:cNvSpPr>
              <a:spLocks noChangeArrowheads="1"/>
            </p:cNvSpPr>
            <p:nvPr/>
          </p:nvSpPr>
          <p:spPr bwMode="auto">
            <a:xfrm>
              <a:off x="884"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if</a:t>
              </a:r>
            </a:p>
          </p:txBody>
        </p:sp>
        <p:sp>
          <p:nvSpPr>
            <p:cNvPr id="275488" name="Oval 31"/>
            <p:cNvSpPr>
              <a:spLocks noChangeArrowheads="1"/>
            </p:cNvSpPr>
            <p:nvPr/>
          </p:nvSpPr>
          <p:spPr bwMode="auto">
            <a:xfrm>
              <a:off x="612" y="125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do</a:t>
              </a:r>
            </a:p>
          </p:txBody>
        </p:sp>
        <p:sp>
          <p:nvSpPr>
            <p:cNvPr id="275489" name="Rectangle 32"/>
            <p:cNvSpPr>
              <a:spLocks noChangeArrowheads="1"/>
            </p:cNvSpPr>
            <p:nvPr/>
          </p:nvSpPr>
          <p:spPr bwMode="auto">
            <a:xfrm>
              <a:off x="430" y="1706"/>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90" name="Rectangle 33"/>
            <p:cNvSpPr>
              <a:spLocks noChangeArrowheads="1"/>
            </p:cNvSpPr>
            <p:nvPr/>
          </p:nvSpPr>
          <p:spPr bwMode="auto">
            <a:xfrm>
              <a:off x="838" y="1706"/>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91" name="Rectangle 34"/>
            <p:cNvSpPr>
              <a:spLocks noChangeArrowheads="1"/>
            </p:cNvSpPr>
            <p:nvPr/>
          </p:nvSpPr>
          <p:spPr bwMode="auto">
            <a:xfrm>
              <a:off x="1111" y="1162"/>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92" name="Rectangle 35"/>
            <p:cNvSpPr>
              <a:spLocks noChangeArrowheads="1"/>
            </p:cNvSpPr>
            <p:nvPr/>
          </p:nvSpPr>
          <p:spPr bwMode="auto">
            <a:xfrm>
              <a:off x="1428" y="66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493" name="Line 36"/>
            <p:cNvSpPr>
              <a:spLocks noChangeShapeType="1"/>
            </p:cNvSpPr>
            <p:nvPr/>
          </p:nvSpPr>
          <p:spPr bwMode="auto">
            <a:xfrm flipH="1">
              <a:off x="1111" y="527"/>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4" name="Line 37"/>
            <p:cNvSpPr>
              <a:spLocks noChangeShapeType="1"/>
            </p:cNvSpPr>
            <p:nvPr/>
          </p:nvSpPr>
          <p:spPr bwMode="auto">
            <a:xfrm>
              <a:off x="1383" y="527"/>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5" name="Line 38"/>
            <p:cNvSpPr>
              <a:spLocks noChangeShapeType="1"/>
            </p:cNvSpPr>
            <p:nvPr/>
          </p:nvSpPr>
          <p:spPr bwMode="auto">
            <a:xfrm>
              <a:off x="1020" y="1026"/>
              <a:ext cx="181"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6" name="Line 39"/>
            <p:cNvSpPr>
              <a:spLocks noChangeShapeType="1"/>
            </p:cNvSpPr>
            <p:nvPr/>
          </p:nvSpPr>
          <p:spPr bwMode="auto">
            <a:xfrm flipH="1">
              <a:off x="793" y="1026"/>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7" name="Line 40"/>
            <p:cNvSpPr>
              <a:spLocks noChangeShapeType="1"/>
            </p:cNvSpPr>
            <p:nvPr/>
          </p:nvSpPr>
          <p:spPr bwMode="auto">
            <a:xfrm flipH="1">
              <a:off x="566" y="1525"/>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8" name="Line 41"/>
            <p:cNvSpPr>
              <a:spLocks noChangeShapeType="1"/>
            </p:cNvSpPr>
            <p:nvPr/>
          </p:nvSpPr>
          <p:spPr bwMode="auto">
            <a:xfrm>
              <a:off x="793" y="1525"/>
              <a:ext cx="136"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499" name="Oval 42"/>
            <p:cNvSpPr>
              <a:spLocks noChangeArrowheads="1"/>
            </p:cNvSpPr>
            <p:nvPr/>
          </p:nvSpPr>
          <p:spPr bwMode="auto">
            <a:xfrm>
              <a:off x="2789" y="25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if</a:t>
              </a:r>
            </a:p>
          </p:txBody>
        </p:sp>
        <p:sp>
          <p:nvSpPr>
            <p:cNvPr id="275500" name="Oval 43"/>
            <p:cNvSpPr>
              <a:spLocks noChangeArrowheads="1"/>
            </p:cNvSpPr>
            <p:nvPr/>
          </p:nvSpPr>
          <p:spPr bwMode="auto">
            <a:xfrm>
              <a:off x="2472"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do</a:t>
              </a:r>
            </a:p>
          </p:txBody>
        </p:sp>
        <p:sp>
          <p:nvSpPr>
            <p:cNvPr id="275501" name="Oval 44"/>
            <p:cNvSpPr>
              <a:spLocks noChangeArrowheads="1"/>
            </p:cNvSpPr>
            <p:nvPr/>
          </p:nvSpPr>
          <p:spPr bwMode="auto">
            <a:xfrm>
              <a:off x="3061"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stop</a:t>
              </a:r>
            </a:p>
          </p:txBody>
        </p:sp>
        <p:sp>
          <p:nvSpPr>
            <p:cNvPr id="275502" name="Rectangle 45"/>
            <p:cNvSpPr>
              <a:spLocks noChangeArrowheads="1"/>
            </p:cNvSpPr>
            <p:nvPr/>
          </p:nvSpPr>
          <p:spPr bwMode="auto">
            <a:xfrm>
              <a:off x="2925"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03" name="Rectangle 46"/>
            <p:cNvSpPr>
              <a:spLocks noChangeArrowheads="1"/>
            </p:cNvSpPr>
            <p:nvPr/>
          </p:nvSpPr>
          <p:spPr bwMode="auto">
            <a:xfrm>
              <a:off x="3333"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04" name="Rectangle 47"/>
            <p:cNvSpPr>
              <a:spLocks noChangeArrowheads="1"/>
            </p:cNvSpPr>
            <p:nvPr/>
          </p:nvSpPr>
          <p:spPr bwMode="auto">
            <a:xfrm>
              <a:off x="2290"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05" name="Rectangle 48"/>
            <p:cNvSpPr>
              <a:spLocks noChangeArrowheads="1"/>
            </p:cNvSpPr>
            <p:nvPr/>
          </p:nvSpPr>
          <p:spPr bwMode="auto">
            <a:xfrm>
              <a:off x="2699"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06" name="Line 49"/>
            <p:cNvSpPr>
              <a:spLocks noChangeShapeType="1"/>
            </p:cNvSpPr>
            <p:nvPr/>
          </p:nvSpPr>
          <p:spPr bwMode="auto">
            <a:xfrm flipH="1">
              <a:off x="2699" y="527"/>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07" name="Line 50"/>
            <p:cNvSpPr>
              <a:spLocks noChangeShapeType="1"/>
            </p:cNvSpPr>
            <p:nvPr/>
          </p:nvSpPr>
          <p:spPr bwMode="auto">
            <a:xfrm>
              <a:off x="2971" y="527"/>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08" name="Line 51"/>
            <p:cNvSpPr>
              <a:spLocks noChangeShapeType="1"/>
            </p:cNvSpPr>
            <p:nvPr/>
          </p:nvSpPr>
          <p:spPr bwMode="auto">
            <a:xfrm>
              <a:off x="2608" y="1026"/>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09" name="Line 52"/>
            <p:cNvSpPr>
              <a:spLocks noChangeShapeType="1"/>
            </p:cNvSpPr>
            <p:nvPr/>
          </p:nvSpPr>
          <p:spPr bwMode="auto">
            <a:xfrm flipH="1">
              <a:off x="2381" y="1026"/>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10" name="Line 53"/>
            <p:cNvSpPr>
              <a:spLocks noChangeShapeType="1"/>
            </p:cNvSpPr>
            <p:nvPr/>
          </p:nvSpPr>
          <p:spPr bwMode="auto">
            <a:xfrm flipH="1">
              <a:off x="3016" y="1027"/>
              <a:ext cx="181"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11" name="Line 54"/>
            <p:cNvSpPr>
              <a:spLocks noChangeShapeType="1"/>
            </p:cNvSpPr>
            <p:nvPr/>
          </p:nvSpPr>
          <p:spPr bwMode="auto">
            <a:xfrm>
              <a:off x="3197" y="1027"/>
              <a:ext cx="227"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12" name="Oval 55"/>
            <p:cNvSpPr>
              <a:spLocks noChangeArrowheads="1"/>
            </p:cNvSpPr>
            <p:nvPr/>
          </p:nvSpPr>
          <p:spPr bwMode="auto">
            <a:xfrm>
              <a:off x="4287" y="255"/>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do</a:t>
              </a:r>
            </a:p>
          </p:txBody>
        </p:sp>
        <p:sp>
          <p:nvSpPr>
            <p:cNvPr id="275513" name="Oval 56"/>
            <p:cNvSpPr>
              <a:spLocks noChangeArrowheads="1"/>
            </p:cNvSpPr>
            <p:nvPr/>
          </p:nvSpPr>
          <p:spPr bwMode="auto">
            <a:xfrm>
              <a:off x="4831" y="1253"/>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stop</a:t>
              </a:r>
            </a:p>
          </p:txBody>
        </p:sp>
        <p:sp>
          <p:nvSpPr>
            <p:cNvPr id="275514" name="Oval 57"/>
            <p:cNvSpPr>
              <a:spLocks noChangeArrowheads="1"/>
            </p:cNvSpPr>
            <p:nvPr/>
          </p:nvSpPr>
          <p:spPr bwMode="auto">
            <a:xfrm>
              <a:off x="4559" y="754"/>
              <a:ext cx="272"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t>if</a:t>
              </a:r>
            </a:p>
          </p:txBody>
        </p:sp>
        <p:sp>
          <p:nvSpPr>
            <p:cNvPr id="275515" name="Rectangle 58"/>
            <p:cNvSpPr>
              <a:spLocks noChangeArrowheads="1"/>
            </p:cNvSpPr>
            <p:nvPr/>
          </p:nvSpPr>
          <p:spPr bwMode="auto">
            <a:xfrm>
              <a:off x="4423" y="1253"/>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16" name="Rectangle 59"/>
            <p:cNvSpPr>
              <a:spLocks noChangeArrowheads="1"/>
            </p:cNvSpPr>
            <p:nvPr/>
          </p:nvSpPr>
          <p:spPr bwMode="auto">
            <a:xfrm>
              <a:off x="4106" y="800"/>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17" name="Rectangle 60"/>
            <p:cNvSpPr>
              <a:spLocks noChangeArrowheads="1"/>
            </p:cNvSpPr>
            <p:nvPr/>
          </p:nvSpPr>
          <p:spPr bwMode="auto">
            <a:xfrm>
              <a:off x="4649" y="1752"/>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18" name="Rectangle 61"/>
            <p:cNvSpPr>
              <a:spLocks noChangeArrowheads="1"/>
            </p:cNvSpPr>
            <p:nvPr/>
          </p:nvSpPr>
          <p:spPr bwMode="auto">
            <a:xfrm>
              <a:off x="5058" y="1752"/>
              <a:ext cx="181"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5519" name="Line 62"/>
            <p:cNvSpPr>
              <a:spLocks noChangeShapeType="1"/>
            </p:cNvSpPr>
            <p:nvPr/>
          </p:nvSpPr>
          <p:spPr bwMode="auto">
            <a:xfrm flipH="1">
              <a:off x="4197" y="527"/>
              <a:ext cx="181" cy="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0" name="Line 63"/>
            <p:cNvSpPr>
              <a:spLocks noChangeShapeType="1"/>
            </p:cNvSpPr>
            <p:nvPr/>
          </p:nvSpPr>
          <p:spPr bwMode="auto">
            <a:xfrm>
              <a:off x="4469" y="527"/>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1" name="Line 64"/>
            <p:cNvSpPr>
              <a:spLocks noChangeShapeType="1"/>
            </p:cNvSpPr>
            <p:nvPr/>
          </p:nvSpPr>
          <p:spPr bwMode="auto">
            <a:xfrm>
              <a:off x="4967" y="1525"/>
              <a:ext cx="18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2" name="Line 65"/>
            <p:cNvSpPr>
              <a:spLocks noChangeShapeType="1"/>
            </p:cNvSpPr>
            <p:nvPr/>
          </p:nvSpPr>
          <p:spPr bwMode="auto">
            <a:xfrm flipH="1">
              <a:off x="4740" y="1525"/>
              <a:ext cx="182"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3" name="Line 66"/>
            <p:cNvSpPr>
              <a:spLocks noChangeShapeType="1"/>
            </p:cNvSpPr>
            <p:nvPr/>
          </p:nvSpPr>
          <p:spPr bwMode="auto">
            <a:xfrm flipH="1">
              <a:off x="4514" y="1027"/>
              <a:ext cx="181"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4" name="Line 67"/>
            <p:cNvSpPr>
              <a:spLocks noChangeShapeType="1"/>
            </p:cNvSpPr>
            <p:nvPr/>
          </p:nvSpPr>
          <p:spPr bwMode="auto">
            <a:xfrm>
              <a:off x="4695" y="1027"/>
              <a:ext cx="227"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525" name="Text Box 68"/>
            <p:cNvSpPr txBox="1">
              <a:spLocks noChangeArrowheads="1"/>
            </p:cNvSpPr>
            <p:nvPr/>
          </p:nvSpPr>
          <p:spPr bwMode="auto">
            <a:xfrm>
              <a:off x="748" y="1979"/>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a)</a:t>
              </a:r>
            </a:p>
          </p:txBody>
        </p:sp>
        <p:sp>
          <p:nvSpPr>
            <p:cNvPr id="275526" name="Text Box 69"/>
            <p:cNvSpPr txBox="1">
              <a:spLocks noChangeArrowheads="1"/>
            </p:cNvSpPr>
            <p:nvPr/>
          </p:nvSpPr>
          <p:spPr bwMode="auto">
            <a:xfrm>
              <a:off x="2652" y="1616"/>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b)</a:t>
              </a:r>
            </a:p>
          </p:txBody>
        </p:sp>
        <p:sp>
          <p:nvSpPr>
            <p:cNvPr id="275527" name="Text Box 70"/>
            <p:cNvSpPr txBox="1">
              <a:spLocks noChangeArrowheads="1"/>
            </p:cNvSpPr>
            <p:nvPr/>
          </p:nvSpPr>
          <p:spPr bwMode="auto">
            <a:xfrm>
              <a:off x="4604" y="2024"/>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c)</a:t>
              </a:r>
            </a:p>
          </p:txBody>
        </p:sp>
        <p:sp>
          <p:nvSpPr>
            <p:cNvPr id="275528" name="Text Box 71"/>
            <p:cNvSpPr txBox="1">
              <a:spLocks noChangeArrowheads="1"/>
            </p:cNvSpPr>
            <p:nvPr/>
          </p:nvSpPr>
          <p:spPr bwMode="auto">
            <a:xfrm>
              <a:off x="1655" y="3702"/>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d)</a:t>
              </a:r>
            </a:p>
          </p:txBody>
        </p:sp>
        <p:sp>
          <p:nvSpPr>
            <p:cNvPr id="275529" name="Text Box 72"/>
            <p:cNvSpPr txBox="1">
              <a:spLocks noChangeArrowheads="1"/>
            </p:cNvSpPr>
            <p:nvPr/>
          </p:nvSpPr>
          <p:spPr bwMode="auto">
            <a:xfrm>
              <a:off x="4059" y="3702"/>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e)</a:t>
              </a:r>
            </a:p>
          </p:txBody>
        </p:sp>
      </p:grpSp>
    </p:spTree>
    <p:extLst>
      <p:ext uri="{BB962C8B-B14F-4D97-AF65-F5344CB8AC3E}">
        <p14:creationId xmlns:p14="http://schemas.microsoft.com/office/powerpoint/2010/main" val="3863092578"/>
      </p:ext>
    </p:extLst>
  </p:cSld>
  <p:clrMapOvr>
    <a:masterClrMapping/>
  </p:clrMapOvr>
  <p:transition spd="slow">
    <p:pull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C993E51-FCF8-468E-A260-AFC173BBCB1A}" type="slidenum">
              <a:rPr lang="en-US" altLang="zh-CN">
                <a:latin typeface="Garamond" panose="02020404030301010803" pitchFamily="18" charset="0"/>
              </a:rPr>
              <a:pPr eaLnBrk="1" hangingPunct="1"/>
              <a:t>77</a:t>
            </a:fld>
            <a:endParaRPr lang="en-US" altLang="zh-CN">
              <a:latin typeface="Garamond" panose="02020404030301010803" pitchFamily="18" charset="0"/>
            </a:endParaRPr>
          </a:p>
        </p:txBody>
      </p:sp>
      <p:sp>
        <p:nvSpPr>
          <p:cNvPr id="276483" name="Rectangle 2"/>
          <p:cNvSpPr>
            <a:spLocks noGrp="1" noChangeArrowheads="1"/>
          </p:cNvSpPr>
          <p:nvPr>
            <p:ph type="body" idx="1"/>
          </p:nvPr>
        </p:nvSpPr>
        <p:spPr>
          <a:xfrm>
            <a:off x="71438" y="458787"/>
            <a:ext cx="8229600" cy="5654675"/>
          </a:xfrm>
        </p:spPr>
        <p:txBody>
          <a:bodyPr/>
          <a:lstStyle/>
          <a:p>
            <a:pPr eaLnBrk="1" hangingPunct="1">
              <a:lnSpc>
                <a:spcPct val="80000"/>
              </a:lnSpc>
              <a:buFont typeface="Wingdings" panose="05000000000000000000" pitchFamily="2" charset="2"/>
              <a:buNone/>
            </a:pPr>
            <a:r>
              <a:rPr lang="zh-CN" altLang="en-US" sz="2000" dirty="0"/>
              <a:t> 1) 等概率：</a:t>
            </a:r>
            <a:r>
              <a:rPr lang="en-US" altLang="zh-CN" sz="2000" dirty="0"/>
              <a:t>P(</a:t>
            </a:r>
            <a:r>
              <a:rPr lang="en-US" altLang="zh-CN" sz="2000" dirty="0" err="1"/>
              <a:t>i</a:t>
            </a:r>
            <a:r>
              <a:rPr lang="en-US" altLang="zh-CN" sz="2000" dirty="0"/>
              <a:t>)=Q(</a:t>
            </a:r>
            <a:r>
              <a:rPr lang="en-US" altLang="zh-CN" sz="2000" dirty="0" err="1"/>
              <a:t>i</a:t>
            </a:r>
            <a:r>
              <a:rPr lang="en-US" altLang="zh-CN" sz="2000" dirty="0"/>
              <a:t>)=1/7</a:t>
            </a:r>
          </a:p>
          <a:p>
            <a:pPr eaLnBrk="1" hangingPunct="1">
              <a:lnSpc>
                <a:spcPct val="80000"/>
              </a:lnSpc>
              <a:buFont typeface="Wingdings" panose="05000000000000000000" pitchFamily="2" charset="2"/>
              <a:buNone/>
            </a:pPr>
            <a:r>
              <a:rPr lang="en-US" altLang="zh-CN" sz="2000" dirty="0"/>
              <a:t>                    cost(a) = 15/7</a:t>
            </a:r>
          </a:p>
          <a:p>
            <a:pPr eaLnBrk="1" hangingPunct="1">
              <a:lnSpc>
                <a:spcPct val="80000"/>
              </a:lnSpc>
              <a:buFont typeface="Wingdings" panose="05000000000000000000" pitchFamily="2" charset="2"/>
              <a:buNone/>
            </a:pPr>
            <a:r>
              <a:rPr lang="en-US" altLang="zh-CN" sz="2000" dirty="0"/>
              <a:t>                    </a:t>
            </a:r>
            <a:r>
              <a:rPr lang="en-US" altLang="zh-CN" sz="2000" dirty="0">
                <a:solidFill>
                  <a:srgbClr val="FF3300"/>
                </a:solidFill>
              </a:rPr>
              <a:t>cost(b) =</a:t>
            </a:r>
            <a:r>
              <a:rPr lang="en-US" altLang="zh-CN" sz="2000" dirty="0"/>
              <a:t> </a:t>
            </a:r>
            <a:r>
              <a:rPr lang="en-US" altLang="zh-CN" sz="2000" dirty="0">
                <a:solidFill>
                  <a:srgbClr val="FF3300"/>
                </a:solidFill>
              </a:rPr>
              <a:t>13/7 </a:t>
            </a:r>
            <a:r>
              <a:rPr lang="en-US" altLang="zh-CN" sz="2000" dirty="0"/>
              <a:t>                  </a:t>
            </a:r>
            <a:r>
              <a:rPr lang="zh-CN" altLang="en-US" sz="2000" dirty="0">
                <a:solidFill>
                  <a:srgbClr val="FF3300"/>
                </a:solidFill>
              </a:rPr>
              <a:t>最优</a:t>
            </a:r>
          </a:p>
          <a:p>
            <a:pPr eaLnBrk="1" hangingPunct="1">
              <a:lnSpc>
                <a:spcPct val="80000"/>
              </a:lnSpc>
              <a:buFont typeface="Wingdings" panose="05000000000000000000" pitchFamily="2" charset="2"/>
              <a:buNone/>
            </a:pPr>
            <a:r>
              <a:rPr lang="zh-CN" altLang="en-US" sz="2000" dirty="0"/>
              <a:t>                    </a:t>
            </a:r>
            <a:r>
              <a:rPr lang="en-US" altLang="zh-CN" sz="2000" dirty="0"/>
              <a:t>cost(c) = 15/7</a:t>
            </a:r>
          </a:p>
          <a:p>
            <a:pPr eaLnBrk="1" hangingPunct="1">
              <a:lnSpc>
                <a:spcPct val="80000"/>
              </a:lnSpc>
              <a:buFont typeface="Wingdings" panose="05000000000000000000" pitchFamily="2" charset="2"/>
              <a:buNone/>
            </a:pPr>
            <a:r>
              <a:rPr lang="en-US" altLang="zh-CN" sz="2000" dirty="0"/>
              <a:t>                    cost(d) = 15/7</a:t>
            </a:r>
          </a:p>
          <a:p>
            <a:pPr eaLnBrk="1" hangingPunct="1">
              <a:lnSpc>
                <a:spcPct val="80000"/>
              </a:lnSpc>
              <a:buFont typeface="Wingdings" panose="05000000000000000000" pitchFamily="2" charset="2"/>
              <a:buNone/>
            </a:pPr>
            <a:r>
              <a:rPr lang="en-US" altLang="zh-CN" sz="2000" dirty="0"/>
              <a:t>                    cost(e) = 15/7</a:t>
            </a:r>
          </a:p>
          <a:p>
            <a:pPr eaLnBrk="1" hangingPunct="1">
              <a:lnSpc>
                <a:spcPct val="80000"/>
              </a:lnSpc>
              <a:buFont typeface="Wingdings" panose="05000000000000000000" pitchFamily="2" charset="2"/>
              <a:buNone/>
            </a:pPr>
            <a:endParaRPr lang="en-US" altLang="zh-CN" sz="2000" dirty="0"/>
          </a:p>
          <a:p>
            <a:pPr eaLnBrk="1" hangingPunct="1">
              <a:lnSpc>
                <a:spcPct val="80000"/>
              </a:lnSpc>
              <a:buFont typeface="Wingdings" panose="05000000000000000000" pitchFamily="2" charset="2"/>
              <a:buNone/>
            </a:pPr>
            <a:endParaRPr lang="en-US" altLang="zh-CN" sz="2000" dirty="0"/>
          </a:p>
          <a:p>
            <a:pPr eaLnBrk="1" hangingPunct="1">
              <a:lnSpc>
                <a:spcPct val="80000"/>
              </a:lnSpc>
              <a:buFont typeface="Wingdings" panose="05000000000000000000" pitchFamily="2" charset="2"/>
              <a:buNone/>
            </a:pPr>
            <a:endParaRPr lang="en-US" altLang="zh-CN" sz="2000" dirty="0"/>
          </a:p>
          <a:p>
            <a:pPr eaLnBrk="1" hangingPunct="1">
              <a:lnSpc>
                <a:spcPct val="80000"/>
              </a:lnSpc>
              <a:buFont typeface="Wingdings" panose="05000000000000000000" pitchFamily="2" charset="2"/>
              <a:buNone/>
            </a:pPr>
            <a:r>
              <a:rPr lang="en-US" altLang="zh-CN" sz="2000" dirty="0"/>
              <a:t>     2）</a:t>
            </a:r>
            <a:r>
              <a:rPr lang="zh-CN" altLang="en-US" sz="2000" dirty="0"/>
              <a:t>不等概率：</a:t>
            </a:r>
          </a:p>
          <a:p>
            <a:pPr eaLnBrk="1" hangingPunct="1">
              <a:lnSpc>
                <a:spcPct val="80000"/>
              </a:lnSpc>
              <a:buFont typeface="Wingdings" panose="05000000000000000000" pitchFamily="2" charset="2"/>
              <a:buNone/>
            </a:pPr>
            <a:r>
              <a:rPr lang="zh-CN" altLang="en-US" sz="2000" dirty="0"/>
              <a:t>           </a:t>
            </a:r>
            <a:r>
              <a:rPr lang="en-US" altLang="zh-CN" sz="2000" dirty="0"/>
              <a:t>P(1)=0.5    P(2)=0.1   P(3)=0.05</a:t>
            </a:r>
          </a:p>
          <a:p>
            <a:pPr eaLnBrk="1" hangingPunct="1">
              <a:lnSpc>
                <a:spcPct val="80000"/>
              </a:lnSpc>
              <a:buFont typeface="Wingdings" panose="05000000000000000000" pitchFamily="2" charset="2"/>
              <a:buNone/>
            </a:pPr>
            <a:r>
              <a:rPr lang="en-US" altLang="zh-CN" sz="2000" dirty="0"/>
              <a:t>           Q(0)=0.15    Q(1)=0.1   Q(2)=0.05   Q(3)=0.05</a:t>
            </a:r>
          </a:p>
          <a:p>
            <a:pPr eaLnBrk="1" hangingPunct="1">
              <a:lnSpc>
                <a:spcPct val="80000"/>
              </a:lnSpc>
              <a:buFont typeface="Wingdings" panose="05000000000000000000" pitchFamily="2" charset="2"/>
              <a:buNone/>
            </a:pPr>
            <a:r>
              <a:rPr lang="en-US" altLang="zh-CN" sz="2000" dirty="0"/>
              <a:t>                    cost(a) = 2.65</a:t>
            </a:r>
          </a:p>
          <a:p>
            <a:pPr eaLnBrk="1" hangingPunct="1">
              <a:lnSpc>
                <a:spcPct val="80000"/>
              </a:lnSpc>
              <a:buFont typeface="Wingdings" panose="05000000000000000000" pitchFamily="2" charset="2"/>
              <a:buNone/>
            </a:pPr>
            <a:r>
              <a:rPr lang="en-US" altLang="zh-CN" sz="2000" dirty="0"/>
              <a:t>                    cost(b) = 1.9                  </a:t>
            </a:r>
          </a:p>
          <a:p>
            <a:pPr eaLnBrk="1" hangingPunct="1">
              <a:lnSpc>
                <a:spcPct val="80000"/>
              </a:lnSpc>
              <a:buFont typeface="Wingdings" panose="05000000000000000000" pitchFamily="2" charset="2"/>
              <a:buNone/>
            </a:pPr>
            <a:r>
              <a:rPr lang="en-US" altLang="zh-CN" sz="2000" dirty="0"/>
              <a:t>                    </a:t>
            </a:r>
            <a:r>
              <a:rPr lang="en-US" altLang="zh-CN" sz="2000" dirty="0">
                <a:solidFill>
                  <a:srgbClr val="FF3300"/>
                </a:solidFill>
              </a:rPr>
              <a:t>cost(c) =</a:t>
            </a:r>
            <a:r>
              <a:rPr lang="en-US" altLang="zh-CN" sz="2000" dirty="0"/>
              <a:t> </a:t>
            </a:r>
            <a:r>
              <a:rPr lang="en-US" altLang="zh-CN" sz="2000" dirty="0">
                <a:solidFill>
                  <a:srgbClr val="FF3300"/>
                </a:solidFill>
              </a:rPr>
              <a:t>1.5</a:t>
            </a:r>
            <a:r>
              <a:rPr lang="en-US" altLang="zh-CN" sz="2000" dirty="0"/>
              <a:t>                    </a:t>
            </a:r>
            <a:r>
              <a:rPr lang="zh-CN" altLang="en-US" sz="2000" dirty="0">
                <a:solidFill>
                  <a:srgbClr val="FF3300"/>
                </a:solidFill>
              </a:rPr>
              <a:t>最优</a:t>
            </a:r>
          </a:p>
          <a:p>
            <a:pPr eaLnBrk="1" hangingPunct="1">
              <a:lnSpc>
                <a:spcPct val="80000"/>
              </a:lnSpc>
              <a:buFont typeface="Wingdings" panose="05000000000000000000" pitchFamily="2" charset="2"/>
              <a:buNone/>
            </a:pPr>
            <a:r>
              <a:rPr lang="zh-CN" altLang="en-US" sz="2000" dirty="0"/>
              <a:t>                    </a:t>
            </a:r>
            <a:r>
              <a:rPr lang="en-US" altLang="zh-CN" sz="2000" dirty="0"/>
              <a:t>cost(d) = 2.15</a:t>
            </a:r>
          </a:p>
          <a:p>
            <a:pPr eaLnBrk="1" hangingPunct="1">
              <a:lnSpc>
                <a:spcPct val="80000"/>
              </a:lnSpc>
              <a:buFont typeface="Wingdings" panose="05000000000000000000" pitchFamily="2" charset="2"/>
              <a:buNone/>
            </a:pPr>
            <a:r>
              <a:rPr lang="en-US" altLang="zh-CN" sz="2000" dirty="0"/>
              <a:t>                    cost(e) = 1.6</a:t>
            </a:r>
            <a:endParaRPr lang="en-US" altLang="zh-CN" sz="2600" dirty="0"/>
          </a:p>
        </p:txBody>
      </p:sp>
      <p:sp>
        <p:nvSpPr>
          <p:cNvPr id="276484" name="Line 3"/>
          <p:cNvSpPr>
            <a:spLocks noChangeShapeType="1"/>
          </p:cNvSpPr>
          <p:nvPr/>
        </p:nvSpPr>
        <p:spPr bwMode="auto">
          <a:xfrm>
            <a:off x="3563938" y="1217613"/>
            <a:ext cx="1152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485" name="Line 4"/>
          <p:cNvSpPr>
            <a:spLocks noChangeShapeType="1"/>
          </p:cNvSpPr>
          <p:nvPr/>
        </p:nvSpPr>
        <p:spPr bwMode="auto">
          <a:xfrm>
            <a:off x="3513138" y="4878388"/>
            <a:ext cx="1152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76486" name="Group 5"/>
          <p:cNvGrpSpPr>
            <a:grpSpLocks/>
          </p:cNvGrpSpPr>
          <p:nvPr/>
        </p:nvGrpSpPr>
        <p:grpSpPr bwMode="auto">
          <a:xfrm>
            <a:off x="6746875" y="404813"/>
            <a:ext cx="1771650" cy="5421312"/>
            <a:chOff x="4250" y="255"/>
            <a:chExt cx="1116" cy="3415"/>
          </a:xfrm>
        </p:grpSpPr>
        <p:sp>
          <p:nvSpPr>
            <p:cNvPr id="276489" name="Oval 6"/>
            <p:cNvSpPr>
              <a:spLocks noChangeArrowheads="1"/>
            </p:cNvSpPr>
            <p:nvPr/>
          </p:nvSpPr>
          <p:spPr bwMode="auto">
            <a:xfrm>
              <a:off x="4649" y="255"/>
              <a:ext cx="218" cy="20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if</a:t>
              </a:r>
            </a:p>
          </p:txBody>
        </p:sp>
        <p:sp>
          <p:nvSpPr>
            <p:cNvPr id="276490" name="Oval 7"/>
            <p:cNvSpPr>
              <a:spLocks noChangeArrowheads="1"/>
            </p:cNvSpPr>
            <p:nvPr/>
          </p:nvSpPr>
          <p:spPr bwMode="auto">
            <a:xfrm>
              <a:off x="4396" y="629"/>
              <a:ext cx="217" cy="20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do</a:t>
              </a:r>
            </a:p>
          </p:txBody>
        </p:sp>
        <p:sp>
          <p:nvSpPr>
            <p:cNvPr id="276491" name="Oval 8"/>
            <p:cNvSpPr>
              <a:spLocks noChangeArrowheads="1"/>
            </p:cNvSpPr>
            <p:nvPr/>
          </p:nvSpPr>
          <p:spPr bwMode="auto">
            <a:xfrm>
              <a:off x="4867" y="629"/>
              <a:ext cx="217" cy="20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stop</a:t>
              </a:r>
            </a:p>
          </p:txBody>
        </p:sp>
        <p:sp>
          <p:nvSpPr>
            <p:cNvPr id="276492" name="Rectangle 9"/>
            <p:cNvSpPr>
              <a:spLocks noChangeArrowheads="1"/>
            </p:cNvSpPr>
            <p:nvPr/>
          </p:nvSpPr>
          <p:spPr bwMode="auto">
            <a:xfrm>
              <a:off x="4758" y="1002"/>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493" name="Rectangle 10"/>
            <p:cNvSpPr>
              <a:spLocks noChangeArrowheads="1"/>
            </p:cNvSpPr>
            <p:nvPr/>
          </p:nvSpPr>
          <p:spPr bwMode="auto">
            <a:xfrm>
              <a:off x="5084" y="1002"/>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494" name="Rectangle 11"/>
            <p:cNvSpPr>
              <a:spLocks noChangeArrowheads="1"/>
            </p:cNvSpPr>
            <p:nvPr/>
          </p:nvSpPr>
          <p:spPr bwMode="auto">
            <a:xfrm>
              <a:off x="4250" y="1002"/>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495" name="Rectangle 12"/>
            <p:cNvSpPr>
              <a:spLocks noChangeArrowheads="1"/>
            </p:cNvSpPr>
            <p:nvPr/>
          </p:nvSpPr>
          <p:spPr bwMode="auto">
            <a:xfrm>
              <a:off x="4577" y="1002"/>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496" name="Line 13"/>
            <p:cNvSpPr>
              <a:spLocks noChangeShapeType="1"/>
            </p:cNvSpPr>
            <p:nvPr/>
          </p:nvSpPr>
          <p:spPr bwMode="auto">
            <a:xfrm flipH="1">
              <a:off x="4577" y="459"/>
              <a:ext cx="145" cy="2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497" name="Line 14"/>
            <p:cNvSpPr>
              <a:spLocks noChangeShapeType="1"/>
            </p:cNvSpPr>
            <p:nvPr/>
          </p:nvSpPr>
          <p:spPr bwMode="auto">
            <a:xfrm>
              <a:off x="4795" y="459"/>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498" name="Line 15"/>
            <p:cNvSpPr>
              <a:spLocks noChangeShapeType="1"/>
            </p:cNvSpPr>
            <p:nvPr/>
          </p:nvSpPr>
          <p:spPr bwMode="auto">
            <a:xfrm>
              <a:off x="4504" y="832"/>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499" name="Line 16"/>
            <p:cNvSpPr>
              <a:spLocks noChangeShapeType="1"/>
            </p:cNvSpPr>
            <p:nvPr/>
          </p:nvSpPr>
          <p:spPr bwMode="auto">
            <a:xfrm flipH="1">
              <a:off x="4323" y="832"/>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00" name="Line 17"/>
            <p:cNvSpPr>
              <a:spLocks noChangeShapeType="1"/>
            </p:cNvSpPr>
            <p:nvPr/>
          </p:nvSpPr>
          <p:spPr bwMode="auto">
            <a:xfrm flipH="1">
              <a:off x="4831" y="833"/>
              <a:ext cx="145" cy="1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01" name="Line 18"/>
            <p:cNvSpPr>
              <a:spLocks noChangeShapeType="1"/>
            </p:cNvSpPr>
            <p:nvPr/>
          </p:nvSpPr>
          <p:spPr bwMode="auto">
            <a:xfrm>
              <a:off x="4976" y="833"/>
              <a:ext cx="181" cy="1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02" name="Oval 19"/>
            <p:cNvSpPr>
              <a:spLocks noChangeArrowheads="1"/>
            </p:cNvSpPr>
            <p:nvPr/>
          </p:nvSpPr>
          <p:spPr bwMode="auto">
            <a:xfrm>
              <a:off x="4604" y="2115"/>
              <a:ext cx="218" cy="20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do</a:t>
              </a:r>
            </a:p>
          </p:txBody>
        </p:sp>
        <p:sp>
          <p:nvSpPr>
            <p:cNvPr id="276503" name="Oval 20"/>
            <p:cNvSpPr>
              <a:spLocks noChangeArrowheads="1"/>
            </p:cNvSpPr>
            <p:nvPr/>
          </p:nvSpPr>
          <p:spPr bwMode="auto">
            <a:xfrm>
              <a:off x="5040" y="2862"/>
              <a:ext cx="217" cy="20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stop</a:t>
              </a:r>
            </a:p>
          </p:txBody>
        </p:sp>
        <p:sp>
          <p:nvSpPr>
            <p:cNvPr id="276504" name="Oval 21"/>
            <p:cNvSpPr>
              <a:spLocks noChangeArrowheads="1"/>
            </p:cNvSpPr>
            <p:nvPr/>
          </p:nvSpPr>
          <p:spPr bwMode="auto">
            <a:xfrm>
              <a:off x="4822" y="2489"/>
              <a:ext cx="218" cy="20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400">
                  <a:solidFill>
                    <a:srgbClr val="FF3300"/>
                  </a:solidFill>
                </a:rPr>
                <a:t>if</a:t>
              </a:r>
            </a:p>
          </p:txBody>
        </p:sp>
        <p:sp>
          <p:nvSpPr>
            <p:cNvPr id="276505" name="Rectangle 22"/>
            <p:cNvSpPr>
              <a:spLocks noChangeArrowheads="1"/>
            </p:cNvSpPr>
            <p:nvPr/>
          </p:nvSpPr>
          <p:spPr bwMode="auto">
            <a:xfrm>
              <a:off x="4713" y="2862"/>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506" name="Rectangle 23"/>
            <p:cNvSpPr>
              <a:spLocks noChangeArrowheads="1"/>
            </p:cNvSpPr>
            <p:nvPr/>
          </p:nvSpPr>
          <p:spPr bwMode="auto">
            <a:xfrm>
              <a:off x="4460" y="2523"/>
              <a:ext cx="144"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507" name="Rectangle 24"/>
            <p:cNvSpPr>
              <a:spLocks noChangeArrowheads="1"/>
            </p:cNvSpPr>
            <p:nvPr/>
          </p:nvSpPr>
          <p:spPr bwMode="auto">
            <a:xfrm>
              <a:off x="4894" y="3236"/>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508" name="Rectangle 25"/>
            <p:cNvSpPr>
              <a:spLocks noChangeArrowheads="1"/>
            </p:cNvSpPr>
            <p:nvPr/>
          </p:nvSpPr>
          <p:spPr bwMode="auto">
            <a:xfrm>
              <a:off x="5221" y="3236"/>
              <a:ext cx="14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509" name="Line 26"/>
            <p:cNvSpPr>
              <a:spLocks noChangeShapeType="1"/>
            </p:cNvSpPr>
            <p:nvPr/>
          </p:nvSpPr>
          <p:spPr bwMode="auto">
            <a:xfrm flipH="1">
              <a:off x="4532" y="2319"/>
              <a:ext cx="145" cy="2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0" name="Line 27"/>
            <p:cNvSpPr>
              <a:spLocks noChangeShapeType="1"/>
            </p:cNvSpPr>
            <p:nvPr/>
          </p:nvSpPr>
          <p:spPr bwMode="auto">
            <a:xfrm>
              <a:off x="4750" y="2319"/>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1" name="Line 28"/>
            <p:cNvSpPr>
              <a:spLocks noChangeShapeType="1"/>
            </p:cNvSpPr>
            <p:nvPr/>
          </p:nvSpPr>
          <p:spPr bwMode="auto">
            <a:xfrm>
              <a:off x="5148" y="3066"/>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2" name="Line 29"/>
            <p:cNvSpPr>
              <a:spLocks noChangeShapeType="1"/>
            </p:cNvSpPr>
            <p:nvPr/>
          </p:nvSpPr>
          <p:spPr bwMode="auto">
            <a:xfrm flipH="1">
              <a:off x="4967" y="3066"/>
              <a:ext cx="145"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3" name="Line 30"/>
            <p:cNvSpPr>
              <a:spLocks noChangeShapeType="1"/>
            </p:cNvSpPr>
            <p:nvPr/>
          </p:nvSpPr>
          <p:spPr bwMode="auto">
            <a:xfrm flipH="1">
              <a:off x="4786" y="2693"/>
              <a:ext cx="145" cy="1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4" name="Line 31"/>
            <p:cNvSpPr>
              <a:spLocks noChangeShapeType="1"/>
            </p:cNvSpPr>
            <p:nvPr/>
          </p:nvSpPr>
          <p:spPr bwMode="auto">
            <a:xfrm>
              <a:off x="4931" y="2693"/>
              <a:ext cx="181" cy="1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15" name="Text Box 32"/>
            <p:cNvSpPr txBox="1">
              <a:spLocks noChangeArrowheads="1"/>
            </p:cNvSpPr>
            <p:nvPr/>
          </p:nvSpPr>
          <p:spPr bwMode="auto">
            <a:xfrm>
              <a:off x="4540" y="1274"/>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b)</a:t>
              </a:r>
            </a:p>
          </p:txBody>
        </p:sp>
        <p:sp>
          <p:nvSpPr>
            <p:cNvPr id="276516" name="Text Box 33"/>
            <p:cNvSpPr txBox="1">
              <a:spLocks noChangeArrowheads="1"/>
            </p:cNvSpPr>
            <p:nvPr/>
          </p:nvSpPr>
          <p:spPr bwMode="auto">
            <a:xfrm>
              <a:off x="4858" y="3439"/>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a:t>
              </a:r>
              <a:r>
                <a:rPr lang="en-US" altLang="zh-CN" sz="1800"/>
                <a:t>c)</a:t>
              </a:r>
            </a:p>
          </p:txBody>
        </p:sp>
      </p:grpSp>
      <p:sp>
        <p:nvSpPr>
          <p:cNvPr id="276487" name="AutoShape 34"/>
          <p:cNvSpPr>
            <a:spLocks noChangeArrowheads="1"/>
          </p:cNvSpPr>
          <p:nvPr/>
        </p:nvSpPr>
        <p:spPr bwMode="auto">
          <a:xfrm>
            <a:off x="5580063" y="1120775"/>
            <a:ext cx="1152525" cy="215900"/>
          </a:xfrm>
          <a:prstGeom prst="rightArrow">
            <a:avLst>
              <a:gd name="adj1" fmla="val 50000"/>
              <a:gd name="adj2" fmla="val 133456"/>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76488" name="AutoShape 35"/>
          <p:cNvSpPr>
            <a:spLocks noChangeArrowheads="1"/>
          </p:cNvSpPr>
          <p:nvPr/>
        </p:nvSpPr>
        <p:spPr bwMode="auto">
          <a:xfrm>
            <a:off x="5618163" y="4759325"/>
            <a:ext cx="1152525" cy="215900"/>
          </a:xfrm>
          <a:prstGeom prst="rightArrow">
            <a:avLst>
              <a:gd name="adj1" fmla="val 50000"/>
              <a:gd name="adj2" fmla="val 133456"/>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3745703189"/>
      </p:ext>
    </p:extLst>
  </p:cSld>
  <p:clrMapOvr>
    <a:masterClrMapping/>
  </p:clrMapOvr>
  <p:transition spd="slow">
    <p:pull dir="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7620000" y="7264747"/>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6CA201-2FDA-4A76-AD88-ABE016D6FD06}" type="slidenum">
              <a:rPr lang="en-US" altLang="zh-CN">
                <a:latin typeface="Garamond" panose="02020404030301010803" pitchFamily="18" charset="0"/>
              </a:rPr>
              <a:pPr eaLnBrk="1" hangingPunct="1"/>
              <a:t>78</a:t>
            </a:fld>
            <a:endParaRPr lang="en-US" altLang="zh-CN">
              <a:latin typeface="Garamond" panose="02020404030301010803" pitchFamily="18" charset="0"/>
            </a:endParaRPr>
          </a:p>
        </p:txBody>
      </p:sp>
      <p:sp>
        <p:nvSpPr>
          <p:cNvPr id="277507" name="Rectangle 2"/>
          <p:cNvSpPr>
            <a:spLocks noGrp="1" noChangeArrowheads="1"/>
          </p:cNvSpPr>
          <p:nvPr>
            <p:ph type="body" idx="1"/>
          </p:nvPr>
        </p:nvSpPr>
        <p:spPr>
          <a:xfrm>
            <a:off x="914400" y="1268760"/>
            <a:ext cx="8229600" cy="5726112"/>
          </a:xfrm>
        </p:spPr>
        <p:txBody>
          <a:bodyPr/>
          <a:lstStyle/>
          <a:p>
            <a:pPr marL="0" indent="0" eaLnBrk="1" hangingPunct="1">
              <a:buFont typeface="Wingdings" panose="05000000000000000000" pitchFamily="2" charset="2"/>
              <a:buNone/>
            </a:pPr>
            <a:r>
              <a:rPr lang="zh-CN" altLang="en-US" sz="2800" dirty="0"/>
              <a:t>2. 多阶段决策过程</a:t>
            </a:r>
          </a:p>
          <a:p>
            <a:pPr marL="0" indent="0" eaLnBrk="1" hangingPunct="1">
              <a:buFont typeface="Wingdings" panose="05000000000000000000" pitchFamily="2" charset="2"/>
              <a:buNone/>
            </a:pPr>
            <a:r>
              <a:rPr lang="zh-CN" altLang="en-US" sz="2400" dirty="0"/>
              <a:t>       把构造二分检索树的过程看成一系列决策的结果。</a:t>
            </a:r>
          </a:p>
          <a:p>
            <a:pPr marL="0" indent="0" eaLnBrk="1" hangingPunct="1">
              <a:buFont typeface="Wingdings" panose="05000000000000000000" pitchFamily="2" charset="2"/>
              <a:buNone/>
            </a:pPr>
            <a:r>
              <a:rPr lang="zh-CN" altLang="en-US" sz="2400" dirty="0"/>
              <a:t>      决策的策略：决策树根，如果{</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n</a:t>
            </a:r>
            <a:r>
              <a:rPr lang="en-US" altLang="zh-CN" sz="2400" dirty="0"/>
              <a:t>}</a:t>
            </a:r>
            <a:r>
              <a:rPr lang="zh-CN" altLang="en-US" sz="2400" dirty="0"/>
              <a:t>存在一棵二分检索树，</a:t>
            </a:r>
            <a:r>
              <a:rPr lang="en-US" altLang="zh-CN" sz="2400" dirty="0" err="1"/>
              <a:t>a</a:t>
            </a:r>
            <a:r>
              <a:rPr lang="en-US" altLang="zh-CN" sz="2400" baseline="-25000" dirty="0" err="1"/>
              <a:t>k</a:t>
            </a:r>
            <a:r>
              <a:rPr lang="zh-CN" altLang="en-US" sz="2400" dirty="0"/>
              <a:t>是该树的根，则内结点</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k-1</a:t>
            </a:r>
            <a:r>
              <a:rPr lang="zh-CN" altLang="en-US" sz="2400" dirty="0"/>
              <a:t>和外部结点</a:t>
            </a:r>
            <a:r>
              <a:rPr lang="en-US" altLang="zh-CN" sz="2400" dirty="0"/>
              <a:t>E</a:t>
            </a:r>
            <a:r>
              <a:rPr lang="en-US" altLang="zh-CN" sz="2400" baseline="-25000" dirty="0"/>
              <a:t>0</a:t>
            </a:r>
            <a:r>
              <a:rPr lang="en-US" altLang="zh-CN" sz="2400" dirty="0"/>
              <a:t>,E</a:t>
            </a:r>
            <a:r>
              <a:rPr lang="en-US" altLang="zh-CN" sz="2400" baseline="-25000" dirty="0"/>
              <a:t>1</a:t>
            </a:r>
            <a:r>
              <a:rPr lang="en-US" altLang="zh-CN" sz="2400" dirty="0"/>
              <a:t>,…,E</a:t>
            </a:r>
            <a:r>
              <a:rPr lang="en-US" altLang="zh-CN" sz="2400" baseline="-25000" dirty="0"/>
              <a:t>k-1</a:t>
            </a:r>
            <a:r>
              <a:rPr lang="zh-CN" altLang="en-US" sz="2400" dirty="0"/>
              <a:t>将位于根</a:t>
            </a:r>
            <a:r>
              <a:rPr lang="en-US" altLang="zh-CN" sz="2400" dirty="0" err="1"/>
              <a:t>a</a:t>
            </a:r>
            <a:r>
              <a:rPr lang="en-US" altLang="zh-CN" sz="2400" baseline="-25000" dirty="0" err="1"/>
              <a:t>k</a:t>
            </a:r>
            <a:r>
              <a:rPr lang="zh-CN" altLang="en-US" sz="2400" dirty="0"/>
              <a:t>的左子树中，而其余的结点将位于右子树中。</a:t>
            </a:r>
          </a:p>
          <a:p>
            <a:pPr marL="0" indent="0" eaLnBrk="1" hangingPunct="1"/>
            <a:endParaRPr lang="zh-CN" altLang="en-US" sz="2800" dirty="0"/>
          </a:p>
          <a:p>
            <a:pPr marL="0" indent="0" eaLnBrk="1" hangingPunct="1"/>
            <a:endParaRPr lang="zh-CN" altLang="en-US" sz="2800" dirty="0"/>
          </a:p>
          <a:p>
            <a:pPr marL="0" indent="0" eaLnBrk="1" hangingPunct="1"/>
            <a:endParaRPr lang="zh-CN" altLang="en-US" dirty="0"/>
          </a:p>
        </p:txBody>
      </p:sp>
      <p:sp>
        <p:nvSpPr>
          <p:cNvPr id="277508" name="Oval 3"/>
          <p:cNvSpPr>
            <a:spLocks noChangeArrowheads="1"/>
          </p:cNvSpPr>
          <p:nvPr/>
        </p:nvSpPr>
        <p:spPr bwMode="auto">
          <a:xfrm>
            <a:off x="4884738" y="3643660"/>
            <a:ext cx="431800" cy="5048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a</a:t>
            </a:r>
            <a:r>
              <a:rPr lang="en-US" altLang="zh-CN" sz="1800" baseline="-25000"/>
              <a:t>k</a:t>
            </a:r>
          </a:p>
        </p:txBody>
      </p:sp>
      <p:sp>
        <p:nvSpPr>
          <p:cNvPr id="277509" name="Line 4"/>
          <p:cNvSpPr>
            <a:spLocks noChangeShapeType="1"/>
          </p:cNvSpPr>
          <p:nvPr/>
        </p:nvSpPr>
        <p:spPr bwMode="auto">
          <a:xfrm flipH="1">
            <a:off x="3948113" y="4148485"/>
            <a:ext cx="1079500" cy="719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10" name="Line 5"/>
          <p:cNvSpPr>
            <a:spLocks noChangeShapeType="1"/>
          </p:cNvSpPr>
          <p:nvPr/>
        </p:nvSpPr>
        <p:spPr bwMode="auto">
          <a:xfrm>
            <a:off x="5243513" y="4077047"/>
            <a:ext cx="1154112"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11" name="Cloud"/>
          <p:cNvSpPr>
            <a:spLocks noChangeAspect="1" noEditPoints="1" noChangeArrowheads="1"/>
          </p:cNvSpPr>
          <p:nvPr/>
        </p:nvSpPr>
        <p:spPr bwMode="auto">
          <a:xfrm>
            <a:off x="5334000" y="4978747"/>
            <a:ext cx="3124200" cy="1625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由</a:t>
            </a:r>
            <a:r>
              <a:rPr lang="en-US" altLang="zh-CN" sz="1800"/>
              <a:t>a</a:t>
            </a:r>
            <a:r>
              <a:rPr lang="en-US" altLang="zh-CN" sz="1800" baseline="-25000"/>
              <a:t>k＋1</a:t>
            </a:r>
            <a:r>
              <a:rPr lang="en-US" altLang="zh-CN" sz="1800"/>
              <a:t>, a</a:t>
            </a:r>
            <a:r>
              <a:rPr lang="en-US" altLang="zh-CN" sz="1800" baseline="-25000"/>
              <a:t>k+2</a:t>
            </a:r>
            <a:r>
              <a:rPr lang="en-US" altLang="zh-CN" sz="1800"/>
              <a:t>,  …,a</a:t>
            </a:r>
            <a:r>
              <a:rPr lang="en-US" altLang="zh-CN" sz="1800" baseline="-25000"/>
              <a:t>n</a:t>
            </a:r>
            <a:r>
              <a:rPr lang="zh-CN" altLang="en-US" sz="1800"/>
              <a:t>及</a:t>
            </a:r>
            <a:r>
              <a:rPr lang="en-US" altLang="zh-CN" sz="1800"/>
              <a:t>E</a:t>
            </a:r>
            <a:r>
              <a:rPr lang="en-US" altLang="zh-CN" sz="1800" baseline="-25000"/>
              <a:t>k</a:t>
            </a:r>
            <a:r>
              <a:rPr lang="en-US" altLang="zh-CN" sz="1800"/>
              <a:t>,E</a:t>
            </a:r>
            <a:r>
              <a:rPr lang="en-US" altLang="zh-CN" sz="1800" baseline="-25000"/>
              <a:t>k+1</a:t>
            </a:r>
            <a:r>
              <a:rPr lang="en-US" altLang="zh-CN" sz="1800"/>
              <a:t>,…,E</a:t>
            </a:r>
            <a:r>
              <a:rPr lang="en-US" altLang="zh-CN" sz="1800" baseline="-25000"/>
              <a:t>n</a:t>
            </a:r>
            <a:r>
              <a:rPr lang="zh-CN" altLang="en-US" sz="1800"/>
              <a:t>构成的二分检索树</a:t>
            </a:r>
          </a:p>
        </p:txBody>
      </p:sp>
      <p:sp>
        <p:nvSpPr>
          <p:cNvPr id="277512" name="Cloud"/>
          <p:cNvSpPr>
            <a:spLocks noChangeAspect="1" noEditPoints="1" noChangeArrowheads="1"/>
          </p:cNvSpPr>
          <p:nvPr/>
        </p:nvSpPr>
        <p:spPr bwMode="auto">
          <a:xfrm>
            <a:off x="1828800" y="4902547"/>
            <a:ext cx="3108325" cy="16176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800"/>
              <a:t>由</a:t>
            </a:r>
            <a:r>
              <a:rPr lang="en-US" altLang="zh-CN" sz="1800"/>
              <a:t>a</a:t>
            </a:r>
            <a:r>
              <a:rPr lang="en-US" altLang="zh-CN" sz="1800" baseline="-25000"/>
              <a:t>1</a:t>
            </a:r>
            <a:r>
              <a:rPr lang="en-US" altLang="zh-CN" sz="1800"/>
              <a:t>,a</a:t>
            </a:r>
            <a:r>
              <a:rPr lang="en-US" altLang="zh-CN" sz="1800" baseline="-25000"/>
              <a:t>2</a:t>
            </a:r>
            <a:r>
              <a:rPr lang="en-US" altLang="zh-CN" sz="1800"/>
              <a:t>,…,a</a:t>
            </a:r>
            <a:r>
              <a:rPr lang="en-US" altLang="zh-CN" sz="1800" baseline="-25000"/>
              <a:t>k-1</a:t>
            </a:r>
            <a:r>
              <a:rPr lang="zh-CN" altLang="en-US" sz="1800"/>
              <a:t>及</a:t>
            </a:r>
            <a:r>
              <a:rPr lang="en-US" altLang="zh-CN" sz="1800"/>
              <a:t>E</a:t>
            </a:r>
            <a:r>
              <a:rPr lang="en-US" altLang="zh-CN" sz="1800" baseline="-25000"/>
              <a:t>0</a:t>
            </a:r>
            <a:r>
              <a:rPr lang="en-US" altLang="zh-CN" sz="1800"/>
              <a:t>,E</a:t>
            </a:r>
            <a:r>
              <a:rPr lang="en-US" altLang="zh-CN" sz="1800" baseline="-25000"/>
              <a:t>1</a:t>
            </a:r>
            <a:r>
              <a:rPr lang="en-US" altLang="zh-CN" sz="1800"/>
              <a:t>,…,E</a:t>
            </a:r>
            <a:r>
              <a:rPr lang="en-US" altLang="zh-CN" sz="1800" baseline="-25000"/>
              <a:t>k-1</a:t>
            </a:r>
            <a:r>
              <a:rPr lang="zh-CN" altLang="en-US" sz="1800"/>
              <a:t>构成的二分检索树</a:t>
            </a:r>
          </a:p>
        </p:txBody>
      </p:sp>
    </p:spTree>
    <p:extLst>
      <p:ext uri="{BB962C8B-B14F-4D97-AF65-F5344CB8AC3E}">
        <p14:creationId xmlns:p14="http://schemas.microsoft.com/office/powerpoint/2010/main" val="1615958084"/>
      </p:ext>
    </p:extLst>
  </p:cSld>
  <p:clrMapOvr>
    <a:masterClrMapping/>
  </p:clrMapOvr>
  <p:transition spd="slow">
    <p:pull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a:xfrm>
            <a:off x="7306047" y="6977410"/>
            <a:ext cx="1905000" cy="4572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D21733-5F05-42DD-A182-ECB3DFAE07A3}" type="slidenum">
              <a:rPr lang="en-US" altLang="zh-CN">
                <a:latin typeface="Garamond" panose="02020404030301010803" pitchFamily="18" charset="0"/>
              </a:rPr>
              <a:pPr eaLnBrk="1" hangingPunct="1"/>
              <a:t>79</a:t>
            </a:fld>
            <a:endParaRPr lang="en-US" altLang="zh-CN">
              <a:latin typeface="Garamond" panose="02020404030301010803" pitchFamily="18" charset="0"/>
            </a:endParaRPr>
          </a:p>
        </p:txBody>
      </p:sp>
      <p:sp>
        <p:nvSpPr>
          <p:cNvPr id="278531" name="Rectangle 2"/>
          <p:cNvSpPr>
            <a:spLocks noGrp="1" noChangeArrowheads="1"/>
          </p:cNvSpPr>
          <p:nvPr>
            <p:ph type="body" sz="half" idx="1"/>
          </p:nvPr>
        </p:nvSpPr>
        <p:spPr>
          <a:xfrm>
            <a:off x="611560" y="1268760"/>
            <a:ext cx="8218487" cy="5329238"/>
          </a:xfrm>
        </p:spPr>
        <p:txBody>
          <a:bodyPr/>
          <a:lstStyle/>
          <a:p>
            <a:pPr marL="0" indent="0" eaLnBrk="1" hangingPunct="1">
              <a:buFont typeface="Wingdings" panose="05000000000000000000" pitchFamily="2" charset="2"/>
              <a:buNone/>
            </a:pPr>
            <a:r>
              <a:rPr lang="zh-CN" altLang="en-US" sz="2400"/>
              <a:t>定义：</a:t>
            </a:r>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endParaRPr lang="zh-CN" altLang="en-US" sz="2400"/>
          </a:p>
          <a:p>
            <a:pPr marL="0" indent="0" eaLnBrk="1" hangingPunct="1">
              <a:buFont typeface="Wingdings" panose="05000000000000000000" pitchFamily="2" charset="2"/>
              <a:buNone/>
            </a:pPr>
            <a:r>
              <a:rPr lang="zh-CN" altLang="en-US" sz="2400"/>
              <a:t>含义：</a:t>
            </a:r>
          </a:p>
          <a:p>
            <a:pPr marL="0" indent="0" eaLnBrk="1" hangingPunct="1">
              <a:buFont typeface="Wingdings" panose="05000000000000000000" pitchFamily="2" charset="2"/>
              <a:buNone/>
            </a:pPr>
            <a:r>
              <a:rPr lang="zh-CN" altLang="en-US" sz="2000"/>
              <a:t>        </a:t>
            </a:r>
            <a:r>
              <a:rPr lang="zh-CN" altLang="en-US" sz="2000">
                <a:cs typeface="Arial" panose="020B0604020202020204" pitchFamily="34" charset="0"/>
              </a:rPr>
              <a:t>● </a:t>
            </a:r>
            <a:r>
              <a:rPr lang="zh-CN" altLang="en-US" sz="2000">
                <a:solidFill>
                  <a:srgbClr val="0000FF"/>
                </a:solidFill>
              </a:rPr>
              <a:t>左、右子树</a:t>
            </a:r>
            <a:r>
              <a:rPr lang="zh-CN" altLang="en-US" sz="2000"/>
              <a:t>的</a:t>
            </a:r>
            <a:r>
              <a:rPr lang="zh-CN" altLang="en-US" sz="2000">
                <a:solidFill>
                  <a:srgbClr val="FF3300"/>
                </a:solidFill>
              </a:rPr>
              <a:t>预期成本</a:t>
            </a:r>
            <a:r>
              <a:rPr lang="zh-CN" altLang="en-US" sz="2000"/>
              <a:t>——左、右子树的</a:t>
            </a:r>
            <a:r>
              <a:rPr lang="zh-CN" altLang="en-US" sz="2000">
                <a:solidFill>
                  <a:srgbClr val="0000FF"/>
                </a:solidFill>
              </a:rPr>
              <a:t>根</a:t>
            </a:r>
            <a:r>
              <a:rPr lang="zh-CN" altLang="en-US" sz="2000"/>
              <a:t>处于</a:t>
            </a:r>
            <a:r>
              <a:rPr lang="zh-CN" altLang="en-US" sz="2000">
                <a:solidFill>
                  <a:srgbClr val="0000FF"/>
                </a:solidFill>
              </a:rPr>
              <a:t>第一级</a:t>
            </a:r>
          </a:p>
          <a:p>
            <a:pPr marL="0" indent="0" eaLnBrk="1" hangingPunct="1">
              <a:buFont typeface="Wingdings" panose="05000000000000000000" pitchFamily="2" charset="2"/>
              <a:buNone/>
            </a:pPr>
            <a:r>
              <a:rPr lang="zh-CN" altLang="en-US" sz="2000"/>
              <a:t>        </a:t>
            </a:r>
            <a:r>
              <a:rPr lang="zh-CN" altLang="en-US" sz="2000">
                <a:cs typeface="Arial" panose="020B0604020202020204" pitchFamily="34" charset="0"/>
              </a:rPr>
              <a:t>● </a:t>
            </a:r>
            <a:r>
              <a:rPr lang="zh-CN" altLang="en-US" sz="2000"/>
              <a:t>左、右子树中所有结点的级数相对于子树的根测定，而相对于原树的根少</a:t>
            </a:r>
            <a:r>
              <a:rPr lang="zh-CN" altLang="en-US" sz="2000">
                <a:solidFill>
                  <a:srgbClr val="FF0000"/>
                </a:solidFill>
              </a:rPr>
              <a:t>一</a:t>
            </a:r>
            <a:r>
              <a:rPr lang="zh-CN" altLang="en-US" sz="2000"/>
              <a:t>。</a:t>
            </a:r>
            <a:endParaRPr lang="en-US" altLang="zh-CN" sz="2000"/>
          </a:p>
          <a:p>
            <a:pPr marL="0" indent="0" eaLnBrk="1" hangingPunct="1">
              <a:buFont typeface="Wingdings" panose="05000000000000000000" pitchFamily="2" charset="2"/>
              <a:buNone/>
            </a:pPr>
            <a:endParaRPr lang="zh-CN" altLang="en-US" sz="2000"/>
          </a:p>
        </p:txBody>
      </p:sp>
      <p:graphicFrame>
        <p:nvGraphicFramePr>
          <p:cNvPr id="278532" name="Object 3"/>
          <p:cNvGraphicFramePr>
            <a:graphicFrameLocks noGrp="1" noChangeAspect="1"/>
          </p:cNvGraphicFramePr>
          <p:nvPr>
            <p:ph sz="half" idx="2"/>
            <p:extLst>
              <p:ext uri="{D42A27DB-BD31-4B8C-83A1-F6EECF244321}">
                <p14:modId xmlns:p14="http://schemas.microsoft.com/office/powerpoint/2010/main" val="1991158996"/>
              </p:ext>
            </p:extLst>
          </p:nvPr>
        </p:nvGraphicFramePr>
        <p:xfrm>
          <a:off x="448047" y="2100610"/>
          <a:ext cx="8316913" cy="835025"/>
        </p:xfrm>
        <a:graphic>
          <a:graphicData uri="http://schemas.openxmlformats.org/presentationml/2006/ole">
            <mc:AlternateContent xmlns:mc="http://schemas.openxmlformats.org/markup-compatibility/2006">
              <mc:Choice xmlns:v="urn:schemas-microsoft-com:vml" Requires="v">
                <p:oleObj spid="_x0000_s101427" name="Equation" r:id="rId3" imgW="3416300" imgH="342900" progId="Equation.3">
                  <p:embed/>
                </p:oleObj>
              </mc:Choice>
              <mc:Fallback>
                <p:oleObj name="Equation" r:id="rId3" imgW="3416300" imgH="342900" progId="Equation.3">
                  <p:embed/>
                  <p:pic>
                    <p:nvPicPr>
                      <p:cNvPr id="27853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47" y="2100610"/>
                        <a:ext cx="8316913"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8533" name="Object 4"/>
          <p:cNvGraphicFramePr>
            <a:graphicFrameLocks noChangeAspect="1"/>
          </p:cNvGraphicFramePr>
          <p:nvPr>
            <p:extLst>
              <p:ext uri="{D42A27DB-BD31-4B8C-83A1-F6EECF244321}">
                <p14:modId xmlns:p14="http://schemas.microsoft.com/office/powerpoint/2010/main" val="4022242260"/>
              </p:ext>
            </p:extLst>
          </p:nvPr>
        </p:nvGraphicFramePr>
        <p:xfrm>
          <a:off x="384547" y="3396010"/>
          <a:ext cx="8739188" cy="838200"/>
        </p:xfrm>
        <a:graphic>
          <a:graphicData uri="http://schemas.openxmlformats.org/presentationml/2006/ole">
            <mc:AlternateContent xmlns:mc="http://schemas.openxmlformats.org/markup-compatibility/2006">
              <mc:Choice xmlns:v="urn:schemas-microsoft-com:vml" Requires="v">
                <p:oleObj spid="_x0000_s101428" name="Equation" r:id="rId5" imgW="3441700" imgH="342900" progId="Equation.3">
                  <p:embed/>
                </p:oleObj>
              </mc:Choice>
              <mc:Fallback>
                <p:oleObj name="Equation" r:id="rId5" imgW="3441700" imgH="342900" progId="Equation.3">
                  <p:embed/>
                  <p:pic>
                    <p:nvPicPr>
                      <p:cNvPr id="27853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547" y="3396010"/>
                        <a:ext cx="87391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22938400"/>
      </p:ext>
    </p:extLst>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solidFill>
                  <a:srgbClr val="D3192B"/>
                </a:solidFill>
              </a:rPr>
              <a:t>6.3 </a:t>
            </a:r>
            <a:r>
              <a:rPr lang="zh-CN" altLang="en-US" dirty="0">
                <a:solidFill>
                  <a:srgbClr val="D3192B"/>
                </a:solidFill>
              </a:rPr>
              <a:t>总体思想</a:t>
            </a:r>
            <a:endParaRPr lang="zh-CN" altLang="en-US" dirty="0"/>
          </a:p>
        </p:txBody>
      </p:sp>
      <p:sp>
        <p:nvSpPr>
          <p:cNvPr id="3" name="内容占位符 2"/>
          <p:cNvSpPr>
            <a:spLocks noGrp="1"/>
          </p:cNvSpPr>
          <p:nvPr>
            <p:ph idx="1"/>
          </p:nvPr>
        </p:nvSpPr>
        <p:spPr>
          <a:xfrm>
            <a:off x="1171575" y="1905000"/>
            <a:ext cx="7772400" cy="4953000"/>
          </a:xfrm>
        </p:spPr>
        <p:txBody>
          <a:bodyPr/>
          <a:lstStyle/>
          <a:p>
            <a:r>
              <a:rPr lang="zh-CN" altLang="en-US" sz="2800" dirty="0"/>
              <a:t>但是经分解得到的子问题往往</a:t>
            </a:r>
            <a:r>
              <a:rPr lang="zh-CN" altLang="en-US" sz="2800" dirty="0">
                <a:solidFill>
                  <a:schemeClr val="hlink"/>
                </a:solidFill>
              </a:rPr>
              <a:t>不是互相独立的</a:t>
            </a:r>
            <a:r>
              <a:rPr lang="zh-CN" altLang="en-US" sz="2800" dirty="0"/>
              <a:t>。不同子问题的数目常常只有多项式量级。在用分治法求解时，有些子问题被重复计算了许多次。</a:t>
            </a:r>
          </a:p>
          <a:p>
            <a:pPr>
              <a:defRPr/>
            </a:pPr>
            <a:endParaRPr lang="zh-CN" altLang="en-US" sz="2800" dirty="0"/>
          </a:p>
        </p:txBody>
      </p:sp>
      <p:sp>
        <p:nvSpPr>
          <p:cNvPr id="18437" name="灯片编号占位符 4"/>
          <p:cNvSpPr>
            <a:spLocks noGrp="1"/>
          </p:cNvSpPr>
          <p:nvPr>
            <p:ph type="sldNum" sz="quarter" idx="12"/>
          </p:nvPr>
        </p:nvSpPr>
        <p:spPr>
          <a:noFill/>
        </p:spPr>
        <p:txBody>
          <a:bodyPr/>
          <a:lstStyle/>
          <a:p>
            <a:fld id="{2EB50098-C27D-493C-8D22-D304F9C387A4}" type="slidenum">
              <a:rPr lang="en-US" altLang="zh-CN" smtClean="0">
                <a:ea typeface="宋体" charset="-122"/>
              </a:rPr>
              <a:pPr/>
              <a:t>8</a:t>
            </a:fld>
            <a:endParaRPr lang="en-US" altLang="zh-CN">
              <a:ea typeface="宋体" charset="-122"/>
            </a:endParaRPr>
          </a:p>
        </p:txBody>
      </p:sp>
      <p:grpSp>
        <p:nvGrpSpPr>
          <p:cNvPr id="17" name="Group 4"/>
          <p:cNvGrpSpPr>
            <a:grpSpLocks/>
          </p:cNvGrpSpPr>
          <p:nvPr/>
        </p:nvGrpSpPr>
        <p:grpSpPr bwMode="auto">
          <a:xfrm>
            <a:off x="251520" y="3429000"/>
            <a:ext cx="8513762" cy="3081338"/>
            <a:chOff x="158" y="2025"/>
            <a:chExt cx="5603" cy="2031"/>
          </a:xfrm>
        </p:grpSpPr>
        <p:sp>
          <p:nvSpPr>
            <p:cNvPr id="18" name="Oval 5"/>
            <p:cNvSpPr>
              <a:spLocks noChangeArrowheads="1"/>
            </p:cNvSpPr>
            <p:nvPr/>
          </p:nvSpPr>
          <p:spPr bwMode="auto">
            <a:xfrm>
              <a:off x="2699" y="2205"/>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400">
                  <a:latin typeface="Arial Rounded MT Bold" pitchFamily="34" charset="0"/>
                </a:rPr>
                <a:t>n</a:t>
              </a:r>
            </a:p>
          </p:txBody>
        </p:sp>
        <p:cxnSp>
          <p:nvCxnSpPr>
            <p:cNvPr id="19" name="AutoShape 6"/>
            <p:cNvCxnSpPr>
              <a:cxnSpLocks noChangeShapeType="1"/>
              <a:stCxn id="18" idx="4"/>
            </p:cNvCxnSpPr>
            <p:nvPr/>
          </p:nvCxnSpPr>
          <p:spPr bwMode="auto">
            <a:xfrm>
              <a:off x="2951" y="2595"/>
              <a:ext cx="2281" cy="512"/>
            </a:xfrm>
            <a:prstGeom prst="straightConnector1">
              <a:avLst/>
            </a:prstGeom>
            <a:noFill/>
            <a:ln w="19050">
              <a:solidFill>
                <a:schemeClr val="accent2"/>
              </a:solidFill>
              <a:round/>
              <a:headEnd/>
              <a:tailEnd type="triangle" w="med" len="med"/>
            </a:ln>
          </p:spPr>
        </p:cxnSp>
        <p:cxnSp>
          <p:nvCxnSpPr>
            <p:cNvPr id="20" name="AutoShape 7"/>
            <p:cNvCxnSpPr>
              <a:cxnSpLocks noChangeShapeType="1"/>
              <a:stCxn id="18" idx="4"/>
            </p:cNvCxnSpPr>
            <p:nvPr/>
          </p:nvCxnSpPr>
          <p:spPr bwMode="auto">
            <a:xfrm flipH="1">
              <a:off x="798" y="2595"/>
              <a:ext cx="2153" cy="480"/>
            </a:xfrm>
            <a:prstGeom prst="straightConnector1">
              <a:avLst/>
            </a:prstGeom>
            <a:noFill/>
            <a:ln w="19050">
              <a:solidFill>
                <a:schemeClr val="accent2"/>
              </a:solidFill>
              <a:round/>
              <a:headEnd/>
              <a:tailEnd type="triangle" w="med" len="med"/>
            </a:ln>
          </p:spPr>
        </p:cxnSp>
        <p:cxnSp>
          <p:nvCxnSpPr>
            <p:cNvPr id="21" name="AutoShape 8"/>
            <p:cNvCxnSpPr>
              <a:cxnSpLocks noChangeShapeType="1"/>
              <a:stCxn id="18" idx="4"/>
            </p:cNvCxnSpPr>
            <p:nvPr/>
          </p:nvCxnSpPr>
          <p:spPr bwMode="auto">
            <a:xfrm flipH="1">
              <a:off x="2276" y="2595"/>
              <a:ext cx="675" cy="512"/>
            </a:xfrm>
            <a:prstGeom prst="straightConnector1">
              <a:avLst/>
            </a:prstGeom>
            <a:noFill/>
            <a:ln w="19050">
              <a:solidFill>
                <a:schemeClr val="accent2"/>
              </a:solidFill>
              <a:round/>
              <a:headEnd/>
              <a:tailEnd type="triangle" w="med" len="med"/>
            </a:ln>
          </p:spPr>
        </p:cxnSp>
        <p:cxnSp>
          <p:nvCxnSpPr>
            <p:cNvPr id="22" name="AutoShape 9"/>
            <p:cNvCxnSpPr>
              <a:cxnSpLocks noChangeShapeType="1"/>
              <a:stCxn id="18" idx="4"/>
            </p:cNvCxnSpPr>
            <p:nvPr/>
          </p:nvCxnSpPr>
          <p:spPr bwMode="auto">
            <a:xfrm>
              <a:off x="2951" y="2595"/>
              <a:ext cx="803" cy="512"/>
            </a:xfrm>
            <a:prstGeom prst="straightConnector1">
              <a:avLst/>
            </a:prstGeom>
            <a:noFill/>
            <a:ln w="19050">
              <a:solidFill>
                <a:schemeClr val="accent2"/>
              </a:solidFill>
              <a:round/>
              <a:headEnd/>
              <a:tailEnd type="triangle" w="med" len="med"/>
            </a:ln>
          </p:spPr>
        </p:cxnSp>
        <p:sp>
          <p:nvSpPr>
            <p:cNvPr id="23" name="AutoShape 10"/>
            <p:cNvSpPr>
              <a:spLocks noChangeArrowheads="1"/>
            </p:cNvSpPr>
            <p:nvPr/>
          </p:nvSpPr>
          <p:spPr bwMode="auto">
            <a:xfrm>
              <a:off x="384" y="2025"/>
              <a:ext cx="816" cy="672"/>
            </a:xfrm>
            <a:prstGeom prst="triangle">
              <a:avLst>
                <a:gd name="adj" fmla="val 50000"/>
              </a:avLst>
            </a:prstGeom>
            <a:solidFill>
              <a:schemeClr val="accent1"/>
            </a:solidFill>
            <a:ln w="9525">
              <a:solidFill>
                <a:schemeClr val="accent2"/>
              </a:solidFill>
              <a:miter lim="800000"/>
              <a:headEnd/>
              <a:tailEnd/>
            </a:ln>
          </p:spPr>
          <p:txBody>
            <a:bodyPr wrap="none" anchor="ctr"/>
            <a:lstStyle/>
            <a:p>
              <a:pPr algn="ctr" eaLnBrk="0" hangingPunct="0"/>
              <a:r>
                <a:rPr lang="en-US" altLang="zh-CN" sz="2000">
                  <a:latin typeface="Arial Rounded MT Bold" pitchFamily="34" charset="0"/>
                </a:rPr>
                <a:t>T(n)</a:t>
              </a:r>
            </a:p>
          </p:txBody>
        </p:sp>
        <p:sp>
          <p:nvSpPr>
            <p:cNvPr id="24" name="Text Box 11"/>
            <p:cNvSpPr txBox="1">
              <a:spLocks noChangeArrowheads="1"/>
            </p:cNvSpPr>
            <p:nvPr/>
          </p:nvSpPr>
          <p:spPr bwMode="auto">
            <a:xfrm>
              <a:off x="1824" y="2236"/>
              <a:ext cx="672" cy="291"/>
            </a:xfrm>
            <a:prstGeom prst="rect">
              <a:avLst/>
            </a:prstGeom>
            <a:noFill/>
            <a:ln w="9525">
              <a:noFill/>
              <a:miter lim="800000"/>
              <a:headEnd/>
              <a:tailEnd/>
            </a:ln>
          </p:spPr>
          <p:txBody>
            <a:bodyPr>
              <a:spAutoFit/>
            </a:bodyPr>
            <a:lstStyle/>
            <a:p>
              <a:pPr algn="ctr" eaLnBrk="0" hangingPunct="0">
                <a:spcBef>
                  <a:spcPct val="50000"/>
                </a:spcBef>
              </a:pPr>
              <a:r>
                <a:rPr lang="zh-CN" altLang="en-US" sz="2400">
                  <a:latin typeface="Arial Rounded MT Bold" pitchFamily="34" charset="0"/>
                </a:rPr>
                <a:t>=</a:t>
              </a:r>
            </a:p>
          </p:txBody>
        </p:sp>
        <p:grpSp>
          <p:nvGrpSpPr>
            <p:cNvPr id="25" name="Group 12"/>
            <p:cNvGrpSpPr>
              <a:grpSpLocks/>
            </p:cNvGrpSpPr>
            <p:nvPr/>
          </p:nvGrpSpPr>
          <p:grpSpPr bwMode="auto">
            <a:xfrm>
              <a:off x="158" y="3159"/>
              <a:ext cx="1249" cy="897"/>
              <a:chOff x="96" y="1296"/>
              <a:chExt cx="1488" cy="1104"/>
            </a:xfrm>
          </p:grpSpPr>
          <p:sp>
            <p:nvSpPr>
              <p:cNvPr id="56" name="Oval 13"/>
              <p:cNvSpPr>
                <a:spLocks noChangeArrowheads="1"/>
              </p:cNvSpPr>
              <p:nvPr/>
            </p:nvSpPr>
            <p:spPr bwMode="auto">
              <a:xfrm>
                <a:off x="624" y="1296"/>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000">
                    <a:latin typeface="Arial Rounded MT Bold" pitchFamily="34" charset="0"/>
                  </a:rPr>
                  <a:t>n/2</a:t>
                </a:r>
              </a:p>
            </p:txBody>
          </p:sp>
          <p:cxnSp>
            <p:nvCxnSpPr>
              <p:cNvPr id="57" name="AutoShape 14"/>
              <p:cNvCxnSpPr>
                <a:cxnSpLocks noChangeShapeType="1"/>
                <a:stCxn id="56" idx="4"/>
                <a:endCxn id="64" idx="0"/>
              </p:cNvCxnSpPr>
              <p:nvPr/>
            </p:nvCxnSpPr>
            <p:spPr bwMode="auto">
              <a:xfrm>
                <a:off x="876" y="1686"/>
                <a:ext cx="576" cy="500"/>
              </a:xfrm>
              <a:prstGeom prst="straightConnector1">
                <a:avLst/>
              </a:prstGeom>
              <a:noFill/>
              <a:ln w="19050">
                <a:solidFill>
                  <a:schemeClr val="accent2"/>
                </a:solidFill>
                <a:round/>
                <a:headEnd/>
                <a:tailEnd type="triangle" w="med" len="med"/>
              </a:ln>
            </p:spPr>
          </p:cxnSp>
          <p:cxnSp>
            <p:nvCxnSpPr>
              <p:cNvPr id="58" name="AutoShape 15"/>
              <p:cNvCxnSpPr>
                <a:cxnSpLocks noChangeShapeType="1"/>
                <a:stCxn id="56" idx="4"/>
                <a:endCxn id="61" idx="0"/>
              </p:cNvCxnSpPr>
              <p:nvPr/>
            </p:nvCxnSpPr>
            <p:spPr bwMode="auto">
              <a:xfrm flipH="1">
                <a:off x="228" y="1686"/>
                <a:ext cx="648" cy="500"/>
              </a:xfrm>
              <a:prstGeom prst="straightConnector1">
                <a:avLst/>
              </a:prstGeom>
              <a:noFill/>
              <a:ln w="19050">
                <a:solidFill>
                  <a:schemeClr val="accent2"/>
                </a:solidFill>
                <a:round/>
                <a:headEnd/>
                <a:tailEnd type="triangle" w="med" len="med"/>
              </a:ln>
            </p:spPr>
          </p:cxnSp>
          <p:cxnSp>
            <p:nvCxnSpPr>
              <p:cNvPr id="59" name="AutoShape 16"/>
              <p:cNvCxnSpPr>
                <a:cxnSpLocks noChangeShapeType="1"/>
                <a:stCxn id="56" idx="4"/>
                <a:endCxn id="62" idx="0"/>
              </p:cNvCxnSpPr>
              <p:nvPr/>
            </p:nvCxnSpPr>
            <p:spPr bwMode="auto">
              <a:xfrm flipH="1">
                <a:off x="636" y="1686"/>
                <a:ext cx="240" cy="500"/>
              </a:xfrm>
              <a:prstGeom prst="straightConnector1">
                <a:avLst/>
              </a:prstGeom>
              <a:noFill/>
              <a:ln w="19050">
                <a:solidFill>
                  <a:schemeClr val="accent2"/>
                </a:solidFill>
                <a:round/>
                <a:headEnd/>
                <a:tailEnd type="triangle" w="med" len="med"/>
              </a:ln>
            </p:spPr>
          </p:cxnSp>
          <p:cxnSp>
            <p:nvCxnSpPr>
              <p:cNvPr id="60" name="AutoShape 17"/>
              <p:cNvCxnSpPr>
                <a:cxnSpLocks noChangeShapeType="1"/>
                <a:stCxn id="56" idx="4"/>
                <a:endCxn id="63" idx="0"/>
              </p:cNvCxnSpPr>
              <p:nvPr/>
            </p:nvCxnSpPr>
            <p:spPr bwMode="auto">
              <a:xfrm>
                <a:off x="876" y="1686"/>
                <a:ext cx="168" cy="500"/>
              </a:xfrm>
              <a:prstGeom prst="straightConnector1">
                <a:avLst/>
              </a:prstGeom>
              <a:noFill/>
              <a:ln w="19050">
                <a:solidFill>
                  <a:schemeClr val="accent2"/>
                </a:solidFill>
                <a:round/>
                <a:headEnd/>
                <a:tailEnd type="triangle" w="med" len="med"/>
              </a:ln>
            </p:spPr>
          </p:cxnSp>
          <p:sp>
            <p:nvSpPr>
              <p:cNvPr id="61" name="AutoShape 1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62" name="AutoShape 1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63" name="AutoShape 2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64" name="AutoShape 2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grpSp>
        <p:grpSp>
          <p:nvGrpSpPr>
            <p:cNvPr id="26" name="Group 22"/>
            <p:cNvGrpSpPr>
              <a:grpSpLocks/>
            </p:cNvGrpSpPr>
            <p:nvPr/>
          </p:nvGrpSpPr>
          <p:grpSpPr bwMode="auto">
            <a:xfrm>
              <a:off x="1655" y="3159"/>
              <a:ext cx="1249" cy="897"/>
              <a:chOff x="96" y="1296"/>
              <a:chExt cx="1488" cy="1104"/>
            </a:xfrm>
          </p:grpSpPr>
          <p:sp>
            <p:nvSpPr>
              <p:cNvPr id="47" name="Oval 23"/>
              <p:cNvSpPr>
                <a:spLocks noChangeArrowheads="1"/>
              </p:cNvSpPr>
              <p:nvPr/>
            </p:nvSpPr>
            <p:spPr bwMode="auto">
              <a:xfrm>
                <a:off x="624" y="1296"/>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000">
                    <a:latin typeface="Arial Rounded MT Bold" pitchFamily="34" charset="0"/>
                  </a:rPr>
                  <a:t>n/2</a:t>
                </a:r>
              </a:p>
            </p:txBody>
          </p:sp>
          <p:cxnSp>
            <p:nvCxnSpPr>
              <p:cNvPr id="48" name="AutoShape 24"/>
              <p:cNvCxnSpPr>
                <a:cxnSpLocks noChangeShapeType="1"/>
                <a:stCxn id="47" idx="4"/>
                <a:endCxn id="55" idx="0"/>
              </p:cNvCxnSpPr>
              <p:nvPr/>
            </p:nvCxnSpPr>
            <p:spPr bwMode="auto">
              <a:xfrm>
                <a:off x="876" y="1686"/>
                <a:ext cx="576" cy="500"/>
              </a:xfrm>
              <a:prstGeom prst="straightConnector1">
                <a:avLst/>
              </a:prstGeom>
              <a:noFill/>
              <a:ln w="19050">
                <a:solidFill>
                  <a:schemeClr val="accent2"/>
                </a:solidFill>
                <a:round/>
                <a:headEnd/>
                <a:tailEnd type="triangle" w="med" len="med"/>
              </a:ln>
            </p:spPr>
          </p:cxnSp>
          <p:cxnSp>
            <p:nvCxnSpPr>
              <p:cNvPr id="49" name="AutoShape 25"/>
              <p:cNvCxnSpPr>
                <a:cxnSpLocks noChangeShapeType="1"/>
                <a:stCxn id="47" idx="4"/>
                <a:endCxn id="52" idx="0"/>
              </p:cNvCxnSpPr>
              <p:nvPr/>
            </p:nvCxnSpPr>
            <p:spPr bwMode="auto">
              <a:xfrm flipH="1">
                <a:off x="228" y="1686"/>
                <a:ext cx="648" cy="500"/>
              </a:xfrm>
              <a:prstGeom prst="straightConnector1">
                <a:avLst/>
              </a:prstGeom>
              <a:noFill/>
              <a:ln w="19050">
                <a:solidFill>
                  <a:schemeClr val="accent2"/>
                </a:solidFill>
                <a:round/>
                <a:headEnd/>
                <a:tailEnd type="triangle" w="med" len="med"/>
              </a:ln>
            </p:spPr>
          </p:cxnSp>
          <p:cxnSp>
            <p:nvCxnSpPr>
              <p:cNvPr id="50" name="AutoShape 26"/>
              <p:cNvCxnSpPr>
                <a:cxnSpLocks noChangeShapeType="1"/>
                <a:stCxn id="47" idx="4"/>
                <a:endCxn id="53" idx="0"/>
              </p:cNvCxnSpPr>
              <p:nvPr/>
            </p:nvCxnSpPr>
            <p:spPr bwMode="auto">
              <a:xfrm flipH="1">
                <a:off x="636" y="1686"/>
                <a:ext cx="240" cy="500"/>
              </a:xfrm>
              <a:prstGeom prst="straightConnector1">
                <a:avLst/>
              </a:prstGeom>
              <a:noFill/>
              <a:ln w="19050">
                <a:solidFill>
                  <a:schemeClr val="accent2"/>
                </a:solidFill>
                <a:round/>
                <a:headEnd/>
                <a:tailEnd type="triangle" w="med" len="med"/>
              </a:ln>
            </p:spPr>
          </p:cxnSp>
          <p:cxnSp>
            <p:nvCxnSpPr>
              <p:cNvPr id="51" name="AutoShape 27"/>
              <p:cNvCxnSpPr>
                <a:cxnSpLocks noChangeShapeType="1"/>
                <a:stCxn id="47" idx="4"/>
                <a:endCxn id="54" idx="0"/>
              </p:cNvCxnSpPr>
              <p:nvPr/>
            </p:nvCxnSpPr>
            <p:spPr bwMode="auto">
              <a:xfrm>
                <a:off x="876" y="1686"/>
                <a:ext cx="168" cy="500"/>
              </a:xfrm>
              <a:prstGeom prst="straightConnector1">
                <a:avLst/>
              </a:prstGeom>
              <a:noFill/>
              <a:ln w="19050">
                <a:solidFill>
                  <a:schemeClr val="accent2"/>
                </a:solidFill>
                <a:round/>
                <a:headEnd/>
                <a:tailEnd type="triangle" w="med" len="med"/>
              </a:ln>
            </p:spPr>
          </p:cxnSp>
          <p:sp>
            <p:nvSpPr>
              <p:cNvPr id="52" name="AutoShape 2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53" name="AutoShape 2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54" name="AutoShape 3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55" name="AutoShape 3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grpSp>
        <p:grpSp>
          <p:nvGrpSpPr>
            <p:cNvPr id="27" name="Group 32"/>
            <p:cNvGrpSpPr>
              <a:grpSpLocks/>
            </p:cNvGrpSpPr>
            <p:nvPr/>
          </p:nvGrpSpPr>
          <p:grpSpPr bwMode="auto">
            <a:xfrm>
              <a:off x="3107" y="3159"/>
              <a:ext cx="1249" cy="897"/>
              <a:chOff x="96" y="1296"/>
              <a:chExt cx="1488" cy="1104"/>
            </a:xfrm>
          </p:grpSpPr>
          <p:sp>
            <p:nvSpPr>
              <p:cNvPr id="38" name="Oval 33"/>
              <p:cNvSpPr>
                <a:spLocks noChangeArrowheads="1"/>
              </p:cNvSpPr>
              <p:nvPr/>
            </p:nvSpPr>
            <p:spPr bwMode="auto">
              <a:xfrm>
                <a:off x="624" y="1296"/>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000">
                    <a:latin typeface="Arial Rounded MT Bold" pitchFamily="34" charset="0"/>
                  </a:rPr>
                  <a:t>n/2</a:t>
                </a:r>
              </a:p>
            </p:txBody>
          </p:sp>
          <p:cxnSp>
            <p:nvCxnSpPr>
              <p:cNvPr id="39" name="AutoShape 34"/>
              <p:cNvCxnSpPr>
                <a:cxnSpLocks noChangeShapeType="1"/>
                <a:stCxn id="38" idx="4"/>
                <a:endCxn id="46" idx="0"/>
              </p:cNvCxnSpPr>
              <p:nvPr/>
            </p:nvCxnSpPr>
            <p:spPr bwMode="auto">
              <a:xfrm>
                <a:off x="876" y="1686"/>
                <a:ext cx="576" cy="500"/>
              </a:xfrm>
              <a:prstGeom prst="straightConnector1">
                <a:avLst/>
              </a:prstGeom>
              <a:noFill/>
              <a:ln w="19050">
                <a:solidFill>
                  <a:schemeClr val="accent2"/>
                </a:solidFill>
                <a:round/>
                <a:headEnd/>
                <a:tailEnd type="triangle" w="med" len="med"/>
              </a:ln>
            </p:spPr>
          </p:cxnSp>
          <p:cxnSp>
            <p:nvCxnSpPr>
              <p:cNvPr id="40" name="AutoShape 35"/>
              <p:cNvCxnSpPr>
                <a:cxnSpLocks noChangeShapeType="1"/>
                <a:stCxn id="38" idx="4"/>
                <a:endCxn id="43" idx="0"/>
              </p:cNvCxnSpPr>
              <p:nvPr/>
            </p:nvCxnSpPr>
            <p:spPr bwMode="auto">
              <a:xfrm flipH="1">
                <a:off x="228" y="1686"/>
                <a:ext cx="648" cy="500"/>
              </a:xfrm>
              <a:prstGeom prst="straightConnector1">
                <a:avLst/>
              </a:prstGeom>
              <a:noFill/>
              <a:ln w="19050">
                <a:solidFill>
                  <a:schemeClr val="accent2"/>
                </a:solidFill>
                <a:round/>
                <a:headEnd/>
                <a:tailEnd type="triangle" w="med" len="med"/>
              </a:ln>
            </p:spPr>
          </p:cxnSp>
          <p:cxnSp>
            <p:nvCxnSpPr>
              <p:cNvPr id="41" name="AutoShape 36"/>
              <p:cNvCxnSpPr>
                <a:cxnSpLocks noChangeShapeType="1"/>
                <a:stCxn id="38" idx="4"/>
                <a:endCxn id="44" idx="0"/>
              </p:cNvCxnSpPr>
              <p:nvPr/>
            </p:nvCxnSpPr>
            <p:spPr bwMode="auto">
              <a:xfrm flipH="1">
                <a:off x="636" y="1686"/>
                <a:ext cx="240" cy="500"/>
              </a:xfrm>
              <a:prstGeom prst="straightConnector1">
                <a:avLst/>
              </a:prstGeom>
              <a:noFill/>
              <a:ln w="19050">
                <a:solidFill>
                  <a:schemeClr val="accent2"/>
                </a:solidFill>
                <a:round/>
                <a:headEnd/>
                <a:tailEnd type="triangle" w="med" len="med"/>
              </a:ln>
            </p:spPr>
          </p:cxnSp>
          <p:cxnSp>
            <p:nvCxnSpPr>
              <p:cNvPr id="42" name="AutoShape 37"/>
              <p:cNvCxnSpPr>
                <a:cxnSpLocks noChangeShapeType="1"/>
                <a:stCxn id="38" idx="4"/>
                <a:endCxn id="45" idx="0"/>
              </p:cNvCxnSpPr>
              <p:nvPr/>
            </p:nvCxnSpPr>
            <p:spPr bwMode="auto">
              <a:xfrm>
                <a:off x="876" y="1686"/>
                <a:ext cx="168" cy="500"/>
              </a:xfrm>
              <a:prstGeom prst="straightConnector1">
                <a:avLst/>
              </a:prstGeom>
              <a:noFill/>
              <a:ln w="19050">
                <a:solidFill>
                  <a:schemeClr val="accent2"/>
                </a:solidFill>
                <a:round/>
                <a:headEnd/>
                <a:tailEnd type="triangle" w="med" len="med"/>
              </a:ln>
            </p:spPr>
          </p:cxnSp>
          <p:sp>
            <p:nvSpPr>
              <p:cNvPr id="43" name="AutoShape 3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44" name="AutoShape 3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45" name="AutoShape 4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46" name="AutoShape 4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grpSp>
        <p:grpSp>
          <p:nvGrpSpPr>
            <p:cNvPr id="28" name="Group 42"/>
            <p:cNvGrpSpPr>
              <a:grpSpLocks/>
            </p:cNvGrpSpPr>
            <p:nvPr/>
          </p:nvGrpSpPr>
          <p:grpSpPr bwMode="auto">
            <a:xfrm>
              <a:off x="4512" y="3159"/>
              <a:ext cx="1249" cy="897"/>
              <a:chOff x="96" y="1296"/>
              <a:chExt cx="1488" cy="1104"/>
            </a:xfrm>
          </p:grpSpPr>
          <p:sp>
            <p:nvSpPr>
              <p:cNvPr id="29" name="Oval 43"/>
              <p:cNvSpPr>
                <a:spLocks noChangeArrowheads="1"/>
              </p:cNvSpPr>
              <p:nvPr/>
            </p:nvSpPr>
            <p:spPr bwMode="auto">
              <a:xfrm>
                <a:off x="624" y="1296"/>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r>
                  <a:rPr lang="en-US" altLang="zh-CN" sz="2000">
                    <a:latin typeface="Arial Rounded MT Bold" pitchFamily="34" charset="0"/>
                  </a:rPr>
                  <a:t>n/2</a:t>
                </a:r>
              </a:p>
            </p:txBody>
          </p:sp>
          <p:cxnSp>
            <p:nvCxnSpPr>
              <p:cNvPr id="30" name="AutoShape 44"/>
              <p:cNvCxnSpPr>
                <a:cxnSpLocks noChangeShapeType="1"/>
                <a:stCxn id="29" idx="4"/>
                <a:endCxn id="37" idx="0"/>
              </p:cNvCxnSpPr>
              <p:nvPr/>
            </p:nvCxnSpPr>
            <p:spPr bwMode="auto">
              <a:xfrm>
                <a:off x="876" y="1686"/>
                <a:ext cx="576" cy="500"/>
              </a:xfrm>
              <a:prstGeom prst="straightConnector1">
                <a:avLst/>
              </a:prstGeom>
              <a:noFill/>
              <a:ln w="19050">
                <a:solidFill>
                  <a:schemeClr val="accent2"/>
                </a:solidFill>
                <a:round/>
                <a:headEnd/>
                <a:tailEnd type="triangle" w="med" len="med"/>
              </a:ln>
            </p:spPr>
          </p:cxnSp>
          <p:cxnSp>
            <p:nvCxnSpPr>
              <p:cNvPr id="31" name="AutoShape 45"/>
              <p:cNvCxnSpPr>
                <a:cxnSpLocks noChangeShapeType="1"/>
                <a:stCxn id="29" idx="4"/>
                <a:endCxn id="34" idx="0"/>
              </p:cNvCxnSpPr>
              <p:nvPr/>
            </p:nvCxnSpPr>
            <p:spPr bwMode="auto">
              <a:xfrm flipH="1">
                <a:off x="228" y="1686"/>
                <a:ext cx="648" cy="500"/>
              </a:xfrm>
              <a:prstGeom prst="straightConnector1">
                <a:avLst/>
              </a:prstGeom>
              <a:noFill/>
              <a:ln w="19050">
                <a:solidFill>
                  <a:schemeClr val="accent2"/>
                </a:solidFill>
                <a:round/>
                <a:headEnd/>
                <a:tailEnd type="triangle" w="med" len="med"/>
              </a:ln>
            </p:spPr>
          </p:cxnSp>
          <p:cxnSp>
            <p:nvCxnSpPr>
              <p:cNvPr id="32" name="AutoShape 46"/>
              <p:cNvCxnSpPr>
                <a:cxnSpLocks noChangeShapeType="1"/>
                <a:stCxn id="29" idx="4"/>
                <a:endCxn id="35" idx="0"/>
              </p:cNvCxnSpPr>
              <p:nvPr/>
            </p:nvCxnSpPr>
            <p:spPr bwMode="auto">
              <a:xfrm flipH="1">
                <a:off x="636" y="1686"/>
                <a:ext cx="240" cy="500"/>
              </a:xfrm>
              <a:prstGeom prst="straightConnector1">
                <a:avLst/>
              </a:prstGeom>
              <a:noFill/>
              <a:ln w="19050">
                <a:solidFill>
                  <a:schemeClr val="accent2"/>
                </a:solidFill>
                <a:round/>
                <a:headEnd/>
                <a:tailEnd type="triangle" w="med" len="med"/>
              </a:ln>
            </p:spPr>
          </p:cxnSp>
          <p:cxnSp>
            <p:nvCxnSpPr>
              <p:cNvPr id="33" name="AutoShape 47"/>
              <p:cNvCxnSpPr>
                <a:cxnSpLocks noChangeShapeType="1"/>
                <a:stCxn id="29" idx="4"/>
                <a:endCxn id="36" idx="0"/>
              </p:cNvCxnSpPr>
              <p:nvPr/>
            </p:nvCxnSpPr>
            <p:spPr bwMode="auto">
              <a:xfrm>
                <a:off x="876" y="1686"/>
                <a:ext cx="168" cy="500"/>
              </a:xfrm>
              <a:prstGeom prst="straightConnector1">
                <a:avLst/>
              </a:prstGeom>
              <a:noFill/>
              <a:ln w="19050">
                <a:solidFill>
                  <a:schemeClr val="accent2"/>
                </a:solidFill>
                <a:round/>
                <a:headEnd/>
                <a:tailEnd type="triangle" w="med" len="med"/>
              </a:ln>
            </p:spPr>
          </p:cxnSp>
          <p:sp>
            <p:nvSpPr>
              <p:cNvPr id="34" name="AutoShape 48"/>
              <p:cNvSpPr>
                <a:spLocks noChangeArrowheads="1"/>
              </p:cNvSpPr>
              <p:nvPr/>
            </p:nvSpPr>
            <p:spPr bwMode="auto">
              <a:xfrm>
                <a:off x="96"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35" name="AutoShape 49"/>
              <p:cNvSpPr>
                <a:spLocks noChangeArrowheads="1"/>
              </p:cNvSpPr>
              <p:nvPr/>
            </p:nvSpPr>
            <p:spPr bwMode="auto">
              <a:xfrm>
                <a:off x="504"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36" name="AutoShape 50"/>
              <p:cNvSpPr>
                <a:spLocks noChangeArrowheads="1"/>
              </p:cNvSpPr>
              <p:nvPr/>
            </p:nvSpPr>
            <p:spPr bwMode="auto">
              <a:xfrm>
                <a:off x="912"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sp>
            <p:nvSpPr>
              <p:cNvPr id="37" name="AutoShape 51"/>
              <p:cNvSpPr>
                <a:spLocks noChangeArrowheads="1"/>
              </p:cNvSpPr>
              <p:nvPr/>
            </p:nvSpPr>
            <p:spPr bwMode="auto">
              <a:xfrm>
                <a:off x="1320" y="2192"/>
                <a:ext cx="264" cy="208"/>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r>
                  <a:rPr lang="en-US" altLang="zh-CN" sz="1200">
                    <a:latin typeface="Arial Rounded MT Bold" pitchFamily="34" charset="0"/>
                  </a:rPr>
                  <a:t>T(n/4)</a:t>
                </a:r>
              </a:p>
            </p:txBody>
          </p:sp>
        </p:grpSp>
      </p:grpSp>
    </p:spTree>
    <p:extLst>
      <p:ext uri="{BB962C8B-B14F-4D97-AF65-F5344CB8AC3E}">
        <p14:creationId xmlns:p14="http://schemas.microsoft.com/office/powerpoint/2010/main" val="1765122125"/>
      </p:ext>
    </p:extLst>
  </p:cSld>
  <p:clrMapOvr>
    <a:masterClrMapping/>
  </p:clrMapOvr>
  <p:transition spd="slow">
    <p:random/>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6733BAA-F3BF-46AB-BFC9-FB50CDE1020C}" type="slidenum">
              <a:rPr lang="en-US" altLang="zh-CN">
                <a:latin typeface="Garamond" panose="02020404030301010803" pitchFamily="18" charset="0"/>
              </a:rPr>
              <a:pPr eaLnBrk="1" hangingPunct="1"/>
              <a:t>80</a:t>
            </a:fld>
            <a:endParaRPr lang="en-US" altLang="zh-CN">
              <a:latin typeface="Garamond" panose="02020404030301010803" pitchFamily="18" charset="0"/>
            </a:endParaRPr>
          </a:p>
        </p:txBody>
      </p:sp>
      <p:sp>
        <p:nvSpPr>
          <p:cNvPr id="279555" name="Rectangle 2"/>
          <p:cNvSpPr>
            <a:spLocks noGrp="1" noChangeArrowheads="1"/>
          </p:cNvSpPr>
          <p:nvPr>
            <p:ph type="body" sz="half" idx="1"/>
          </p:nvPr>
        </p:nvSpPr>
        <p:spPr>
          <a:xfrm>
            <a:off x="468313" y="549275"/>
            <a:ext cx="8218487" cy="5472113"/>
          </a:xfrm>
        </p:spPr>
        <p:txBody>
          <a:bodyPr/>
          <a:lstStyle/>
          <a:p>
            <a:pPr marL="0" indent="0" eaLnBrk="1" hangingPunct="1">
              <a:lnSpc>
                <a:spcPct val="90000"/>
              </a:lnSpc>
              <a:buFont typeface="Wingdings" panose="05000000000000000000" pitchFamily="2" charset="2"/>
              <a:buNone/>
            </a:pPr>
            <a:r>
              <a:rPr lang="zh-CN" altLang="en-US" sz="2000" dirty="0"/>
              <a:t>记：</a:t>
            </a:r>
          </a:p>
          <a:p>
            <a:pPr marL="0" indent="0" eaLnBrk="1" hangingPunct="1">
              <a:lnSpc>
                <a:spcPct val="90000"/>
              </a:lnSpc>
            </a:pPr>
            <a:endParaRPr lang="zh-CN" altLang="en-US" sz="2000" dirty="0"/>
          </a:p>
          <a:p>
            <a:pPr marL="0" indent="0" eaLnBrk="1" hangingPunct="1">
              <a:lnSpc>
                <a:spcPct val="90000"/>
              </a:lnSpc>
              <a:buFont typeface="Wingdings" panose="05000000000000000000" pitchFamily="2" charset="2"/>
              <a:buNone/>
            </a:pPr>
            <a:r>
              <a:rPr lang="zh-CN" altLang="en-US" sz="2000" dirty="0"/>
              <a:t>    </a:t>
            </a:r>
          </a:p>
          <a:p>
            <a:pPr marL="0" indent="0" eaLnBrk="1" hangingPunct="1">
              <a:lnSpc>
                <a:spcPct val="90000"/>
              </a:lnSpc>
              <a:buFont typeface="Wingdings" panose="05000000000000000000" pitchFamily="2" charset="2"/>
              <a:buNone/>
            </a:pPr>
            <a:r>
              <a:rPr lang="zh-CN" altLang="en-US" sz="2000" dirty="0"/>
              <a:t> 则，原二分检索树的预期成本可表示为：</a:t>
            </a:r>
          </a:p>
          <a:p>
            <a:pPr marL="0" indent="0" eaLnBrk="1" hangingPunct="1">
              <a:lnSpc>
                <a:spcPct val="90000"/>
              </a:lnSpc>
              <a:buFont typeface="Wingdings" panose="05000000000000000000" pitchFamily="2" charset="2"/>
              <a:buNone/>
            </a:pPr>
            <a:r>
              <a:rPr lang="zh-CN" altLang="en-US" sz="2000" dirty="0"/>
              <a:t>          </a:t>
            </a:r>
            <a:r>
              <a:rPr lang="en-US" altLang="zh-CN" sz="2000" dirty="0">
                <a:solidFill>
                  <a:srgbClr val="0000FF"/>
                </a:solidFill>
              </a:rPr>
              <a:t>COST(T)=</a:t>
            </a:r>
            <a:r>
              <a:rPr lang="en-US" altLang="zh-CN" sz="2000" dirty="0"/>
              <a:t>P(k)+COST(L)+COST(R)+W(0,k-1)+W(</a:t>
            </a:r>
            <a:r>
              <a:rPr lang="en-US" altLang="zh-CN" sz="2000" dirty="0" err="1"/>
              <a:t>k,n</a:t>
            </a:r>
            <a:r>
              <a:rPr lang="en-US" altLang="zh-CN" sz="2000" dirty="0"/>
              <a:t>)</a:t>
            </a:r>
          </a:p>
          <a:p>
            <a:pPr marL="0" indent="0" eaLnBrk="1" hangingPunct="1">
              <a:lnSpc>
                <a:spcPct val="90000"/>
              </a:lnSpc>
              <a:buFont typeface="Wingdings" panose="05000000000000000000" pitchFamily="2" charset="2"/>
              <a:buNone/>
            </a:pPr>
            <a:r>
              <a:rPr lang="en-US" altLang="zh-CN" sz="2000" dirty="0"/>
              <a:t>     </a:t>
            </a:r>
            <a:r>
              <a:rPr lang="zh-CN" altLang="en-US" sz="2000" dirty="0">
                <a:solidFill>
                  <a:srgbClr val="FF3300"/>
                </a:solidFill>
              </a:rPr>
              <a:t>最优二分检索树</a:t>
            </a:r>
            <a:r>
              <a:rPr lang="zh-CN" altLang="en-US" sz="2000" dirty="0"/>
              <a:t>：</a:t>
            </a:r>
            <a:r>
              <a:rPr lang="en-US" altLang="zh-CN" sz="2000" dirty="0"/>
              <a:t>COST(T)</a:t>
            </a:r>
            <a:r>
              <a:rPr lang="zh-CN" altLang="en-US" sz="2000" dirty="0"/>
              <a:t>有最小值</a:t>
            </a:r>
          </a:p>
          <a:p>
            <a:pPr marL="0" indent="0" eaLnBrk="1" hangingPunct="1">
              <a:lnSpc>
                <a:spcPct val="90000"/>
              </a:lnSpc>
              <a:buFont typeface="Wingdings" panose="05000000000000000000" pitchFamily="2" charset="2"/>
              <a:buNone/>
            </a:pPr>
            <a:endParaRPr lang="zh-CN" altLang="en-US" sz="2000" dirty="0"/>
          </a:p>
          <a:p>
            <a:pPr marL="0" indent="0" eaLnBrk="1" hangingPunct="1">
              <a:lnSpc>
                <a:spcPct val="110000"/>
              </a:lnSpc>
              <a:buFont typeface="Wingdings" panose="05000000000000000000" pitchFamily="2" charset="2"/>
              <a:buNone/>
            </a:pPr>
            <a:r>
              <a:rPr lang="zh-CN" altLang="en-US" sz="2000" dirty="0"/>
              <a:t>最优性原理成立</a:t>
            </a:r>
          </a:p>
          <a:p>
            <a:pPr marL="0" indent="0" eaLnBrk="1" hangingPunct="1">
              <a:lnSpc>
                <a:spcPct val="110000"/>
              </a:lnSpc>
              <a:buFont typeface="Wingdings" panose="05000000000000000000" pitchFamily="2" charset="2"/>
              <a:buNone/>
            </a:pPr>
            <a:r>
              <a:rPr lang="zh-CN" altLang="en-US" sz="2000" dirty="0"/>
              <a:t>        若</a:t>
            </a:r>
            <a:r>
              <a:rPr lang="en-US" altLang="zh-CN" sz="2000" dirty="0"/>
              <a:t>T</a:t>
            </a:r>
            <a:r>
              <a:rPr lang="zh-CN" altLang="en-US" sz="2000" dirty="0"/>
              <a:t>最优二分检索树，则</a:t>
            </a:r>
            <a:r>
              <a:rPr lang="en-US" altLang="zh-CN" sz="2000" dirty="0">
                <a:solidFill>
                  <a:srgbClr val="0000FF"/>
                </a:solidFill>
              </a:rPr>
              <a:t>COST(L)</a:t>
            </a:r>
            <a:r>
              <a:rPr lang="zh-CN" altLang="en-US" sz="2000" dirty="0"/>
              <a:t>和</a:t>
            </a:r>
            <a:r>
              <a:rPr lang="en-US" altLang="zh-CN" sz="2000" dirty="0">
                <a:solidFill>
                  <a:srgbClr val="0000FF"/>
                </a:solidFill>
              </a:rPr>
              <a:t>COST(R)</a:t>
            </a:r>
            <a:r>
              <a:rPr lang="zh-CN" altLang="en-US" sz="2000" dirty="0"/>
              <a:t>将分别是包含</a:t>
            </a:r>
            <a:r>
              <a:rPr lang="en-US" altLang="zh-CN" sz="2000" dirty="0"/>
              <a:t>a</a:t>
            </a:r>
            <a:r>
              <a:rPr lang="en-US" altLang="zh-CN" sz="2000" baseline="-25000" dirty="0"/>
              <a:t>1</a:t>
            </a:r>
            <a:r>
              <a:rPr lang="en-US" altLang="zh-CN" sz="2000" dirty="0"/>
              <a:t>,a</a:t>
            </a:r>
            <a:r>
              <a:rPr lang="en-US" altLang="zh-CN" sz="2000" baseline="-25000" dirty="0"/>
              <a:t>2</a:t>
            </a:r>
            <a:r>
              <a:rPr lang="en-US" altLang="zh-CN" sz="2000" dirty="0"/>
              <a:t>,…,a</a:t>
            </a:r>
            <a:r>
              <a:rPr lang="en-US" altLang="zh-CN" sz="2000" baseline="-25000" dirty="0"/>
              <a:t>k-1</a:t>
            </a:r>
            <a:r>
              <a:rPr lang="zh-CN" altLang="en-US" sz="2000" dirty="0"/>
              <a:t>和</a:t>
            </a:r>
            <a:r>
              <a:rPr lang="en-US" altLang="zh-CN" sz="2000" dirty="0"/>
              <a:t>E</a:t>
            </a:r>
            <a:r>
              <a:rPr lang="en-US" altLang="zh-CN" sz="2000" baseline="-25000" dirty="0"/>
              <a:t>0</a:t>
            </a:r>
            <a:r>
              <a:rPr lang="en-US" altLang="zh-CN" sz="2000" dirty="0"/>
              <a:t>,E</a:t>
            </a:r>
            <a:r>
              <a:rPr lang="en-US" altLang="zh-CN" sz="2000" baseline="-25000" dirty="0"/>
              <a:t>1</a:t>
            </a:r>
            <a:r>
              <a:rPr lang="en-US" altLang="zh-CN" sz="2000" dirty="0"/>
              <a:t>,…,E</a:t>
            </a:r>
            <a:r>
              <a:rPr lang="en-US" altLang="zh-CN" sz="2000" baseline="-25000" dirty="0"/>
              <a:t>k-1</a:t>
            </a:r>
            <a:r>
              <a:rPr lang="en-US" altLang="zh-CN" sz="2000" dirty="0"/>
              <a:t>、</a:t>
            </a:r>
            <a:r>
              <a:rPr lang="zh-CN" altLang="en-US" sz="2000" dirty="0"/>
              <a:t>及</a:t>
            </a:r>
            <a:r>
              <a:rPr lang="en-US" altLang="zh-CN" sz="2000" dirty="0"/>
              <a:t>a</a:t>
            </a:r>
            <a:r>
              <a:rPr lang="en-US" altLang="zh-CN" sz="2000" baseline="-25000" dirty="0"/>
              <a:t>k＋1</a:t>
            </a:r>
            <a:r>
              <a:rPr lang="en-US" altLang="zh-CN" sz="2000" dirty="0"/>
              <a:t>, a</a:t>
            </a:r>
            <a:r>
              <a:rPr lang="en-US" altLang="zh-CN" sz="2000" baseline="-25000" dirty="0"/>
              <a:t>k+2</a:t>
            </a:r>
            <a:r>
              <a:rPr lang="en-US" altLang="zh-CN" sz="2000" dirty="0"/>
              <a:t>, …,a</a:t>
            </a:r>
            <a:r>
              <a:rPr lang="en-US" altLang="zh-CN" sz="2000" baseline="-25000" dirty="0"/>
              <a:t>n</a:t>
            </a:r>
            <a:r>
              <a:rPr lang="zh-CN" altLang="en-US" sz="2000" dirty="0"/>
              <a:t>和</a:t>
            </a:r>
            <a:r>
              <a:rPr lang="en-US" altLang="zh-CN" sz="2000" dirty="0"/>
              <a:t>E</a:t>
            </a:r>
            <a:r>
              <a:rPr lang="en-US" altLang="zh-CN" sz="2000" baseline="-25000" dirty="0"/>
              <a:t>k</a:t>
            </a:r>
            <a:r>
              <a:rPr lang="en-US" altLang="zh-CN" sz="2000" dirty="0"/>
              <a:t>,E</a:t>
            </a:r>
            <a:r>
              <a:rPr lang="en-US" altLang="zh-CN" sz="2000" baseline="-25000" dirty="0"/>
              <a:t>k+1</a:t>
            </a:r>
            <a:r>
              <a:rPr lang="en-US" altLang="zh-CN" sz="2000" dirty="0"/>
              <a:t>,…,E</a:t>
            </a:r>
            <a:r>
              <a:rPr lang="en-US" altLang="zh-CN" sz="2000" baseline="-25000" dirty="0"/>
              <a:t>n</a:t>
            </a:r>
            <a:r>
              <a:rPr lang="zh-CN" altLang="en-US" sz="2000" dirty="0"/>
              <a:t>的最优二分检索(子)树。</a:t>
            </a:r>
          </a:p>
          <a:p>
            <a:pPr marL="0" indent="0" eaLnBrk="1" hangingPunct="1">
              <a:lnSpc>
                <a:spcPct val="110000"/>
              </a:lnSpc>
              <a:buFont typeface="Wingdings" panose="05000000000000000000" pitchFamily="2" charset="2"/>
              <a:buNone/>
            </a:pPr>
            <a:r>
              <a:rPr lang="zh-CN" altLang="en-US" sz="2000" dirty="0"/>
              <a:t>        记由 </a:t>
            </a:r>
            <a:r>
              <a:rPr lang="en-US" altLang="zh-CN" sz="2000" dirty="0"/>
              <a:t>a</a:t>
            </a:r>
            <a:r>
              <a:rPr lang="en-US" altLang="zh-CN" sz="2000" baseline="-25000" dirty="0"/>
              <a:t>i+1</a:t>
            </a:r>
            <a:r>
              <a:rPr lang="en-US" altLang="zh-CN" sz="2000" dirty="0"/>
              <a:t>,a</a:t>
            </a:r>
            <a:r>
              <a:rPr lang="en-US" altLang="zh-CN" sz="2000" baseline="-25000" dirty="0"/>
              <a:t>i+2</a:t>
            </a:r>
            <a:r>
              <a:rPr lang="en-US" altLang="zh-CN" sz="2000" dirty="0"/>
              <a:t>,…,</a:t>
            </a:r>
            <a:r>
              <a:rPr lang="en-US" altLang="zh-CN" sz="2000" dirty="0" err="1"/>
              <a:t>a</a:t>
            </a:r>
            <a:r>
              <a:rPr lang="en-US" altLang="zh-CN" sz="2000" baseline="-25000" dirty="0" err="1"/>
              <a:t>j</a:t>
            </a:r>
            <a:r>
              <a:rPr lang="en-US" altLang="zh-CN" sz="2000" baseline="-25000" dirty="0"/>
              <a:t> </a:t>
            </a:r>
            <a:r>
              <a:rPr lang="zh-CN" altLang="en-US" sz="2000" dirty="0"/>
              <a:t>和 </a:t>
            </a:r>
            <a:r>
              <a:rPr lang="en-US" altLang="zh-CN" sz="2000" dirty="0" smtClean="0"/>
              <a:t>E</a:t>
            </a:r>
            <a:r>
              <a:rPr lang="en-US" altLang="zh-CN" sz="2000" baseline="-25000" dirty="0" smtClean="0"/>
              <a:t>i</a:t>
            </a:r>
            <a:r>
              <a:rPr lang="en-US" altLang="zh-CN" sz="2000" dirty="0" smtClean="0"/>
              <a:t>,E</a:t>
            </a:r>
            <a:r>
              <a:rPr lang="en-US" altLang="zh-CN" sz="2000" baseline="-25000" dirty="0" smtClean="0"/>
              <a:t>i+1</a:t>
            </a:r>
            <a:r>
              <a:rPr lang="en-US" altLang="zh-CN" sz="2000" dirty="0" smtClean="0"/>
              <a:t>,…,</a:t>
            </a:r>
            <a:r>
              <a:rPr lang="en-US" altLang="zh-CN" sz="2000" dirty="0" err="1"/>
              <a:t>E</a:t>
            </a:r>
            <a:r>
              <a:rPr lang="en-US" altLang="zh-CN" sz="2000" baseline="-25000" dirty="0" err="1"/>
              <a:t>j</a:t>
            </a:r>
            <a:r>
              <a:rPr lang="en-US" altLang="zh-CN" sz="2000" baseline="-25000" dirty="0"/>
              <a:t> </a:t>
            </a:r>
            <a:r>
              <a:rPr lang="zh-CN" altLang="en-US" sz="2000" dirty="0"/>
              <a:t>构成的二分检索树的成本为</a:t>
            </a:r>
            <a:r>
              <a:rPr lang="en-US" altLang="zh-CN" sz="2000" dirty="0">
                <a:solidFill>
                  <a:srgbClr val="0000FF"/>
                </a:solidFill>
              </a:rPr>
              <a:t>C(</a:t>
            </a:r>
            <a:r>
              <a:rPr lang="en-US" altLang="zh-CN" sz="2000" dirty="0" err="1">
                <a:solidFill>
                  <a:srgbClr val="0000FF"/>
                </a:solidFill>
              </a:rPr>
              <a:t>i,j</a:t>
            </a:r>
            <a:r>
              <a:rPr lang="en-US" altLang="zh-CN" sz="2000" dirty="0">
                <a:solidFill>
                  <a:srgbClr val="0000FF"/>
                </a:solidFill>
              </a:rPr>
              <a:t>)</a:t>
            </a:r>
            <a:r>
              <a:rPr lang="en-US" altLang="zh-CN" sz="2000" dirty="0"/>
              <a:t>，</a:t>
            </a:r>
            <a:r>
              <a:rPr lang="zh-CN" altLang="en-US" sz="2000" dirty="0"/>
              <a:t>则对于最优二分检索树</a:t>
            </a:r>
            <a:r>
              <a:rPr lang="en-US" altLang="zh-CN" sz="2000" dirty="0"/>
              <a:t>T</a:t>
            </a:r>
            <a:r>
              <a:rPr lang="zh-CN" altLang="en-US" sz="2000" dirty="0"/>
              <a:t>有，</a:t>
            </a:r>
          </a:p>
          <a:p>
            <a:pPr marL="0" indent="0" eaLnBrk="1" hangingPunct="1">
              <a:lnSpc>
                <a:spcPct val="110000"/>
              </a:lnSpc>
              <a:buFont typeface="Wingdings" panose="05000000000000000000" pitchFamily="2" charset="2"/>
              <a:buNone/>
            </a:pPr>
            <a:r>
              <a:rPr lang="zh-CN" altLang="en-US" sz="2000" dirty="0"/>
              <a:t>                </a:t>
            </a:r>
            <a:r>
              <a:rPr lang="en-US" altLang="zh-CN" sz="2000" dirty="0"/>
              <a:t>COST(L) = C(0,k-1)</a:t>
            </a:r>
          </a:p>
          <a:p>
            <a:pPr marL="0" indent="0" eaLnBrk="1" hangingPunct="1">
              <a:lnSpc>
                <a:spcPct val="110000"/>
              </a:lnSpc>
              <a:buFont typeface="Wingdings" panose="05000000000000000000" pitchFamily="2" charset="2"/>
              <a:buNone/>
            </a:pPr>
            <a:r>
              <a:rPr lang="en-US" altLang="zh-CN" sz="2000" dirty="0"/>
              <a:t>                COST(R) = C(</a:t>
            </a:r>
            <a:r>
              <a:rPr lang="en-US" altLang="zh-CN" sz="2000" dirty="0" err="1"/>
              <a:t>k,n</a:t>
            </a:r>
            <a:r>
              <a:rPr lang="en-US" altLang="zh-CN" sz="2000" dirty="0"/>
              <a:t>)</a:t>
            </a:r>
          </a:p>
          <a:p>
            <a:pPr marL="0" indent="0" eaLnBrk="1" hangingPunct="1">
              <a:lnSpc>
                <a:spcPct val="90000"/>
              </a:lnSpc>
              <a:buFont typeface="Wingdings" panose="05000000000000000000" pitchFamily="2" charset="2"/>
              <a:buNone/>
            </a:pPr>
            <a:endParaRPr lang="zh-CN" altLang="en-US" sz="2000" dirty="0"/>
          </a:p>
        </p:txBody>
      </p:sp>
      <p:graphicFrame>
        <p:nvGraphicFramePr>
          <p:cNvPr id="279556" name="Object 5"/>
          <p:cNvGraphicFramePr>
            <a:graphicFrameLocks noChangeAspect="1"/>
          </p:cNvGraphicFramePr>
          <p:nvPr/>
        </p:nvGraphicFramePr>
        <p:xfrm>
          <a:off x="1257300" y="457200"/>
          <a:ext cx="7124700" cy="914400"/>
        </p:xfrm>
        <a:graphic>
          <a:graphicData uri="http://schemas.openxmlformats.org/presentationml/2006/ole">
            <mc:AlternateContent xmlns:mc="http://schemas.openxmlformats.org/markup-compatibility/2006">
              <mc:Choice xmlns:v="urn:schemas-microsoft-com:vml" Requires="v">
                <p:oleObj spid="_x0000_s102426" name="Equation" r:id="rId3" imgW="1954951" imgH="355446" progId="Equation.3">
                  <p:embed/>
                </p:oleObj>
              </mc:Choice>
              <mc:Fallback>
                <p:oleObj name="Equation" r:id="rId3" imgW="1954951" imgH="355446" progId="Equation.3">
                  <p:embed/>
                  <p:pic>
                    <p:nvPicPr>
                      <p:cNvPr id="27955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457200"/>
                        <a:ext cx="7124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7273275"/>
      </p:ext>
    </p:extLst>
  </p:cSld>
  <p:clrMapOvr>
    <a:masterClrMapping/>
  </p:clrMapOvr>
  <p:transition spd="slow">
    <p:pull dir="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AA68E4B-2128-4E58-930D-5457385D7799}" type="slidenum">
              <a:rPr lang="en-US" altLang="zh-CN">
                <a:latin typeface="Garamond" panose="02020404030301010803" pitchFamily="18" charset="0"/>
              </a:rPr>
              <a:pPr eaLnBrk="1" hangingPunct="1"/>
              <a:t>81</a:t>
            </a:fld>
            <a:endParaRPr lang="en-US" altLang="zh-CN">
              <a:latin typeface="Garamond" panose="02020404030301010803" pitchFamily="18" charset="0"/>
            </a:endParaRPr>
          </a:p>
        </p:txBody>
      </p:sp>
      <p:sp>
        <p:nvSpPr>
          <p:cNvPr id="280579" name="Rectangle 2"/>
          <p:cNvSpPr>
            <a:spLocks noGrp="1" noChangeArrowheads="1"/>
          </p:cNvSpPr>
          <p:nvPr>
            <p:ph type="body" sz="half" idx="1"/>
          </p:nvPr>
        </p:nvSpPr>
        <p:spPr>
          <a:xfrm>
            <a:off x="468313" y="404813"/>
            <a:ext cx="8218487" cy="5688012"/>
          </a:xfrm>
        </p:spPr>
        <p:txBody>
          <a:bodyPr/>
          <a:lstStyle/>
          <a:p>
            <a:pPr eaLnBrk="1" hangingPunct="1">
              <a:lnSpc>
                <a:spcPct val="90000"/>
              </a:lnSpc>
              <a:buFont typeface="Wingdings" panose="05000000000000000000" pitchFamily="2" charset="2"/>
              <a:buNone/>
            </a:pPr>
            <a:r>
              <a:rPr lang="zh-CN" altLang="en-US" sz="2200"/>
              <a:t>则，</a:t>
            </a:r>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r>
              <a:rPr lang="zh-CN" altLang="en-US" sz="2200"/>
              <a:t>对任何</a:t>
            </a:r>
            <a:r>
              <a:rPr lang="en-US" altLang="zh-CN" sz="2200"/>
              <a:t>C(i,j)</a:t>
            </a:r>
            <a:r>
              <a:rPr lang="zh-CN" altLang="en-US" sz="2200"/>
              <a:t>有，</a:t>
            </a:r>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endParaRPr lang="zh-CN" altLang="en-US" sz="2200"/>
          </a:p>
          <a:p>
            <a:pPr eaLnBrk="1" hangingPunct="1">
              <a:lnSpc>
                <a:spcPct val="90000"/>
              </a:lnSpc>
              <a:buFont typeface="Wingdings" panose="05000000000000000000" pitchFamily="2" charset="2"/>
              <a:buNone/>
            </a:pPr>
            <a:r>
              <a:rPr lang="zh-CN" altLang="en-US" sz="2200"/>
              <a:t>向前递推过程：</a:t>
            </a:r>
          </a:p>
          <a:p>
            <a:pPr eaLnBrk="1" hangingPunct="1">
              <a:lnSpc>
                <a:spcPct val="90000"/>
              </a:lnSpc>
              <a:buFont typeface="Wingdings" panose="05000000000000000000" pitchFamily="2" charset="2"/>
              <a:buNone/>
            </a:pPr>
            <a:r>
              <a:rPr lang="zh-CN" altLang="en-US" sz="2200"/>
              <a:t>        </a:t>
            </a:r>
            <a:r>
              <a:rPr lang="zh-CN" altLang="en-US" sz="2200">
                <a:latin typeface="宋体" panose="02010600030101010101" pitchFamily="2" charset="-122"/>
              </a:rPr>
              <a:t>★ </a:t>
            </a:r>
            <a:r>
              <a:rPr lang="zh-CN" altLang="en-US" sz="2200"/>
              <a:t>首先计算所有</a:t>
            </a:r>
            <a:r>
              <a:rPr lang="en-US" altLang="zh-CN" sz="2200">
                <a:solidFill>
                  <a:srgbClr val="FF3300"/>
                </a:solidFill>
              </a:rPr>
              <a:t>j-i=1</a:t>
            </a:r>
            <a:r>
              <a:rPr lang="zh-CN" altLang="en-US" sz="2200"/>
              <a:t>的</a:t>
            </a:r>
            <a:r>
              <a:rPr lang="en-US" altLang="zh-CN" sz="2200"/>
              <a:t>C(i,j)</a:t>
            </a:r>
          </a:p>
          <a:p>
            <a:pPr eaLnBrk="1" hangingPunct="1">
              <a:lnSpc>
                <a:spcPct val="90000"/>
              </a:lnSpc>
              <a:buFont typeface="Wingdings" panose="05000000000000000000" pitchFamily="2" charset="2"/>
              <a:buNone/>
            </a:pPr>
            <a:r>
              <a:rPr lang="en-US" altLang="zh-CN" sz="2200"/>
              <a:t>        </a:t>
            </a:r>
            <a:r>
              <a:rPr lang="en-US" altLang="zh-CN" sz="2200">
                <a:latin typeface="宋体" panose="02010600030101010101" pitchFamily="2" charset="-122"/>
              </a:rPr>
              <a:t>★ </a:t>
            </a:r>
            <a:r>
              <a:rPr lang="zh-CN" altLang="en-US" sz="2200"/>
              <a:t>然后依次计算</a:t>
            </a:r>
            <a:r>
              <a:rPr lang="en-US" altLang="zh-CN" sz="2200"/>
              <a:t>j-i=2,3,…,n</a:t>
            </a:r>
            <a:r>
              <a:rPr lang="zh-CN" altLang="en-US" sz="2200"/>
              <a:t>的</a:t>
            </a:r>
            <a:r>
              <a:rPr lang="en-US" altLang="zh-CN" sz="2200"/>
              <a:t>C(i,j)。</a:t>
            </a:r>
          </a:p>
          <a:p>
            <a:pPr eaLnBrk="1" hangingPunct="1">
              <a:lnSpc>
                <a:spcPct val="90000"/>
              </a:lnSpc>
              <a:buFont typeface="Wingdings" panose="05000000000000000000" pitchFamily="2" charset="2"/>
              <a:buNone/>
            </a:pPr>
            <a:r>
              <a:rPr lang="en-US" altLang="zh-CN" sz="2200"/>
              <a:t>        </a:t>
            </a:r>
            <a:r>
              <a:rPr lang="en-US" altLang="zh-CN" sz="2200">
                <a:latin typeface="宋体" panose="02010600030101010101" pitchFamily="2" charset="-122"/>
              </a:rPr>
              <a:t>★ </a:t>
            </a:r>
            <a:r>
              <a:rPr lang="en-US" altLang="zh-CN" sz="2200">
                <a:solidFill>
                  <a:srgbClr val="FF3300"/>
                </a:solidFill>
              </a:rPr>
              <a:t>C(0,n)</a:t>
            </a:r>
            <a:r>
              <a:rPr lang="en-US" altLang="zh-CN" sz="2200"/>
              <a:t>=</a:t>
            </a:r>
            <a:r>
              <a:rPr lang="zh-CN" altLang="en-US" sz="2200"/>
              <a:t>最优二分检索树的成本。</a:t>
            </a:r>
          </a:p>
          <a:p>
            <a:pPr eaLnBrk="1" hangingPunct="1">
              <a:lnSpc>
                <a:spcPct val="90000"/>
              </a:lnSpc>
              <a:buFont typeface="Wingdings" panose="05000000000000000000" pitchFamily="2" charset="2"/>
              <a:buNone/>
            </a:pPr>
            <a:r>
              <a:rPr lang="zh-CN" altLang="en-US" sz="2200"/>
              <a:t>       </a:t>
            </a:r>
            <a:r>
              <a:rPr lang="zh-CN" altLang="en-US" sz="2200">
                <a:solidFill>
                  <a:srgbClr val="0000FF"/>
                </a:solidFill>
              </a:rPr>
              <a:t>初始值</a:t>
            </a:r>
          </a:p>
          <a:p>
            <a:pPr eaLnBrk="1" hangingPunct="1">
              <a:lnSpc>
                <a:spcPct val="90000"/>
              </a:lnSpc>
              <a:buFont typeface="Wingdings" panose="05000000000000000000" pitchFamily="2" charset="2"/>
              <a:buNone/>
            </a:pPr>
            <a:r>
              <a:rPr lang="zh-CN" altLang="en-US" sz="2200"/>
              <a:t>                 </a:t>
            </a:r>
            <a:r>
              <a:rPr lang="en-US" altLang="zh-CN" sz="2200"/>
              <a:t>C(i,i) = 0</a:t>
            </a:r>
          </a:p>
          <a:p>
            <a:pPr eaLnBrk="1" hangingPunct="1">
              <a:lnSpc>
                <a:spcPct val="90000"/>
              </a:lnSpc>
              <a:buFont typeface="Wingdings" panose="05000000000000000000" pitchFamily="2" charset="2"/>
              <a:buNone/>
            </a:pPr>
            <a:r>
              <a:rPr lang="en-US" altLang="zh-CN" sz="2200"/>
              <a:t>                 W(i,i) = Q(i)，0</a:t>
            </a:r>
            <a:r>
              <a:rPr lang="en-US" altLang="zh-CN" sz="2200">
                <a:latin typeface="宋体" panose="02010600030101010101" pitchFamily="2" charset="-122"/>
              </a:rPr>
              <a:t>≤i≤n</a:t>
            </a:r>
            <a:endParaRPr lang="en-US" altLang="zh-CN" sz="2200"/>
          </a:p>
        </p:txBody>
      </p:sp>
      <p:graphicFrame>
        <p:nvGraphicFramePr>
          <p:cNvPr id="280580" name="Object 3"/>
          <p:cNvGraphicFramePr>
            <a:graphicFrameLocks noGrp="1" noChangeAspect="1"/>
          </p:cNvGraphicFramePr>
          <p:nvPr>
            <p:ph sz="half" idx="2"/>
          </p:nvPr>
        </p:nvGraphicFramePr>
        <p:xfrm>
          <a:off x="827088" y="836613"/>
          <a:ext cx="7931150" cy="563562"/>
        </p:xfrm>
        <a:graphic>
          <a:graphicData uri="http://schemas.openxmlformats.org/presentationml/2006/ole">
            <mc:AlternateContent xmlns:mc="http://schemas.openxmlformats.org/markup-compatibility/2006">
              <mc:Choice xmlns:v="urn:schemas-microsoft-com:vml" Requires="v">
                <p:oleObj spid="_x0000_s103496" name="公式" r:id="rId3" imgW="3937000" imgH="279400" progId="Equation.3">
                  <p:embed/>
                </p:oleObj>
              </mc:Choice>
              <mc:Fallback>
                <p:oleObj name="公式" r:id="rId3" imgW="3937000" imgH="279400" progId="Equation.3">
                  <p:embed/>
                  <p:pic>
                    <p:nvPicPr>
                      <p:cNvPr id="28058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836613"/>
                        <a:ext cx="793115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1" name="Object 4"/>
          <p:cNvGraphicFramePr>
            <a:graphicFrameLocks noChangeAspect="1"/>
          </p:cNvGraphicFramePr>
          <p:nvPr/>
        </p:nvGraphicFramePr>
        <p:xfrm>
          <a:off x="827088" y="1916113"/>
          <a:ext cx="7751762" cy="588962"/>
        </p:xfrm>
        <a:graphic>
          <a:graphicData uri="http://schemas.openxmlformats.org/presentationml/2006/ole">
            <mc:AlternateContent xmlns:mc="http://schemas.openxmlformats.org/markup-compatibility/2006">
              <mc:Choice xmlns:v="urn:schemas-microsoft-com:vml" Requires="v">
                <p:oleObj spid="_x0000_s103497" name="公式" r:id="rId5" imgW="3848100" imgH="292100" progId="Equation.3">
                  <p:embed/>
                </p:oleObj>
              </mc:Choice>
              <mc:Fallback>
                <p:oleObj name="公式" r:id="rId5" imgW="3848100" imgH="292100" progId="Equation.3">
                  <p:embed/>
                  <p:pic>
                    <p:nvPicPr>
                      <p:cNvPr id="28058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916113"/>
                        <a:ext cx="7751762"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2" name="Object 5"/>
          <p:cNvGraphicFramePr>
            <a:graphicFrameLocks noChangeAspect="1"/>
          </p:cNvGraphicFramePr>
          <p:nvPr/>
        </p:nvGraphicFramePr>
        <p:xfrm>
          <a:off x="1619250" y="2492375"/>
          <a:ext cx="4476750" cy="588963"/>
        </p:xfrm>
        <a:graphic>
          <a:graphicData uri="http://schemas.openxmlformats.org/presentationml/2006/ole">
            <mc:AlternateContent xmlns:mc="http://schemas.openxmlformats.org/markup-compatibility/2006">
              <mc:Choice xmlns:v="urn:schemas-microsoft-com:vml" Requires="v">
                <p:oleObj spid="_x0000_s103498" name="公式" r:id="rId7" imgW="2222500" imgH="292100" progId="Equation.3">
                  <p:embed/>
                </p:oleObj>
              </mc:Choice>
              <mc:Fallback>
                <p:oleObj name="公式" r:id="rId7" imgW="2222500" imgH="292100" progId="Equation.3">
                  <p:embed/>
                  <p:pic>
                    <p:nvPicPr>
                      <p:cNvPr id="28058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2492375"/>
                        <a:ext cx="447675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0583" name="AutoShape 6"/>
          <p:cNvSpPr>
            <a:spLocks/>
          </p:cNvSpPr>
          <p:nvPr/>
        </p:nvSpPr>
        <p:spPr bwMode="auto">
          <a:xfrm>
            <a:off x="1692275" y="5373688"/>
            <a:ext cx="71438" cy="504825"/>
          </a:xfrm>
          <a:prstGeom prst="leftBrace">
            <a:avLst>
              <a:gd name="adj1" fmla="val 588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extLst>
      <p:ext uri="{BB962C8B-B14F-4D97-AF65-F5344CB8AC3E}">
        <p14:creationId xmlns:p14="http://schemas.microsoft.com/office/powerpoint/2010/main" val="2234564345"/>
      </p:ext>
    </p:extLst>
  </p:cSld>
  <p:clrMapOvr>
    <a:masterClrMapping/>
  </p:clrMapOvr>
  <p:transition spd="slow">
    <p:pull dir="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70942EB-013D-4B73-96F3-562F5850A3AD}" type="slidenum">
              <a:rPr lang="en-US" altLang="zh-CN">
                <a:latin typeface="Garamond" panose="02020404030301010803" pitchFamily="18" charset="0"/>
              </a:rPr>
              <a:pPr eaLnBrk="1" hangingPunct="1"/>
              <a:t>82</a:t>
            </a:fld>
            <a:endParaRPr lang="en-US" altLang="zh-CN">
              <a:latin typeface="Garamond" panose="02020404030301010803" pitchFamily="18" charset="0"/>
            </a:endParaRPr>
          </a:p>
        </p:txBody>
      </p:sp>
      <p:sp>
        <p:nvSpPr>
          <p:cNvPr id="281603" name="Rectangle 2"/>
          <p:cNvSpPr>
            <a:spLocks noGrp="1" noChangeArrowheads="1"/>
          </p:cNvSpPr>
          <p:nvPr>
            <p:ph type="body" idx="1"/>
          </p:nvPr>
        </p:nvSpPr>
        <p:spPr>
          <a:xfrm>
            <a:off x="914400" y="1340768"/>
            <a:ext cx="8229600" cy="5581650"/>
          </a:xfrm>
        </p:spPr>
        <p:txBody>
          <a:bodyPr/>
          <a:lstStyle/>
          <a:p>
            <a:pPr marL="0" indent="0" eaLnBrk="1" hangingPunct="1">
              <a:buFont typeface="Wingdings" panose="05000000000000000000" pitchFamily="2" charset="2"/>
              <a:buNone/>
            </a:pPr>
            <a:r>
              <a:rPr lang="zh-CN" altLang="en-US" sz="2400" dirty="0"/>
              <a:t>最优二分检索树的构造</a:t>
            </a:r>
          </a:p>
          <a:p>
            <a:pPr marL="0" indent="0" eaLnBrk="1" hangingPunct="1">
              <a:buFont typeface="Wingdings" panose="05000000000000000000" pitchFamily="2" charset="2"/>
              <a:buNone/>
            </a:pPr>
            <a:r>
              <a:rPr lang="zh-CN" altLang="en-US" sz="2400" dirty="0"/>
              <a:t>       </a:t>
            </a:r>
            <a:r>
              <a:rPr lang="zh-CN" altLang="en-US" sz="2400" dirty="0">
                <a:cs typeface="Arial" panose="020B0604020202020204" pitchFamily="34" charset="0"/>
              </a:rPr>
              <a:t>● </a:t>
            </a:r>
            <a:r>
              <a:rPr lang="zh-CN" altLang="en-US" sz="2400" dirty="0"/>
              <a:t>在计算</a:t>
            </a:r>
            <a:r>
              <a:rPr lang="en-US" altLang="zh-CN" sz="2400" dirty="0"/>
              <a:t>C(</a:t>
            </a:r>
            <a:r>
              <a:rPr lang="en-US" altLang="zh-CN" sz="2400" dirty="0" err="1"/>
              <a:t>i,j</a:t>
            </a:r>
            <a:r>
              <a:rPr lang="en-US" altLang="zh-CN" sz="2400" dirty="0"/>
              <a:t>)</a:t>
            </a:r>
            <a:r>
              <a:rPr lang="zh-CN" altLang="en-US" sz="2400" dirty="0"/>
              <a:t>的过程中，记下使之取得最小值的</a:t>
            </a:r>
            <a:r>
              <a:rPr lang="en-US" altLang="zh-CN" sz="2400" dirty="0"/>
              <a:t>k</a:t>
            </a:r>
            <a:r>
              <a:rPr lang="zh-CN" altLang="en-US" sz="2400" dirty="0"/>
              <a:t>值，即树</a:t>
            </a:r>
            <a:r>
              <a:rPr lang="en-US" altLang="zh-CN" sz="2400" dirty="0" err="1"/>
              <a:t>T</a:t>
            </a:r>
            <a:r>
              <a:rPr lang="en-US" altLang="zh-CN" sz="2400" baseline="-25000" dirty="0" err="1"/>
              <a:t>ij</a:t>
            </a:r>
            <a:r>
              <a:rPr lang="zh-CN" altLang="en-US" sz="2400" dirty="0"/>
              <a:t>的根，记为</a:t>
            </a:r>
            <a:r>
              <a:rPr lang="en-US" altLang="zh-CN" sz="2400" dirty="0"/>
              <a:t>R(</a:t>
            </a:r>
            <a:r>
              <a:rPr lang="en-US" altLang="zh-CN" sz="2400" dirty="0" err="1"/>
              <a:t>i,j</a:t>
            </a:r>
            <a:r>
              <a:rPr lang="en-US" altLang="zh-CN" sz="2400" dirty="0"/>
              <a:t>)。</a:t>
            </a:r>
          </a:p>
          <a:p>
            <a:pPr marL="0" indent="0" eaLnBrk="1" hangingPunct="1">
              <a:buFont typeface="Wingdings" panose="05000000000000000000" pitchFamily="2" charset="2"/>
              <a:buNone/>
            </a:pPr>
            <a:r>
              <a:rPr lang="en-US" altLang="zh-CN" sz="2400" dirty="0"/>
              <a:t>       </a:t>
            </a:r>
            <a:r>
              <a:rPr lang="en-US" altLang="zh-CN" sz="2400" dirty="0">
                <a:cs typeface="Arial" panose="020B0604020202020204" pitchFamily="34" charset="0"/>
              </a:rPr>
              <a:t>● </a:t>
            </a:r>
            <a:r>
              <a:rPr lang="zh-CN" altLang="en-US" sz="2400" dirty="0"/>
              <a:t>依据</a:t>
            </a:r>
            <a:r>
              <a:rPr lang="en-US" altLang="zh-CN" sz="2400" dirty="0"/>
              <a:t>R(0,n)…，</a:t>
            </a:r>
            <a:r>
              <a:rPr lang="zh-CN" altLang="en-US" sz="2400" dirty="0"/>
              <a:t>推导树的形态</a:t>
            </a:r>
          </a:p>
        </p:txBody>
      </p:sp>
    </p:spTree>
    <p:extLst>
      <p:ext uri="{BB962C8B-B14F-4D97-AF65-F5344CB8AC3E}">
        <p14:creationId xmlns:p14="http://schemas.microsoft.com/office/powerpoint/2010/main" val="3869817647"/>
      </p:ext>
    </p:extLst>
  </p:cSld>
  <p:clrMapOvr>
    <a:masterClrMapping/>
  </p:clrMapOvr>
  <p:transition spd="slow">
    <p:pull dir="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4DCEB9D-D744-4F3D-A94D-B0730C4D94C2}" type="slidenum">
              <a:rPr lang="en-US" altLang="zh-CN">
                <a:latin typeface="Garamond" panose="02020404030301010803" pitchFamily="18" charset="0"/>
              </a:rPr>
              <a:pPr eaLnBrk="1" hangingPunct="1"/>
              <a:t>83</a:t>
            </a:fld>
            <a:endParaRPr lang="en-US" altLang="zh-CN">
              <a:latin typeface="Garamond" panose="02020404030301010803" pitchFamily="18" charset="0"/>
            </a:endParaRPr>
          </a:p>
        </p:txBody>
      </p:sp>
      <p:sp>
        <p:nvSpPr>
          <p:cNvPr id="282627" name="Rectangle 2"/>
          <p:cNvSpPr>
            <a:spLocks noGrp="1" noChangeArrowheads="1"/>
          </p:cNvSpPr>
          <p:nvPr>
            <p:ph type="body" idx="1"/>
          </p:nvPr>
        </p:nvSpPr>
        <p:spPr>
          <a:xfrm>
            <a:off x="1043608" y="1243013"/>
            <a:ext cx="8229600" cy="5614987"/>
          </a:xfrm>
        </p:spPr>
        <p:txBody>
          <a:bodyPr/>
          <a:lstStyle/>
          <a:p>
            <a:pPr eaLnBrk="1" hangingPunct="1">
              <a:buFont typeface="Wingdings" panose="05000000000000000000" pitchFamily="2" charset="2"/>
              <a:buNone/>
            </a:pPr>
            <a:r>
              <a:rPr lang="zh-CN" altLang="en-US" sz="2800" dirty="0">
                <a:solidFill>
                  <a:schemeClr val="tx2"/>
                </a:solidFill>
              </a:rPr>
              <a:t>实例： </a:t>
            </a:r>
            <a:r>
              <a:rPr lang="zh-CN" altLang="en-US" sz="2800" dirty="0"/>
              <a:t>  </a:t>
            </a:r>
          </a:p>
          <a:p>
            <a:pPr eaLnBrk="1" hangingPunct="1">
              <a:buFont typeface="Wingdings" panose="05000000000000000000" pitchFamily="2" charset="2"/>
              <a:buNone/>
            </a:pPr>
            <a:r>
              <a:rPr lang="zh-CN" altLang="en-US" sz="2800" dirty="0"/>
              <a:t>          设</a:t>
            </a:r>
            <a:r>
              <a:rPr lang="en-US" altLang="zh-CN" sz="2800" dirty="0"/>
              <a:t>n=4，</a:t>
            </a:r>
            <a:r>
              <a:rPr lang="zh-CN" altLang="en-US" sz="2800" dirty="0"/>
              <a:t>(</a:t>
            </a:r>
            <a:r>
              <a:rPr lang="en-US" altLang="zh-CN" sz="2800" dirty="0"/>
              <a:t>a1,a2,a3,a4)=(</a:t>
            </a:r>
            <a:r>
              <a:rPr lang="en-US" altLang="zh-CN" sz="2800" dirty="0" err="1"/>
              <a:t>do,if,read,while</a:t>
            </a:r>
            <a:r>
              <a:rPr lang="en-US" altLang="zh-CN" sz="2800" dirty="0"/>
              <a:t>)。</a:t>
            </a:r>
          </a:p>
          <a:p>
            <a:pPr eaLnBrk="1" hangingPunct="1">
              <a:buFont typeface="Wingdings" panose="05000000000000000000" pitchFamily="2" charset="2"/>
              <a:buNone/>
            </a:pPr>
            <a:r>
              <a:rPr lang="en-US" altLang="zh-CN" sz="2800" dirty="0"/>
              <a:t>          </a:t>
            </a:r>
            <a:r>
              <a:rPr lang="zh-CN" altLang="en-US" sz="2800" dirty="0"/>
              <a:t>设</a:t>
            </a:r>
            <a:r>
              <a:rPr lang="en-US" altLang="zh-CN" sz="2800" dirty="0"/>
              <a:t>P(1:4) = (3,3,1,1)，Q(0:4) = (2,3,1,1,1) </a:t>
            </a:r>
          </a:p>
          <a:p>
            <a:pPr eaLnBrk="1" hangingPunct="1">
              <a:buFont typeface="Wingdings" panose="05000000000000000000" pitchFamily="2" charset="2"/>
              <a:buNone/>
            </a:pPr>
            <a:r>
              <a:rPr lang="en-US" altLang="zh-CN" sz="2800" dirty="0"/>
              <a:t>           (</a:t>
            </a:r>
            <a:r>
              <a:rPr lang="zh-CN" altLang="en-US" sz="2800" dirty="0"/>
              <a:t>注：概率值“</a:t>
            </a:r>
            <a:r>
              <a:rPr lang="zh-CN" altLang="en-US" sz="2800" dirty="0">
                <a:solidFill>
                  <a:srgbClr val="0000FF"/>
                </a:solidFill>
              </a:rPr>
              <a:t>扩大</a:t>
            </a:r>
            <a:r>
              <a:rPr lang="zh-CN" altLang="en-US" sz="2800" dirty="0"/>
              <a:t>”了16倍)</a:t>
            </a:r>
          </a:p>
          <a:p>
            <a:pPr eaLnBrk="1" hangingPunct="1">
              <a:buFont typeface="Wingdings" panose="05000000000000000000" pitchFamily="2" charset="2"/>
              <a:buNone/>
            </a:pPr>
            <a:r>
              <a:rPr lang="zh-CN" altLang="en-US" sz="2800" dirty="0"/>
              <a:t>初始：</a:t>
            </a:r>
            <a:r>
              <a:rPr lang="en-US" altLang="zh-CN" sz="2800" dirty="0"/>
              <a:t>W(</a:t>
            </a:r>
            <a:r>
              <a:rPr lang="en-US" altLang="zh-CN" sz="2800" dirty="0" err="1"/>
              <a:t>i,i</a:t>
            </a:r>
            <a:r>
              <a:rPr lang="en-US" altLang="zh-CN" sz="2800" dirty="0"/>
              <a:t>)=Q(</a:t>
            </a:r>
            <a:r>
              <a:rPr lang="en-US" altLang="zh-CN" sz="2800" dirty="0" err="1"/>
              <a:t>i</a:t>
            </a:r>
            <a:r>
              <a:rPr lang="en-US" altLang="zh-CN" sz="2800" dirty="0"/>
              <a:t>)</a:t>
            </a:r>
          </a:p>
          <a:p>
            <a:pPr eaLnBrk="1" hangingPunct="1">
              <a:buFont typeface="Wingdings" panose="05000000000000000000" pitchFamily="2" charset="2"/>
              <a:buNone/>
            </a:pPr>
            <a:r>
              <a:rPr lang="en-US" altLang="zh-CN" sz="2800" dirty="0"/>
              <a:t>           C(</a:t>
            </a:r>
            <a:r>
              <a:rPr lang="en-US" altLang="zh-CN" sz="2800" dirty="0" err="1"/>
              <a:t>i,i</a:t>
            </a:r>
            <a:r>
              <a:rPr lang="en-US" altLang="zh-CN" sz="2800" dirty="0"/>
              <a:t>)=0</a:t>
            </a:r>
          </a:p>
          <a:p>
            <a:pPr eaLnBrk="1" hangingPunct="1">
              <a:buFont typeface="Wingdings" panose="05000000000000000000" pitchFamily="2" charset="2"/>
              <a:buNone/>
            </a:pPr>
            <a:r>
              <a:rPr lang="en-US" altLang="zh-CN" sz="2800" dirty="0"/>
              <a:t>           R(</a:t>
            </a:r>
            <a:r>
              <a:rPr lang="en-US" altLang="zh-CN" sz="2800" dirty="0" err="1"/>
              <a:t>i,i</a:t>
            </a:r>
            <a:r>
              <a:rPr lang="en-US" altLang="zh-CN" sz="2800" dirty="0"/>
              <a:t>)=0</a:t>
            </a:r>
          </a:p>
          <a:p>
            <a:pPr eaLnBrk="1" hangingPunct="1">
              <a:buFont typeface="Wingdings" panose="05000000000000000000" pitchFamily="2" charset="2"/>
              <a:buNone/>
            </a:pPr>
            <a:r>
              <a:rPr lang="zh-CN" altLang="en-US" sz="2800" dirty="0"/>
              <a:t>且有，</a:t>
            </a:r>
            <a:r>
              <a:rPr lang="en-US" altLang="zh-CN" sz="2800" dirty="0"/>
              <a:t>W(</a:t>
            </a:r>
            <a:r>
              <a:rPr lang="en-US" altLang="zh-CN" sz="2800" dirty="0" err="1"/>
              <a:t>i,j</a:t>
            </a:r>
            <a:r>
              <a:rPr lang="en-US" altLang="zh-CN" sz="2800" dirty="0"/>
              <a:t>)=P(j)+Q(j)+W(i,j-1)</a:t>
            </a:r>
          </a:p>
        </p:txBody>
      </p:sp>
    </p:spTree>
    <p:extLst>
      <p:ext uri="{BB962C8B-B14F-4D97-AF65-F5344CB8AC3E}">
        <p14:creationId xmlns:p14="http://schemas.microsoft.com/office/powerpoint/2010/main" val="1537594120"/>
      </p:ext>
    </p:extLst>
  </p:cSld>
  <p:clrMapOvr>
    <a:masterClrMapping/>
  </p:clrMapOvr>
  <p:transition spd="slow">
    <p:pull dir="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3E8866-8E73-4E3F-A1FC-0309AFE351C0}" type="slidenum">
              <a:rPr lang="en-US" altLang="zh-CN">
                <a:latin typeface="Garamond" panose="02020404030301010803" pitchFamily="18" charset="0"/>
              </a:rPr>
              <a:pPr eaLnBrk="1" hangingPunct="1"/>
              <a:t>84</a:t>
            </a:fld>
            <a:endParaRPr lang="en-US" altLang="zh-CN">
              <a:latin typeface="Garamond" panose="02020404030301010803" pitchFamily="18" charset="0"/>
            </a:endParaRPr>
          </a:p>
        </p:txBody>
      </p:sp>
      <p:sp>
        <p:nvSpPr>
          <p:cNvPr id="283651" name="Rectangle 2"/>
          <p:cNvSpPr>
            <a:spLocks noGrp="1" noChangeArrowheads="1"/>
          </p:cNvSpPr>
          <p:nvPr>
            <p:ph type="body" idx="1"/>
          </p:nvPr>
        </p:nvSpPr>
        <p:spPr>
          <a:xfrm>
            <a:off x="457200" y="76200"/>
            <a:ext cx="8229600" cy="6296025"/>
          </a:xfrm>
        </p:spPr>
        <p:txBody>
          <a:bodyPr/>
          <a:lstStyle/>
          <a:p>
            <a:pPr eaLnBrk="1" hangingPunct="1">
              <a:buFont typeface="Wingdings" panose="05000000000000000000" pitchFamily="2" charset="2"/>
              <a:buNone/>
            </a:pPr>
            <a:r>
              <a:rPr lang="en-US" altLang="zh-CN" sz="4200">
                <a:solidFill>
                  <a:schemeClr val="tx2"/>
                </a:solidFill>
                <a:latin typeface="Garamond" panose="02020404030301010803" pitchFamily="18" charset="0"/>
              </a:rPr>
              <a:t>j-i=0</a:t>
            </a:r>
            <a:r>
              <a:rPr lang="zh-CN" altLang="en-US" sz="4200">
                <a:solidFill>
                  <a:schemeClr val="tx2"/>
                </a:solidFill>
                <a:latin typeface="Garamond" panose="02020404030301010803" pitchFamily="18" charset="0"/>
              </a:rPr>
              <a:t>：</a:t>
            </a:r>
          </a:p>
          <a:p>
            <a:pPr eaLnBrk="1" hangingPunct="1">
              <a:buFont typeface="Wingdings" panose="05000000000000000000" pitchFamily="2" charset="2"/>
              <a:buNone/>
            </a:pPr>
            <a:r>
              <a:rPr lang="zh-CN" altLang="en-US" sz="2000"/>
              <a:t>           </a:t>
            </a:r>
            <a:r>
              <a:rPr lang="en-US" altLang="zh-CN" sz="2000"/>
              <a:t>W(0,0) =Q(0) = </a:t>
            </a:r>
            <a:r>
              <a:rPr lang="en-US" altLang="zh-CN" sz="2000">
                <a:solidFill>
                  <a:srgbClr val="0000FF"/>
                </a:solidFill>
              </a:rPr>
              <a:t>2</a:t>
            </a:r>
          </a:p>
          <a:p>
            <a:pPr eaLnBrk="1" hangingPunct="1">
              <a:buFont typeface="Wingdings" panose="05000000000000000000" pitchFamily="2" charset="2"/>
              <a:buNone/>
            </a:pPr>
            <a:r>
              <a:rPr lang="en-US" altLang="zh-CN" sz="2000"/>
              <a:t>           C(0,0) = 0</a:t>
            </a:r>
          </a:p>
          <a:p>
            <a:pPr eaLnBrk="1" hangingPunct="1">
              <a:buFont typeface="Wingdings" panose="05000000000000000000" pitchFamily="2" charset="2"/>
              <a:buNone/>
            </a:pPr>
            <a:r>
              <a:rPr lang="en-US" altLang="zh-CN" sz="2000"/>
              <a:t>           R(0,0) = 0</a:t>
            </a:r>
          </a:p>
          <a:p>
            <a:pPr eaLnBrk="1" hangingPunct="1">
              <a:buFont typeface="Wingdings" panose="05000000000000000000" pitchFamily="2" charset="2"/>
              <a:buNone/>
            </a:pPr>
            <a:r>
              <a:rPr lang="en-US" altLang="zh-CN" sz="2000"/>
              <a:t>           W(1,1) =Q(1) = </a:t>
            </a:r>
            <a:r>
              <a:rPr lang="en-US" altLang="zh-CN" sz="2000">
                <a:solidFill>
                  <a:srgbClr val="0000FF"/>
                </a:solidFill>
              </a:rPr>
              <a:t>3</a:t>
            </a:r>
          </a:p>
          <a:p>
            <a:pPr eaLnBrk="1" hangingPunct="1">
              <a:buFont typeface="Wingdings" panose="05000000000000000000" pitchFamily="2" charset="2"/>
              <a:buNone/>
            </a:pPr>
            <a:r>
              <a:rPr lang="en-US" altLang="zh-CN" sz="2000"/>
              <a:t>           C(1,1) = 0</a:t>
            </a:r>
          </a:p>
          <a:p>
            <a:pPr eaLnBrk="1" hangingPunct="1">
              <a:buFont typeface="Wingdings" panose="05000000000000000000" pitchFamily="2" charset="2"/>
              <a:buNone/>
            </a:pPr>
            <a:r>
              <a:rPr lang="en-US" altLang="zh-CN" sz="2000"/>
              <a:t>           R(1,1) = 0</a:t>
            </a:r>
          </a:p>
          <a:p>
            <a:pPr eaLnBrk="1" hangingPunct="1">
              <a:buFont typeface="Wingdings" panose="05000000000000000000" pitchFamily="2" charset="2"/>
              <a:buNone/>
            </a:pPr>
            <a:r>
              <a:rPr lang="en-US" altLang="zh-CN" sz="2000"/>
              <a:t>           W(2,2) = Q(2) = </a:t>
            </a:r>
            <a:r>
              <a:rPr lang="en-US" altLang="zh-CN" sz="2000">
                <a:solidFill>
                  <a:srgbClr val="0000FF"/>
                </a:solidFill>
              </a:rPr>
              <a:t>1</a:t>
            </a:r>
          </a:p>
          <a:p>
            <a:pPr eaLnBrk="1" hangingPunct="1">
              <a:buFont typeface="Wingdings" panose="05000000000000000000" pitchFamily="2" charset="2"/>
              <a:buNone/>
            </a:pPr>
            <a:r>
              <a:rPr lang="en-US" altLang="zh-CN" sz="2000"/>
              <a:t>           C(2,2) = 0</a:t>
            </a:r>
          </a:p>
          <a:p>
            <a:pPr eaLnBrk="1" hangingPunct="1">
              <a:buFont typeface="Wingdings" panose="05000000000000000000" pitchFamily="2" charset="2"/>
              <a:buNone/>
            </a:pPr>
            <a:r>
              <a:rPr lang="en-US" altLang="zh-CN" sz="2000"/>
              <a:t>           R(2,2) = 0</a:t>
            </a:r>
          </a:p>
          <a:p>
            <a:pPr eaLnBrk="1" hangingPunct="1">
              <a:buFont typeface="Wingdings" panose="05000000000000000000" pitchFamily="2" charset="2"/>
              <a:buNone/>
            </a:pPr>
            <a:r>
              <a:rPr lang="en-US" altLang="zh-CN" sz="2000"/>
              <a:t>           W(3,3) = Q(3) = </a:t>
            </a:r>
            <a:r>
              <a:rPr lang="en-US" altLang="zh-CN" sz="2000">
                <a:solidFill>
                  <a:srgbClr val="0000FF"/>
                </a:solidFill>
              </a:rPr>
              <a:t>1</a:t>
            </a:r>
          </a:p>
          <a:p>
            <a:pPr eaLnBrk="1" hangingPunct="1">
              <a:buFont typeface="Wingdings" panose="05000000000000000000" pitchFamily="2" charset="2"/>
              <a:buNone/>
            </a:pPr>
            <a:r>
              <a:rPr lang="en-US" altLang="zh-CN" sz="2000"/>
              <a:t>           C(3,3) = 0</a:t>
            </a:r>
          </a:p>
          <a:p>
            <a:pPr eaLnBrk="1" hangingPunct="1">
              <a:buFont typeface="Wingdings" panose="05000000000000000000" pitchFamily="2" charset="2"/>
              <a:buNone/>
            </a:pPr>
            <a:r>
              <a:rPr lang="en-US" altLang="zh-CN" sz="2000"/>
              <a:t>           R(3,3) = 0</a:t>
            </a:r>
          </a:p>
          <a:p>
            <a:pPr eaLnBrk="1" hangingPunct="1">
              <a:buFont typeface="Wingdings" panose="05000000000000000000" pitchFamily="2" charset="2"/>
              <a:buNone/>
            </a:pPr>
            <a:r>
              <a:rPr lang="en-US" altLang="zh-CN" sz="2000"/>
              <a:t>           W(4,4) = Q(4) = </a:t>
            </a:r>
            <a:r>
              <a:rPr lang="en-US" altLang="zh-CN" sz="2000">
                <a:solidFill>
                  <a:srgbClr val="0000FF"/>
                </a:solidFill>
              </a:rPr>
              <a:t>1</a:t>
            </a:r>
          </a:p>
          <a:p>
            <a:pPr eaLnBrk="1" hangingPunct="1">
              <a:buFont typeface="Wingdings" panose="05000000000000000000" pitchFamily="2" charset="2"/>
              <a:buNone/>
            </a:pPr>
            <a:r>
              <a:rPr lang="en-US" altLang="zh-CN" sz="2000"/>
              <a:t>           C(4,4) = 0</a:t>
            </a:r>
          </a:p>
          <a:p>
            <a:pPr eaLnBrk="1" hangingPunct="1">
              <a:buFont typeface="Wingdings" panose="05000000000000000000" pitchFamily="2" charset="2"/>
              <a:buNone/>
            </a:pPr>
            <a:r>
              <a:rPr lang="en-US" altLang="zh-CN" sz="2000"/>
              <a:t>           R(4,4) = 0</a:t>
            </a:r>
          </a:p>
        </p:txBody>
      </p:sp>
      <p:sp>
        <p:nvSpPr>
          <p:cNvPr id="283652" name="AutoShape 3"/>
          <p:cNvSpPr>
            <a:spLocks/>
          </p:cNvSpPr>
          <p:nvPr/>
        </p:nvSpPr>
        <p:spPr bwMode="auto">
          <a:xfrm>
            <a:off x="1066800" y="876300"/>
            <a:ext cx="76200" cy="876300"/>
          </a:xfrm>
          <a:prstGeom prst="leftBrace">
            <a:avLst>
              <a:gd name="adj1" fmla="val 9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3653" name="AutoShape 4"/>
          <p:cNvSpPr>
            <a:spLocks/>
          </p:cNvSpPr>
          <p:nvPr/>
        </p:nvSpPr>
        <p:spPr bwMode="auto">
          <a:xfrm>
            <a:off x="1066800" y="1993900"/>
            <a:ext cx="76200" cy="901700"/>
          </a:xfrm>
          <a:prstGeom prst="leftBrace">
            <a:avLst>
              <a:gd name="adj1" fmla="val 9861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3654" name="AutoShape 5"/>
          <p:cNvSpPr>
            <a:spLocks/>
          </p:cNvSpPr>
          <p:nvPr/>
        </p:nvSpPr>
        <p:spPr bwMode="auto">
          <a:xfrm>
            <a:off x="1068388" y="4216400"/>
            <a:ext cx="74612" cy="774700"/>
          </a:xfrm>
          <a:prstGeom prst="leftBrace">
            <a:avLst>
              <a:gd name="adj1" fmla="val 8652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3655" name="AutoShape 6"/>
          <p:cNvSpPr>
            <a:spLocks/>
          </p:cNvSpPr>
          <p:nvPr/>
        </p:nvSpPr>
        <p:spPr bwMode="auto">
          <a:xfrm>
            <a:off x="1022350" y="5308600"/>
            <a:ext cx="120650" cy="838200"/>
          </a:xfrm>
          <a:prstGeom prst="leftBrace">
            <a:avLst>
              <a:gd name="adj1" fmla="val 5789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83656" name="Text Box 7"/>
          <p:cNvSpPr txBox="1">
            <a:spLocks noChangeArrowheads="1"/>
          </p:cNvSpPr>
          <p:nvPr/>
        </p:nvSpPr>
        <p:spPr bwMode="auto">
          <a:xfrm>
            <a:off x="457200" y="218598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latin typeface="宋体" panose="02010600030101010101" pitchFamily="2" charset="-122"/>
              </a:rPr>
              <a:t>①</a:t>
            </a:r>
          </a:p>
        </p:txBody>
      </p:sp>
      <p:sp>
        <p:nvSpPr>
          <p:cNvPr id="283657" name="Text Box 8"/>
          <p:cNvSpPr txBox="1">
            <a:spLocks noChangeArrowheads="1"/>
          </p:cNvSpPr>
          <p:nvPr/>
        </p:nvSpPr>
        <p:spPr bwMode="auto">
          <a:xfrm>
            <a:off x="457200" y="32385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②</a:t>
            </a:r>
          </a:p>
        </p:txBody>
      </p:sp>
      <p:sp>
        <p:nvSpPr>
          <p:cNvPr id="283658" name="Text Box 9"/>
          <p:cNvSpPr txBox="1">
            <a:spLocks noChangeArrowheads="1"/>
          </p:cNvSpPr>
          <p:nvPr/>
        </p:nvSpPr>
        <p:spPr bwMode="auto">
          <a:xfrm>
            <a:off x="452438" y="439420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③</a:t>
            </a:r>
          </a:p>
        </p:txBody>
      </p:sp>
      <p:sp>
        <p:nvSpPr>
          <p:cNvPr id="283659" name="Text Box 10"/>
          <p:cNvSpPr txBox="1">
            <a:spLocks noChangeArrowheads="1"/>
          </p:cNvSpPr>
          <p:nvPr/>
        </p:nvSpPr>
        <p:spPr bwMode="auto">
          <a:xfrm>
            <a:off x="457200" y="553878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t>④</a:t>
            </a:r>
          </a:p>
        </p:txBody>
      </p:sp>
      <p:sp>
        <p:nvSpPr>
          <p:cNvPr id="283660" name="AutoShape 11"/>
          <p:cNvSpPr>
            <a:spLocks/>
          </p:cNvSpPr>
          <p:nvPr/>
        </p:nvSpPr>
        <p:spPr bwMode="auto">
          <a:xfrm>
            <a:off x="1066800" y="3111500"/>
            <a:ext cx="76200" cy="812800"/>
          </a:xfrm>
          <a:prstGeom prst="leftBrace">
            <a:avLst>
              <a:gd name="adj1" fmla="val 8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83661" name="Object 1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4474" name="Equation" r:id="rId3" imgW="114151" imgH="215619" progId="Equation.3">
                  <p:embed/>
                </p:oleObj>
              </mc:Choice>
              <mc:Fallback>
                <p:oleObj name="Equation" r:id="rId3" imgW="114151" imgH="215619" progId="Equation.3">
                  <p:embed/>
                  <p:pic>
                    <p:nvPicPr>
                      <p:cNvPr id="283661"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3662" name="Text Box 13"/>
          <p:cNvSpPr txBox="1">
            <a:spLocks noChangeArrowheads="1"/>
          </p:cNvSpPr>
          <p:nvPr/>
        </p:nvSpPr>
        <p:spPr bwMode="auto">
          <a:xfrm>
            <a:off x="457200" y="11049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a:latin typeface="宋体" panose="02010600030101010101" pitchFamily="2" charset="-122"/>
              </a:rPr>
              <a:t>0</a:t>
            </a:r>
          </a:p>
        </p:txBody>
      </p:sp>
    </p:spTree>
    <p:extLst>
      <p:ext uri="{BB962C8B-B14F-4D97-AF65-F5344CB8AC3E}">
        <p14:creationId xmlns:p14="http://schemas.microsoft.com/office/powerpoint/2010/main" val="3546402936"/>
      </p:ext>
    </p:extLst>
  </p:cSld>
  <p:clrMapOvr>
    <a:masterClrMapping/>
  </p:clrMapOvr>
  <p:transition spd="slow">
    <p:pull dir="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FA8AEE2-93E0-4AD1-BA8B-B69A34D2625E}" type="slidenum">
              <a:rPr lang="en-US" altLang="zh-CN">
                <a:latin typeface="Garamond" panose="02020404030301010803" pitchFamily="18" charset="0"/>
              </a:rPr>
              <a:pPr eaLnBrk="1" hangingPunct="1"/>
              <a:t>85</a:t>
            </a:fld>
            <a:endParaRPr lang="en-US" altLang="zh-CN">
              <a:latin typeface="Garamond" panose="02020404030301010803" pitchFamily="18" charset="0"/>
            </a:endParaRPr>
          </a:p>
        </p:txBody>
      </p:sp>
      <p:sp>
        <p:nvSpPr>
          <p:cNvPr id="284675" name="Rectangle 2"/>
          <p:cNvSpPr>
            <a:spLocks noGrp="1" noChangeArrowheads="1"/>
          </p:cNvSpPr>
          <p:nvPr>
            <p:ph type="body" idx="1"/>
          </p:nvPr>
        </p:nvSpPr>
        <p:spPr>
          <a:xfrm>
            <a:off x="457200" y="228600"/>
            <a:ext cx="8229600" cy="6296025"/>
          </a:xfrm>
        </p:spPr>
        <p:txBody>
          <a:bodyPr/>
          <a:lstStyle/>
          <a:p>
            <a:pPr eaLnBrk="1" hangingPunct="1">
              <a:buFont typeface="Wingdings" panose="05000000000000000000" pitchFamily="2" charset="2"/>
              <a:buNone/>
            </a:pPr>
            <a:r>
              <a:rPr lang="en-US" altLang="zh-CN" sz="4600">
                <a:solidFill>
                  <a:schemeClr val="tx2"/>
                </a:solidFill>
                <a:latin typeface="Garamond" panose="02020404030301010803" pitchFamily="18" charset="0"/>
              </a:rPr>
              <a:t>j-i=1</a:t>
            </a:r>
            <a:r>
              <a:rPr lang="zh-CN" altLang="en-US" sz="4600">
                <a:solidFill>
                  <a:schemeClr val="tx2"/>
                </a:solidFill>
                <a:latin typeface="Garamond" panose="02020404030301010803" pitchFamily="18" charset="0"/>
              </a:rPr>
              <a:t>：</a:t>
            </a:r>
          </a:p>
          <a:p>
            <a:pPr eaLnBrk="1" hangingPunct="1"/>
            <a:r>
              <a:rPr lang="en-US" altLang="zh-CN"/>
              <a:t>i=0,j=1 (do)</a:t>
            </a:r>
            <a:endParaRPr lang="zh-CN" altLang="en-US" sz="2400"/>
          </a:p>
          <a:p>
            <a:pPr lvl="1" eaLnBrk="1" hangingPunct="1"/>
            <a:r>
              <a:rPr lang="en-US" altLang="zh-CN" sz="2400"/>
              <a:t>W(0,1)=P(1)+Q(1)+W(0,0) = 3+3+2 = </a:t>
            </a:r>
            <a:r>
              <a:rPr lang="en-US" altLang="zh-CN" sz="2400">
                <a:solidFill>
                  <a:srgbClr val="0000FF"/>
                </a:solidFill>
              </a:rPr>
              <a:t>8</a:t>
            </a:r>
          </a:p>
          <a:p>
            <a:pPr lvl="1" eaLnBrk="1" hangingPunct="1"/>
            <a:r>
              <a:rPr lang="en-US" altLang="zh-CN" sz="2400"/>
              <a:t>C(0,1)=W(0,1)+min{C(0,0)+C(1,1)} = </a:t>
            </a:r>
            <a:r>
              <a:rPr lang="en-US" altLang="zh-CN" sz="2400">
                <a:solidFill>
                  <a:srgbClr val="0000FF"/>
                </a:solidFill>
              </a:rPr>
              <a:t>8</a:t>
            </a:r>
          </a:p>
          <a:p>
            <a:pPr lvl="1" eaLnBrk="1" hangingPunct="1"/>
            <a:r>
              <a:rPr lang="en-US" altLang="zh-CN" sz="2400"/>
              <a:t>R(0,1) = </a:t>
            </a:r>
            <a:r>
              <a:rPr lang="en-US" altLang="zh-CN" sz="2400">
                <a:solidFill>
                  <a:srgbClr val="0000FF"/>
                </a:solidFill>
              </a:rPr>
              <a:t>1</a:t>
            </a:r>
          </a:p>
          <a:p>
            <a:pPr lvl="1" eaLnBrk="1" hangingPunct="1"/>
            <a:endParaRPr lang="en-US" altLang="zh-CN" sz="2400"/>
          </a:p>
          <a:p>
            <a:pPr eaLnBrk="1" hangingPunct="1"/>
            <a:r>
              <a:rPr lang="en-US" altLang="zh-CN"/>
              <a:t>i=1,j=2 (if)</a:t>
            </a:r>
            <a:endParaRPr lang="en-US" altLang="zh-CN" sz="2800"/>
          </a:p>
          <a:p>
            <a:pPr eaLnBrk="1" hangingPunct="1">
              <a:buFont typeface="Wingdings" panose="05000000000000000000" pitchFamily="2" charset="2"/>
              <a:buNone/>
            </a:pPr>
            <a:r>
              <a:rPr lang="en-US" altLang="zh-CN" sz="2800"/>
              <a:t>           W(1,2)=P(2)+Q(2)+W(1,1) = </a:t>
            </a:r>
            <a:r>
              <a:rPr lang="en-US" altLang="zh-CN" sz="2800">
                <a:solidFill>
                  <a:srgbClr val="0000FF"/>
                </a:solidFill>
              </a:rPr>
              <a:t>7</a:t>
            </a:r>
          </a:p>
          <a:p>
            <a:pPr eaLnBrk="1" hangingPunct="1">
              <a:buFont typeface="Wingdings" panose="05000000000000000000" pitchFamily="2" charset="2"/>
              <a:buNone/>
            </a:pPr>
            <a:r>
              <a:rPr lang="en-US" altLang="zh-CN" sz="2800"/>
              <a:t>           C(1,2)=W(1,2)+min{C(1,1)+C(2,2)} = </a:t>
            </a:r>
            <a:r>
              <a:rPr lang="en-US" altLang="zh-CN" sz="2800">
                <a:solidFill>
                  <a:srgbClr val="0000FF"/>
                </a:solidFill>
              </a:rPr>
              <a:t>7</a:t>
            </a:r>
          </a:p>
          <a:p>
            <a:pPr eaLnBrk="1" hangingPunct="1">
              <a:buFont typeface="Wingdings" panose="05000000000000000000" pitchFamily="2" charset="2"/>
              <a:buNone/>
            </a:pPr>
            <a:r>
              <a:rPr lang="en-US" altLang="zh-CN" sz="2800"/>
              <a:t>           R(1,2) = </a:t>
            </a:r>
            <a:r>
              <a:rPr lang="en-US" altLang="zh-CN" sz="2800">
                <a:solidFill>
                  <a:srgbClr val="0000FF"/>
                </a:solidFill>
              </a:rPr>
              <a:t>2</a:t>
            </a:r>
          </a:p>
        </p:txBody>
      </p:sp>
    </p:spTree>
    <p:extLst>
      <p:ext uri="{BB962C8B-B14F-4D97-AF65-F5344CB8AC3E}">
        <p14:creationId xmlns:p14="http://schemas.microsoft.com/office/powerpoint/2010/main" val="1472296402"/>
      </p:ext>
    </p:extLst>
  </p:cSld>
  <p:clrMapOvr>
    <a:masterClrMapping/>
  </p:clrMapOvr>
  <p:transition spd="slow">
    <p:pull dir="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FE057BB-F584-4309-B1D0-71B9BC9D1B69}" type="slidenum">
              <a:rPr lang="en-US" altLang="zh-CN">
                <a:latin typeface="Garamond" panose="02020404030301010803" pitchFamily="18" charset="0"/>
              </a:rPr>
              <a:pPr eaLnBrk="1" hangingPunct="1"/>
              <a:t>86</a:t>
            </a:fld>
            <a:endParaRPr lang="en-US" altLang="zh-CN">
              <a:latin typeface="Garamond" panose="02020404030301010803" pitchFamily="18" charset="0"/>
            </a:endParaRPr>
          </a:p>
        </p:txBody>
      </p:sp>
      <p:sp>
        <p:nvSpPr>
          <p:cNvPr id="285699" name="Rectangle 2"/>
          <p:cNvSpPr>
            <a:spLocks noGrp="1" noChangeArrowheads="1"/>
          </p:cNvSpPr>
          <p:nvPr>
            <p:ph type="body" idx="1"/>
          </p:nvPr>
        </p:nvSpPr>
        <p:spPr>
          <a:xfrm>
            <a:off x="457200" y="228600"/>
            <a:ext cx="8229600" cy="6296025"/>
          </a:xfrm>
        </p:spPr>
        <p:txBody>
          <a:bodyPr/>
          <a:lstStyle/>
          <a:p>
            <a:pPr eaLnBrk="1" hangingPunct="1">
              <a:buFont typeface="Wingdings" panose="05000000000000000000" pitchFamily="2" charset="2"/>
              <a:buNone/>
            </a:pPr>
            <a:r>
              <a:rPr lang="en-US" altLang="zh-CN" sz="4600">
                <a:solidFill>
                  <a:schemeClr val="tx2"/>
                </a:solidFill>
                <a:latin typeface="Garamond" panose="02020404030301010803" pitchFamily="18" charset="0"/>
              </a:rPr>
              <a:t>j-i=1</a:t>
            </a:r>
            <a:r>
              <a:rPr lang="zh-CN" altLang="en-US" sz="4600">
                <a:solidFill>
                  <a:schemeClr val="tx2"/>
                </a:solidFill>
                <a:latin typeface="Garamond" panose="02020404030301010803" pitchFamily="18" charset="0"/>
              </a:rPr>
              <a:t>：</a:t>
            </a:r>
          </a:p>
          <a:p>
            <a:pPr eaLnBrk="1" hangingPunct="1"/>
            <a:r>
              <a:rPr lang="en-US" altLang="zh-CN"/>
              <a:t>i=2,j=3 (read)</a:t>
            </a:r>
            <a:endParaRPr lang="zh-CN" altLang="en-US" sz="2400"/>
          </a:p>
          <a:p>
            <a:pPr lvl="1" eaLnBrk="1" hangingPunct="1"/>
            <a:r>
              <a:rPr lang="en-US" altLang="zh-CN" sz="2400"/>
              <a:t>W(2,3)=P(3)+Q(3)+W(2,2) = </a:t>
            </a:r>
            <a:r>
              <a:rPr lang="en-US" altLang="zh-CN" sz="2400">
                <a:solidFill>
                  <a:srgbClr val="0000FF"/>
                </a:solidFill>
              </a:rPr>
              <a:t>3</a:t>
            </a:r>
          </a:p>
          <a:p>
            <a:pPr lvl="1" eaLnBrk="1" hangingPunct="1"/>
            <a:r>
              <a:rPr lang="en-US" altLang="zh-CN" sz="2400"/>
              <a:t>C(2,3)=W(2,3)+min{C(2,2)+C(3,3)} = </a:t>
            </a:r>
            <a:r>
              <a:rPr lang="en-US" altLang="zh-CN" sz="2400">
                <a:solidFill>
                  <a:srgbClr val="0000FF"/>
                </a:solidFill>
              </a:rPr>
              <a:t>3</a:t>
            </a:r>
          </a:p>
          <a:p>
            <a:pPr lvl="1" eaLnBrk="1" hangingPunct="1"/>
            <a:r>
              <a:rPr lang="en-US" altLang="zh-CN" sz="2400"/>
              <a:t>R(2,3) = </a:t>
            </a:r>
            <a:r>
              <a:rPr lang="en-US" altLang="zh-CN" sz="2400">
                <a:solidFill>
                  <a:srgbClr val="0000FF"/>
                </a:solidFill>
              </a:rPr>
              <a:t>3</a:t>
            </a:r>
          </a:p>
          <a:p>
            <a:pPr lvl="1" eaLnBrk="1" hangingPunct="1">
              <a:buFont typeface="Wingdings" panose="05000000000000000000" pitchFamily="2" charset="2"/>
              <a:buNone/>
            </a:pPr>
            <a:endParaRPr lang="en-US" altLang="zh-CN" sz="2400"/>
          </a:p>
          <a:p>
            <a:pPr eaLnBrk="1" hangingPunct="1"/>
            <a:r>
              <a:rPr lang="en-US" altLang="zh-CN"/>
              <a:t>i=3,j=4 (while)</a:t>
            </a:r>
            <a:endParaRPr lang="zh-CN" altLang="en-US" sz="2400"/>
          </a:p>
          <a:p>
            <a:pPr lvl="1" eaLnBrk="1" hangingPunct="1"/>
            <a:r>
              <a:rPr lang="en-US" altLang="zh-CN" sz="2400"/>
              <a:t>W(3,4)=P(4)+Q(4)+W(3,3) = </a:t>
            </a:r>
            <a:r>
              <a:rPr lang="en-US" altLang="zh-CN" sz="2400">
                <a:solidFill>
                  <a:srgbClr val="0000FF"/>
                </a:solidFill>
              </a:rPr>
              <a:t>3</a:t>
            </a:r>
          </a:p>
          <a:p>
            <a:pPr lvl="1" eaLnBrk="1" hangingPunct="1"/>
            <a:r>
              <a:rPr lang="en-US" altLang="zh-CN" sz="2400"/>
              <a:t>C(3,4)=W(3,4)+min{C(3,3)+C(4,4)} = </a:t>
            </a:r>
            <a:r>
              <a:rPr lang="en-US" altLang="zh-CN" sz="2400">
                <a:solidFill>
                  <a:srgbClr val="0000FF"/>
                </a:solidFill>
              </a:rPr>
              <a:t>3</a:t>
            </a:r>
          </a:p>
          <a:p>
            <a:pPr lvl="1" eaLnBrk="1" hangingPunct="1"/>
            <a:r>
              <a:rPr lang="en-US" altLang="zh-CN" sz="2400"/>
              <a:t> R(3,4) = </a:t>
            </a:r>
            <a:r>
              <a:rPr lang="en-US" altLang="zh-CN" sz="2400">
                <a:solidFill>
                  <a:srgbClr val="0000FF"/>
                </a:solidFill>
              </a:rPr>
              <a:t>4</a:t>
            </a:r>
          </a:p>
        </p:txBody>
      </p:sp>
    </p:spTree>
    <p:extLst>
      <p:ext uri="{BB962C8B-B14F-4D97-AF65-F5344CB8AC3E}">
        <p14:creationId xmlns:p14="http://schemas.microsoft.com/office/powerpoint/2010/main" val="1551835840"/>
      </p:ext>
    </p:extLst>
  </p:cSld>
  <p:clrMapOvr>
    <a:masterClrMapping/>
  </p:clrMapOvr>
  <p:transition spd="slow">
    <p:pull dir="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F9DC6F3-33B9-488A-A712-4F4CDB76C249}" type="slidenum">
              <a:rPr lang="en-US" altLang="zh-CN">
                <a:latin typeface="Garamond" panose="02020404030301010803" pitchFamily="18" charset="0"/>
              </a:rPr>
              <a:pPr eaLnBrk="1" hangingPunct="1"/>
              <a:t>87</a:t>
            </a:fld>
            <a:endParaRPr lang="en-US" altLang="zh-CN">
              <a:latin typeface="Garamond" panose="02020404030301010803" pitchFamily="18" charset="0"/>
            </a:endParaRPr>
          </a:p>
        </p:txBody>
      </p:sp>
      <p:sp>
        <p:nvSpPr>
          <p:cNvPr id="286723" name="Rectangle 2"/>
          <p:cNvSpPr>
            <a:spLocks noGrp="1" noChangeArrowheads="1"/>
          </p:cNvSpPr>
          <p:nvPr>
            <p:ph type="title"/>
          </p:nvPr>
        </p:nvSpPr>
        <p:spPr>
          <a:xfrm>
            <a:off x="611560" y="7371"/>
            <a:ext cx="7793037" cy="1143000"/>
          </a:xfrm>
        </p:spPr>
        <p:txBody>
          <a:bodyPr/>
          <a:lstStyle/>
          <a:p>
            <a:pPr eaLnBrk="1" hangingPunct="1"/>
            <a:r>
              <a:rPr lang="en-US" altLang="zh-CN" dirty="0"/>
              <a:t>j-</a:t>
            </a:r>
            <a:r>
              <a:rPr lang="en-US" altLang="zh-CN" dirty="0" err="1"/>
              <a:t>i</a:t>
            </a:r>
            <a:r>
              <a:rPr lang="en-US" altLang="zh-CN" dirty="0"/>
              <a:t>=2</a:t>
            </a:r>
          </a:p>
        </p:txBody>
      </p:sp>
      <p:sp>
        <p:nvSpPr>
          <p:cNvPr id="286724" name="Rectangle 3"/>
          <p:cNvSpPr>
            <a:spLocks noGrp="1" noChangeArrowheads="1"/>
          </p:cNvSpPr>
          <p:nvPr>
            <p:ph type="body" idx="1"/>
          </p:nvPr>
        </p:nvSpPr>
        <p:spPr>
          <a:xfrm>
            <a:off x="468313" y="1052513"/>
            <a:ext cx="8229600" cy="5040312"/>
          </a:xfrm>
        </p:spPr>
        <p:txBody>
          <a:bodyPr/>
          <a:lstStyle/>
          <a:p>
            <a:pPr eaLnBrk="1" hangingPunct="1">
              <a:lnSpc>
                <a:spcPct val="90000"/>
              </a:lnSpc>
            </a:pPr>
            <a:r>
              <a:rPr lang="en-US" altLang="zh-CN" sz="2600" dirty="0" err="1"/>
              <a:t>i</a:t>
            </a:r>
            <a:r>
              <a:rPr lang="en-US" altLang="zh-CN" sz="2600" dirty="0"/>
              <a:t>=0,j=2 (do if) </a:t>
            </a:r>
          </a:p>
          <a:p>
            <a:pPr lvl="1" eaLnBrk="1" hangingPunct="1">
              <a:lnSpc>
                <a:spcPct val="90000"/>
              </a:lnSpc>
            </a:pPr>
            <a:r>
              <a:rPr lang="en-US" altLang="zh-CN" sz="2200" dirty="0"/>
              <a:t>W(0,2)=Q(0)+Q(1)+Q(2)+P(1)+P(2)=12</a:t>
            </a:r>
          </a:p>
          <a:p>
            <a:pPr lvl="1" eaLnBrk="1" hangingPunct="1">
              <a:lnSpc>
                <a:spcPct val="90000"/>
              </a:lnSpc>
            </a:pPr>
            <a:r>
              <a:rPr lang="en-US" altLang="zh-CN" sz="2200" dirty="0"/>
              <a:t>C(0,2)= </a:t>
            </a:r>
            <a:r>
              <a:rPr lang="en-US" altLang="zh-CN" sz="2000" dirty="0"/>
              <a:t>W(0,2)+ </a:t>
            </a:r>
            <a:r>
              <a:rPr lang="en-US" altLang="zh-CN" sz="2200" dirty="0"/>
              <a:t>min{c(0,0)+c(1,2),c(0,1)+C(2,2)} </a:t>
            </a:r>
          </a:p>
          <a:p>
            <a:pPr lvl="1" eaLnBrk="1" hangingPunct="1">
              <a:lnSpc>
                <a:spcPct val="90000"/>
              </a:lnSpc>
              <a:buFont typeface="Wingdings" panose="05000000000000000000" pitchFamily="2" charset="2"/>
              <a:buNone/>
            </a:pPr>
            <a:r>
              <a:rPr lang="en-US" altLang="zh-CN" sz="2200" dirty="0"/>
              <a:t>              =12+ min{ 0+7, 8+0} =19</a:t>
            </a:r>
          </a:p>
          <a:p>
            <a:pPr lvl="1" eaLnBrk="1" hangingPunct="1">
              <a:lnSpc>
                <a:spcPct val="90000"/>
              </a:lnSpc>
            </a:pPr>
            <a:r>
              <a:rPr lang="en-US" altLang="zh-CN" sz="2200" dirty="0"/>
              <a:t>R(0,2)=1</a:t>
            </a:r>
          </a:p>
          <a:p>
            <a:pPr eaLnBrk="1" hangingPunct="1">
              <a:lnSpc>
                <a:spcPct val="90000"/>
              </a:lnSpc>
            </a:pPr>
            <a:r>
              <a:rPr lang="en-US" altLang="zh-CN" sz="2600" dirty="0" err="1"/>
              <a:t>i</a:t>
            </a:r>
            <a:r>
              <a:rPr lang="en-US" altLang="zh-CN" sz="2600" dirty="0"/>
              <a:t>=1,j=3 (if read) </a:t>
            </a:r>
          </a:p>
          <a:p>
            <a:pPr lvl="1" eaLnBrk="1" hangingPunct="1">
              <a:lnSpc>
                <a:spcPct val="90000"/>
              </a:lnSpc>
            </a:pPr>
            <a:r>
              <a:rPr lang="en-US" altLang="zh-CN" sz="2200" dirty="0"/>
              <a:t>W(1,3)= Q(1)+Q(2)+Q(3)+P(2)+P(3)= 9</a:t>
            </a:r>
          </a:p>
          <a:p>
            <a:pPr lvl="1" eaLnBrk="1" hangingPunct="1">
              <a:lnSpc>
                <a:spcPct val="90000"/>
              </a:lnSpc>
            </a:pPr>
            <a:r>
              <a:rPr lang="en-US" altLang="zh-CN" sz="2200" dirty="0"/>
              <a:t>C(1,3)=min{c(1,1)+c(2,3),c(1,2)+C(3,3)} +9=12</a:t>
            </a:r>
          </a:p>
          <a:p>
            <a:pPr lvl="1" eaLnBrk="1" hangingPunct="1">
              <a:lnSpc>
                <a:spcPct val="90000"/>
              </a:lnSpc>
            </a:pPr>
            <a:r>
              <a:rPr lang="en-US" altLang="zh-CN" sz="2200" dirty="0"/>
              <a:t>R(1,3)=2</a:t>
            </a:r>
          </a:p>
          <a:p>
            <a:pPr eaLnBrk="1" hangingPunct="1">
              <a:lnSpc>
                <a:spcPct val="90000"/>
              </a:lnSpc>
            </a:pPr>
            <a:r>
              <a:rPr lang="en-US" altLang="zh-CN" sz="2600" dirty="0" err="1"/>
              <a:t>i</a:t>
            </a:r>
            <a:r>
              <a:rPr lang="en-US" altLang="zh-CN" sz="2600" dirty="0"/>
              <a:t>=2,j=4 (read while) </a:t>
            </a:r>
          </a:p>
          <a:p>
            <a:pPr lvl="1" eaLnBrk="1" hangingPunct="1">
              <a:lnSpc>
                <a:spcPct val="90000"/>
              </a:lnSpc>
            </a:pPr>
            <a:r>
              <a:rPr lang="en-US" altLang="zh-CN" sz="2200" dirty="0"/>
              <a:t>W(2,4)= Q(2)+Q(3)+Q(4)+P(3)+P(4)= 5</a:t>
            </a:r>
          </a:p>
          <a:p>
            <a:pPr lvl="1" eaLnBrk="1" hangingPunct="1">
              <a:lnSpc>
                <a:spcPct val="90000"/>
              </a:lnSpc>
            </a:pPr>
            <a:r>
              <a:rPr lang="en-US" altLang="zh-CN" sz="2200" dirty="0"/>
              <a:t>C(2,4)=min{c(2,2)+c(3,4), C(3,3)+C(4,4)} +5=8</a:t>
            </a:r>
          </a:p>
          <a:p>
            <a:pPr lvl="1" eaLnBrk="1" hangingPunct="1">
              <a:lnSpc>
                <a:spcPct val="90000"/>
              </a:lnSpc>
            </a:pPr>
            <a:r>
              <a:rPr lang="en-US" altLang="zh-CN" sz="2200" dirty="0"/>
              <a:t>R(2,4)=3</a:t>
            </a:r>
          </a:p>
        </p:txBody>
      </p:sp>
    </p:spTree>
    <p:extLst>
      <p:ext uri="{BB962C8B-B14F-4D97-AF65-F5344CB8AC3E}">
        <p14:creationId xmlns:p14="http://schemas.microsoft.com/office/powerpoint/2010/main" val="4270751626"/>
      </p:ext>
    </p:extLst>
  </p:cSld>
  <p:clrMapOvr>
    <a:masterClrMapping/>
  </p:clrMapOvr>
  <p:transition spd="slow">
    <p:pull dir="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7AA4FC4-A7A1-4248-BE84-2B8FA5B5BB11}" type="slidenum">
              <a:rPr lang="en-US" altLang="zh-CN">
                <a:latin typeface="Garamond" panose="02020404030301010803" pitchFamily="18" charset="0"/>
              </a:rPr>
              <a:pPr eaLnBrk="1" hangingPunct="1"/>
              <a:t>88</a:t>
            </a:fld>
            <a:endParaRPr lang="en-US" altLang="zh-CN">
              <a:latin typeface="Garamond" panose="02020404030301010803" pitchFamily="18" charset="0"/>
            </a:endParaRPr>
          </a:p>
        </p:txBody>
      </p:sp>
      <p:sp>
        <p:nvSpPr>
          <p:cNvPr id="287747" name="Rectangle 2"/>
          <p:cNvSpPr>
            <a:spLocks noGrp="1" noChangeArrowheads="1"/>
          </p:cNvSpPr>
          <p:nvPr>
            <p:ph type="title"/>
          </p:nvPr>
        </p:nvSpPr>
        <p:spPr>
          <a:xfrm>
            <a:off x="1043608" y="362593"/>
            <a:ext cx="7793037" cy="1143000"/>
          </a:xfrm>
          <a:noFill/>
        </p:spPr>
        <p:txBody>
          <a:bodyPr/>
          <a:lstStyle/>
          <a:p>
            <a:pPr eaLnBrk="1" hangingPunct="1"/>
            <a:r>
              <a:rPr lang="en-US" altLang="zh-CN" dirty="0"/>
              <a:t>j-</a:t>
            </a:r>
            <a:r>
              <a:rPr lang="en-US" altLang="zh-CN" dirty="0" err="1"/>
              <a:t>i</a:t>
            </a:r>
            <a:r>
              <a:rPr lang="en-US" altLang="zh-CN" dirty="0"/>
              <a:t>=3</a:t>
            </a:r>
          </a:p>
        </p:txBody>
      </p:sp>
      <p:sp>
        <p:nvSpPr>
          <p:cNvPr id="287748" name="Rectangle 3"/>
          <p:cNvSpPr>
            <a:spLocks noGrp="1" noChangeArrowheads="1"/>
          </p:cNvSpPr>
          <p:nvPr>
            <p:ph type="body" idx="1"/>
          </p:nvPr>
        </p:nvSpPr>
        <p:spPr>
          <a:xfrm>
            <a:off x="539552" y="1772816"/>
            <a:ext cx="8435975" cy="4911725"/>
          </a:xfrm>
          <a:noFill/>
        </p:spPr>
        <p:txBody>
          <a:bodyPr/>
          <a:lstStyle/>
          <a:p>
            <a:pPr eaLnBrk="1" hangingPunct="1"/>
            <a:r>
              <a:rPr lang="en-US" altLang="zh-CN" sz="2600" dirty="0" err="1"/>
              <a:t>i</a:t>
            </a:r>
            <a:r>
              <a:rPr lang="en-US" altLang="zh-CN" sz="2600" dirty="0"/>
              <a:t>=0,j=3 (do if read) </a:t>
            </a:r>
          </a:p>
          <a:p>
            <a:pPr lvl="1" eaLnBrk="1" hangingPunct="1"/>
            <a:r>
              <a:rPr lang="en-US" altLang="zh-CN" sz="2200" dirty="0"/>
              <a:t>W(0,3)=Q(0)+Q(1)+Q(2)+Q(3)+P(1)+P(2)+P(3)=14</a:t>
            </a:r>
          </a:p>
          <a:p>
            <a:pPr lvl="1" eaLnBrk="1" hangingPunct="1"/>
            <a:r>
              <a:rPr lang="en-US" altLang="zh-CN" sz="2200" dirty="0"/>
              <a:t>C(0,3)=min{c(0,0)+c(1,3),c(0,1)+C(2,3),C(0,2)+C(3,3)} +14</a:t>
            </a:r>
          </a:p>
          <a:p>
            <a:pPr lvl="1" eaLnBrk="1" hangingPunct="1">
              <a:buFont typeface="Wingdings" panose="05000000000000000000" pitchFamily="2" charset="2"/>
              <a:buNone/>
            </a:pPr>
            <a:r>
              <a:rPr lang="en-US" altLang="zh-CN" sz="2200" dirty="0"/>
              <a:t>              =min{0+12,8+3,19+0}+14=25</a:t>
            </a:r>
          </a:p>
          <a:p>
            <a:pPr lvl="1" eaLnBrk="1" hangingPunct="1"/>
            <a:r>
              <a:rPr lang="en-US" altLang="zh-CN" sz="2200" dirty="0"/>
              <a:t>R(0,3)=2</a:t>
            </a:r>
          </a:p>
          <a:p>
            <a:pPr eaLnBrk="1" hangingPunct="1"/>
            <a:r>
              <a:rPr lang="en-US" altLang="zh-CN" sz="2600" dirty="0" err="1"/>
              <a:t>i</a:t>
            </a:r>
            <a:r>
              <a:rPr lang="en-US" altLang="zh-CN" sz="2600" dirty="0"/>
              <a:t>=1,j=4 (if read while) </a:t>
            </a:r>
          </a:p>
          <a:p>
            <a:pPr lvl="1" eaLnBrk="1" hangingPunct="1"/>
            <a:r>
              <a:rPr lang="en-US" altLang="zh-CN" sz="2200" dirty="0"/>
              <a:t>W(1,4)= Q(1)+Q(2)+Q(3)+Q(4)+P(2)+P(3)+P(4)= 11</a:t>
            </a:r>
          </a:p>
          <a:p>
            <a:pPr lvl="1" eaLnBrk="1" hangingPunct="1"/>
            <a:r>
              <a:rPr lang="en-US" altLang="zh-CN" sz="2200" dirty="0"/>
              <a:t>C(1,4)=min{c(1,1)+c(2,4),c(1,2)+C(3,4),C(1,3)+C(4,4)}+11</a:t>
            </a:r>
          </a:p>
          <a:p>
            <a:pPr lvl="1" eaLnBrk="1" hangingPunct="1">
              <a:buFont typeface="Wingdings" panose="05000000000000000000" pitchFamily="2" charset="2"/>
              <a:buNone/>
            </a:pPr>
            <a:r>
              <a:rPr lang="en-US" altLang="zh-CN" sz="2200" dirty="0"/>
              <a:t>              =min{0+8,7+3,12+0}+11=19</a:t>
            </a:r>
          </a:p>
          <a:p>
            <a:pPr lvl="1" eaLnBrk="1" hangingPunct="1"/>
            <a:r>
              <a:rPr lang="en-US" altLang="zh-CN" sz="2200" dirty="0"/>
              <a:t>R(1,4)=2</a:t>
            </a:r>
          </a:p>
        </p:txBody>
      </p:sp>
    </p:spTree>
    <p:extLst>
      <p:ext uri="{BB962C8B-B14F-4D97-AF65-F5344CB8AC3E}">
        <p14:creationId xmlns:p14="http://schemas.microsoft.com/office/powerpoint/2010/main" val="1474290266"/>
      </p:ext>
    </p:extLst>
  </p:cSld>
  <p:clrMapOvr>
    <a:masterClrMapping/>
  </p:clrMapOvr>
  <p:transition spd="slow">
    <p:pull dir="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49A145D-8632-4D06-9E4D-C45CE2FFD835}" type="slidenum">
              <a:rPr lang="en-US" altLang="zh-CN">
                <a:latin typeface="Garamond" panose="02020404030301010803" pitchFamily="18" charset="0"/>
              </a:rPr>
              <a:pPr eaLnBrk="1" hangingPunct="1"/>
              <a:t>89</a:t>
            </a:fld>
            <a:endParaRPr lang="en-US" altLang="zh-CN">
              <a:latin typeface="Garamond" panose="02020404030301010803" pitchFamily="18" charset="0"/>
            </a:endParaRPr>
          </a:p>
        </p:txBody>
      </p:sp>
      <p:sp>
        <p:nvSpPr>
          <p:cNvPr id="288771" name="Rectangle 2"/>
          <p:cNvSpPr>
            <a:spLocks noGrp="1" noChangeArrowheads="1"/>
          </p:cNvSpPr>
          <p:nvPr>
            <p:ph type="title"/>
          </p:nvPr>
        </p:nvSpPr>
        <p:spPr/>
        <p:txBody>
          <a:bodyPr/>
          <a:lstStyle/>
          <a:p>
            <a:pPr eaLnBrk="1" hangingPunct="1"/>
            <a:r>
              <a:rPr lang="en-US" altLang="zh-CN"/>
              <a:t>j-i=4</a:t>
            </a:r>
          </a:p>
        </p:txBody>
      </p:sp>
      <p:sp>
        <p:nvSpPr>
          <p:cNvPr id="288772" name="Rectangle 3"/>
          <p:cNvSpPr>
            <a:spLocks noGrp="1" noChangeArrowheads="1"/>
          </p:cNvSpPr>
          <p:nvPr>
            <p:ph type="body" idx="1"/>
          </p:nvPr>
        </p:nvSpPr>
        <p:spPr/>
        <p:txBody>
          <a:bodyPr/>
          <a:lstStyle/>
          <a:p>
            <a:pPr eaLnBrk="1" hangingPunct="1"/>
            <a:r>
              <a:rPr lang="en-US" altLang="zh-CN"/>
              <a:t>i=0,j=4 (do if read while) </a:t>
            </a:r>
          </a:p>
          <a:p>
            <a:pPr lvl="1" eaLnBrk="1" hangingPunct="1"/>
            <a:r>
              <a:rPr lang="en-US" altLang="zh-CN"/>
              <a:t>W(0,4)=…=16</a:t>
            </a:r>
          </a:p>
          <a:p>
            <a:pPr lvl="1" eaLnBrk="1" hangingPunct="1"/>
            <a:r>
              <a:rPr lang="en-US" altLang="zh-CN"/>
              <a:t>C(0,4)=min{c(0,0)+c(1,4), c(0,1)+C(2,4), C(0,2)+C(3,4), C(0,3)+C(4,4)} +16=32</a:t>
            </a:r>
          </a:p>
          <a:p>
            <a:pPr lvl="1" eaLnBrk="1" hangingPunct="1"/>
            <a:r>
              <a:rPr lang="en-US" altLang="zh-CN"/>
              <a:t>R(0,4)=2</a:t>
            </a:r>
          </a:p>
        </p:txBody>
      </p:sp>
    </p:spTree>
    <p:extLst>
      <p:ext uri="{BB962C8B-B14F-4D97-AF65-F5344CB8AC3E}">
        <p14:creationId xmlns:p14="http://schemas.microsoft.com/office/powerpoint/2010/main" val="967619267"/>
      </p:ext>
    </p:extLst>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solidFill>
                  <a:srgbClr val="D3192B"/>
                </a:solidFill>
              </a:rPr>
              <a:t>6.3 </a:t>
            </a:r>
            <a:r>
              <a:rPr lang="zh-CN" altLang="en-US" dirty="0">
                <a:solidFill>
                  <a:srgbClr val="D3192B"/>
                </a:solidFill>
              </a:rPr>
              <a:t>总体思想</a:t>
            </a:r>
            <a:endParaRPr lang="zh-CN" altLang="en-US" dirty="0"/>
          </a:p>
        </p:txBody>
      </p:sp>
      <p:sp>
        <p:nvSpPr>
          <p:cNvPr id="3" name="内容占位符 2"/>
          <p:cNvSpPr>
            <a:spLocks noGrp="1"/>
          </p:cNvSpPr>
          <p:nvPr>
            <p:ph idx="1"/>
          </p:nvPr>
        </p:nvSpPr>
        <p:spPr>
          <a:xfrm>
            <a:off x="1171575" y="1905000"/>
            <a:ext cx="7772400" cy="4953000"/>
          </a:xfrm>
        </p:spPr>
        <p:txBody>
          <a:bodyPr/>
          <a:lstStyle/>
          <a:p>
            <a:pPr>
              <a:buFont typeface="Wingdings" pitchFamily="2" charset="2"/>
              <a:buChar char="p"/>
            </a:pPr>
            <a:r>
              <a:rPr lang="zh-CN" altLang="en-US" sz="2000" dirty="0">
                <a:solidFill>
                  <a:srgbClr val="FF0000"/>
                </a:solidFill>
                <a:latin typeface="华文新魏" pitchFamily="2" charset="-122"/>
                <a:ea typeface="华文新魏" pitchFamily="2" charset="-122"/>
              </a:rPr>
              <a:t> </a:t>
            </a:r>
            <a:r>
              <a:rPr lang="zh-CN" altLang="en-US" sz="2400" dirty="0">
                <a:latin typeface="华文新魏" pitchFamily="2" charset="-122"/>
                <a:ea typeface="华文新魏" pitchFamily="2" charset="-122"/>
              </a:rPr>
              <a:t>如果能够保存已解决的子问题的答案，而在需要时再找出已求得的答案，就可以避免大量重复计算，从而得到多项式时间算法。</a:t>
            </a:r>
            <a:r>
              <a:rPr lang="zh-CN" altLang="en-US" sz="2400" dirty="0">
                <a:solidFill>
                  <a:schemeClr val="hlink"/>
                </a:solidFill>
                <a:latin typeface="华文新魏" pitchFamily="2" charset="-122"/>
                <a:ea typeface="华文新魏" pitchFamily="2" charset="-122"/>
              </a:rPr>
              <a:t>动态规划法用一个表来记录所有已解决的子问题的答案</a:t>
            </a:r>
            <a:r>
              <a:rPr lang="zh-CN" altLang="en-US" sz="2400" dirty="0">
                <a:latin typeface="华文新魏" pitchFamily="2" charset="-122"/>
                <a:ea typeface="华文新魏" pitchFamily="2" charset="-122"/>
              </a:rPr>
              <a:t>。具体的动态规划算法尽管多种多样，但它们具有相同的填表方式。</a:t>
            </a:r>
          </a:p>
          <a:p>
            <a:pPr>
              <a:defRPr/>
            </a:pPr>
            <a:endParaRPr lang="zh-CN" altLang="en-US" sz="2400" dirty="0"/>
          </a:p>
        </p:txBody>
      </p:sp>
      <p:sp>
        <p:nvSpPr>
          <p:cNvPr id="18437" name="灯片编号占位符 4"/>
          <p:cNvSpPr>
            <a:spLocks noGrp="1"/>
          </p:cNvSpPr>
          <p:nvPr>
            <p:ph type="sldNum" sz="quarter" idx="12"/>
          </p:nvPr>
        </p:nvSpPr>
        <p:spPr>
          <a:noFill/>
        </p:spPr>
        <p:txBody>
          <a:bodyPr/>
          <a:lstStyle/>
          <a:p>
            <a:fld id="{2EB50098-C27D-493C-8D22-D304F9C387A4}" type="slidenum">
              <a:rPr lang="en-US" altLang="zh-CN" smtClean="0">
                <a:ea typeface="宋体" charset="-122"/>
              </a:rPr>
              <a:pPr/>
              <a:t>9</a:t>
            </a:fld>
            <a:endParaRPr lang="en-US" altLang="zh-CN">
              <a:ea typeface="宋体" charset="-122"/>
            </a:endParaRPr>
          </a:p>
        </p:txBody>
      </p:sp>
      <p:grpSp>
        <p:nvGrpSpPr>
          <p:cNvPr id="65" name="组合 45"/>
          <p:cNvGrpSpPr>
            <a:grpSpLocks/>
          </p:cNvGrpSpPr>
          <p:nvPr/>
        </p:nvGrpSpPr>
        <p:grpSpPr bwMode="auto">
          <a:xfrm>
            <a:off x="827584" y="3501008"/>
            <a:ext cx="7800975" cy="3221037"/>
            <a:chOff x="639763" y="3019425"/>
            <a:chExt cx="8089900" cy="3221038"/>
          </a:xfrm>
        </p:grpSpPr>
        <p:grpSp>
          <p:nvGrpSpPr>
            <p:cNvPr id="66" name="Group 4"/>
            <p:cNvGrpSpPr>
              <a:grpSpLocks/>
            </p:cNvGrpSpPr>
            <p:nvPr/>
          </p:nvGrpSpPr>
          <p:grpSpPr bwMode="auto">
            <a:xfrm>
              <a:off x="746127" y="3305174"/>
              <a:ext cx="7983539" cy="2935289"/>
              <a:chOff x="521" y="2204"/>
              <a:chExt cx="5029" cy="1849"/>
            </a:xfrm>
          </p:grpSpPr>
          <p:sp>
            <p:nvSpPr>
              <p:cNvPr id="68" name="Oval 5"/>
              <p:cNvSpPr>
                <a:spLocks noChangeArrowheads="1"/>
              </p:cNvSpPr>
              <p:nvPr/>
            </p:nvSpPr>
            <p:spPr bwMode="auto">
              <a:xfrm>
                <a:off x="2699" y="2204"/>
                <a:ext cx="504" cy="384"/>
              </a:xfrm>
              <a:prstGeom prst="ellipse">
                <a:avLst/>
              </a:prstGeom>
              <a:solidFill>
                <a:schemeClr val="accent1"/>
              </a:solidFill>
              <a:ln w="19050">
                <a:solidFill>
                  <a:schemeClr val="accent2"/>
                </a:solidFill>
                <a:round/>
                <a:headEnd/>
                <a:tailEnd/>
              </a:ln>
            </p:spPr>
            <p:txBody>
              <a:bodyPr wrap="none" anchor="ctr"/>
              <a:lstStyle/>
              <a:p>
                <a:pPr algn="ctr" eaLnBrk="0" hangingPunct="0">
                  <a:defRPr/>
                </a:pPr>
                <a:r>
                  <a:rPr lang="en-US" altLang="zh-CN" sz="2400">
                    <a:latin typeface="+mj-lt"/>
                    <a:ea typeface="宋体" pitchFamily="2" charset="-122"/>
                  </a:rPr>
                  <a:t>n</a:t>
                </a:r>
              </a:p>
            </p:txBody>
          </p:sp>
          <p:cxnSp>
            <p:nvCxnSpPr>
              <p:cNvPr id="69" name="AutoShape 6"/>
              <p:cNvCxnSpPr>
                <a:cxnSpLocks noChangeShapeType="1"/>
                <a:stCxn id="68" idx="4"/>
                <a:endCxn id="95" idx="0"/>
              </p:cNvCxnSpPr>
              <p:nvPr/>
            </p:nvCxnSpPr>
            <p:spPr bwMode="auto">
              <a:xfrm>
                <a:off x="2951" y="2594"/>
                <a:ext cx="2216" cy="557"/>
              </a:xfrm>
              <a:prstGeom prst="straightConnector1">
                <a:avLst/>
              </a:prstGeom>
              <a:noFill/>
              <a:ln w="19050">
                <a:solidFill>
                  <a:schemeClr val="accent2"/>
                </a:solidFill>
                <a:round/>
                <a:headEnd/>
                <a:tailEnd type="triangle" w="med" len="med"/>
              </a:ln>
            </p:spPr>
          </p:cxnSp>
          <p:cxnSp>
            <p:nvCxnSpPr>
              <p:cNvPr id="70" name="AutoShape 7"/>
              <p:cNvCxnSpPr>
                <a:cxnSpLocks noChangeShapeType="1"/>
                <a:stCxn id="68" idx="4"/>
                <a:endCxn id="74" idx="0"/>
              </p:cNvCxnSpPr>
              <p:nvPr/>
            </p:nvCxnSpPr>
            <p:spPr bwMode="auto">
              <a:xfrm flipH="1">
                <a:off x="1051" y="2594"/>
                <a:ext cx="1900" cy="558"/>
              </a:xfrm>
              <a:prstGeom prst="straightConnector1">
                <a:avLst/>
              </a:prstGeom>
              <a:noFill/>
              <a:ln w="19050">
                <a:solidFill>
                  <a:schemeClr val="accent2"/>
                </a:solidFill>
                <a:round/>
                <a:headEnd/>
                <a:tailEnd type="triangle" w="med" len="med"/>
              </a:ln>
            </p:spPr>
          </p:cxnSp>
          <p:cxnSp>
            <p:nvCxnSpPr>
              <p:cNvPr id="71" name="AutoShape 8"/>
              <p:cNvCxnSpPr>
                <a:cxnSpLocks noChangeShapeType="1"/>
                <a:stCxn id="68" idx="4"/>
                <a:endCxn id="83" idx="0"/>
              </p:cNvCxnSpPr>
              <p:nvPr/>
            </p:nvCxnSpPr>
            <p:spPr bwMode="auto">
              <a:xfrm flipH="1">
                <a:off x="2774" y="2594"/>
                <a:ext cx="177" cy="558"/>
              </a:xfrm>
              <a:prstGeom prst="straightConnector1">
                <a:avLst/>
              </a:prstGeom>
              <a:noFill/>
              <a:ln w="19050">
                <a:solidFill>
                  <a:schemeClr val="accent2"/>
                </a:solidFill>
                <a:round/>
                <a:headEnd/>
                <a:tailEnd type="triangle" w="med" len="med"/>
              </a:ln>
            </p:spPr>
          </p:cxnSp>
          <p:cxnSp>
            <p:nvCxnSpPr>
              <p:cNvPr id="72" name="AutoShape 9"/>
              <p:cNvCxnSpPr>
                <a:cxnSpLocks noChangeShapeType="1"/>
                <a:stCxn id="68" idx="4"/>
                <a:endCxn id="88" idx="0"/>
              </p:cNvCxnSpPr>
              <p:nvPr/>
            </p:nvCxnSpPr>
            <p:spPr bwMode="auto">
              <a:xfrm>
                <a:off x="2951" y="2594"/>
                <a:ext cx="811" cy="557"/>
              </a:xfrm>
              <a:prstGeom prst="straightConnector1">
                <a:avLst/>
              </a:prstGeom>
              <a:noFill/>
              <a:ln w="19050">
                <a:solidFill>
                  <a:schemeClr val="accent2"/>
                </a:solidFill>
                <a:round/>
                <a:headEnd/>
                <a:tailEnd type="triangle" w="med" len="med"/>
              </a:ln>
            </p:spPr>
          </p:cxnSp>
          <p:sp>
            <p:nvSpPr>
              <p:cNvPr id="73" name="Text Box 10"/>
              <p:cNvSpPr txBox="1">
                <a:spLocks noChangeArrowheads="1"/>
              </p:cNvSpPr>
              <p:nvPr/>
            </p:nvSpPr>
            <p:spPr bwMode="auto">
              <a:xfrm>
                <a:off x="1824" y="2235"/>
                <a:ext cx="672" cy="291"/>
              </a:xfrm>
              <a:prstGeom prst="rect">
                <a:avLst/>
              </a:prstGeom>
              <a:noFill/>
              <a:ln w="9525">
                <a:noFill/>
                <a:miter lim="800000"/>
                <a:headEnd/>
                <a:tailEnd/>
              </a:ln>
            </p:spPr>
            <p:txBody>
              <a:bodyPr>
                <a:spAutoFit/>
              </a:bodyPr>
              <a:lstStyle/>
              <a:p>
                <a:pPr algn="ctr" eaLnBrk="0" hangingPunct="0">
                  <a:spcBef>
                    <a:spcPct val="50000"/>
                  </a:spcBef>
                  <a:defRPr/>
                </a:pPr>
                <a:r>
                  <a:rPr lang="zh-CN" altLang="en-US" sz="2400" dirty="0">
                    <a:latin typeface="+mj-lt"/>
                    <a:ea typeface="宋体" pitchFamily="2" charset="-122"/>
                  </a:rPr>
                  <a:t>=</a:t>
                </a:r>
              </a:p>
            </p:txBody>
          </p:sp>
          <p:sp>
            <p:nvSpPr>
              <p:cNvPr id="74" name="Oval 11"/>
              <p:cNvSpPr>
                <a:spLocks noChangeArrowheads="1"/>
              </p:cNvSpPr>
              <p:nvPr/>
            </p:nvSpPr>
            <p:spPr bwMode="auto">
              <a:xfrm>
                <a:off x="843" y="3158"/>
                <a:ext cx="419" cy="312"/>
              </a:xfrm>
              <a:prstGeom prst="ellipse">
                <a:avLst/>
              </a:prstGeom>
              <a:solidFill>
                <a:schemeClr val="accent1"/>
              </a:solidFill>
              <a:ln w="19050">
                <a:solidFill>
                  <a:schemeClr val="accent2"/>
                </a:solidFill>
                <a:round/>
                <a:headEnd/>
                <a:tailEnd/>
              </a:ln>
            </p:spPr>
            <p:txBody>
              <a:bodyPr wrap="none" anchor="ctr"/>
              <a:lstStyle/>
              <a:p>
                <a:pPr algn="ctr" eaLnBrk="0" hangingPunct="0">
                  <a:defRPr/>
                </a:pPr>
                <a:r>
                  <a:rPr lang="en-US" altLang="zh-CN" sz="2000" dirty="0">
                    <a:latin typeface="+mj-lt"/>
                    <a:ea typeface="宋体" pitchFamily="2" charset="-122"/>
                  </a:rPr>
                  <a:t>n/2</a:t>
                </a:r>
              </a:p>
            </p:txBody>
          </p:sp>
          <p:cxnSp>
            <p:nvCxnSpPr>
              <p:cNvPr id="75" name="AutoShape 12"/>
              <p:cNvCxnSpPr>
                <a:cxnSpLocks noChangeShapeType="1"/>
                <a:stCxn id="74" idx="4"/>
                <a:endCxn id="82" idx="0"/>
              </p:cNvCxnSpPr>
              <p:nvPr/>
            </p:nvCxnSpPr>
            <p:spPr bwMode="auto">
              <a:xfrm>
                <a:off x="1051" y="3476"/>
                <a:ext cx="1305" cy="402"/>
              </a:xfrm>
              <a:prstGeom prst="straightConnector1">
                <a:avLst/>
              </a:prstGeom>
              <a:noFill/>
              <a:ln w="19050">
                <a:solidFill>
                  <a:schemeClr val="accent2"/>
                </a:solidFill>
                <a:round/>
                <a:headEnd/>
                <a:tailEnd type="triangle" w="med" len="med"/>
              </a:ln>
            </p:spPr>
          </p:cxnSp>
          <p:cxnSp>
            <p:nvCxnSpPr>
              <p:cNvPr id="76" name="AutoShape 13"/>
              <p:cNvCxnSpPr>
                <a:cxnSpLocks noChangeShapeType="1"/>
                <a:stCxn id="74" idx="4"/>
                <a:endCxn id="79" idx="0"/>
              </p:cNvCxnSpPr>
              <p:nvPr/>
            </p:nvCxnSpPr>
            <p:spPr bwMode="auto">
              <a:xfrm flipH="1">
                <a:off x="632" y="3476"/>
                <a:ext cx="419" cy="402"/>
              </a:xfrm>
              <a:prstGeom prst="straightConnector1">
                <a:avLst/>
              </a:prstGeom>
              <a:noFill/>
              <a:ln w="19050">
                <a:solidFill>
                  <a:schemeClr val="accent2"/>
                </a:solidFill>
                <a:round/>
                <a:headEnd/>
                <a:tailEnd type="triangle" w="med" len="med"/>
              </a:ln>
            </p:spPr>
          </p:cxnSp>
          <p:cxnSp>
            <p:nvCxnSpPr>
              <p:cNvPr id="77" name="AutoShape 14"/>
              <p:cNvCxnSpPr>
                <a:cxnSpLocks noChangeShapeType="1"/>
                <a:stCxn id="74" idx="4"/>
                <a:endCxn id="80" idx="0"/>
              </p:cNvCxnSpPr>
              <p:nvPr/>
            </p:nvCxnSpPr>
            <p:spPr bwMode="auto">
              <a:xfrm>
                <a:off x="1051" y="3476"/>
                <a:ext cx="126" cy="402"/>
              </a:xfrm>
              <a:prstGeom prst="straightConnector1">
                <a:avLst/>
              </a:prstGeom>
              <a:noFill/>
              <a:ln w="19050">
                <a:solidFill>
                  <a:schemeClr val="accent2"/>
                </a:solidFill>
                <a:round/>
                <a:headEnd/>
                <a:tailEnd type="triangle" w="med" len="med"/>
              </a:ln>
            </p:spPr>
          </p:cxnSp>
          <p:cxnSp>
            <p:nvCxnSpPr>
              <p:cNvPr id="78" name="AutoShape 15"/>
              <p:cNvCxnSpPr>
                <a:cxnSpLocks noChangeShapeType="1"/>
                <a:stCxn id="74" idx="4"/>
                <a:endCxn id="81" idx="0"/>
              </p:cNvCxnSpPr>
              <p:nvPr/>
            </p:nvCxnSpPr>
            <p:spPr bwMode="auto">
              <a:xfrm>
                <a:off x="1051" y="3476"/>
                <a:ext cx="806" cy="402"/>
              </a:xfrm>
              <a:prstGeom prst="straightConnector1">
                <a:avLst/>
              </a:prstGeom>
              <a:noFill/>
              <a:ln w="19050">
                <a:solidFill>
                  <a:schemeClr val="accent2"/>
                </a:solidFill>
                <a:round/>
                <a:headEnd/>
                <a:tailEnd type="triangle" w="med" len="med"/>
              </a:ln>
            </p:spPr>
          </p:cxnSp>
          <p:sp>
            <p:nvSpPr>
              <p:cNvPr id="79" name="AutoShape 16"/>
              <p:cNvSpPr>
                <a:spLocks noChangeArrowheads="1"/>
              </p:cNvSpPr>
              <p:nvPr/>
            </p:nvSpPr>
            <p:spPr bwMode="auto">
              <a:xfrm>
                <a:off x="521" y="3884"/>
                <a:ext cx="221"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80" name="AutoShape 17"/>
              <p:cNvSpPr>
                <a:spLocks noChangeArrowheads="1"/>
              </p:cNvSpPr>
              <p:nvPr/>
            </p:nvSpPr>
            <p:spPr bwMode="auto">
              <a:xfrm>
                <a:off x="1066" y="3884"/>
                <a:ext cx="224"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81" name="AutoShape 18"/>
              <p:cNvSpPr>
                <a:spLocks noChangeArrowheads="1"/>
              </p:cNvSpPr>
              <p:nvPr/>
            </p:nvSpPr>
            <p:spPr bwMode="auto">
              <a:xfrm>
                <a:off x="1746" y="3884"/>
                <a:ext cx="222" cy="169"/>
              </a:xfrm>
              <a:prstGeom prst="triangle">
                <a:avLst>
                  <a:gd name="adj" fmla="val 50000"/>
                </a:avLst>
              </a:prstGeom>
              <a:solidFill>
                <a:srgbClr val="FF0000"/>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82" name="AutoShape 19"/>
              <p:cNvSpPr>
                <a:spLocks noChangeArrowheads="1"/>
              </p:cNvSpPr>
              <p:nvPr/>
            </p:nvSpPr>
            <p:spPr bwMode="auto">
              <a:xfrm>
                <a:off x="2245" y="3884"/>
                <a:ext cx="221" cy="169"/>
              </a:xfrm>
              <a:prstGeom prst="triangle">
                <a:avLst>
                  <a:gd name="adj" fmla="val 50000"/>
                </a:avLst>
              </a:prstGeom>
              <a:solidFill>
                <a:srgbClr val="FF0000"/>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83" name="Oval 20"/>
              <p:cNvSpPr>
                <a:spLocks noChangeArrowheads="1"/>
              </p:cNvSpPr>
              <p:nvPr/>
            </p:nvSpPr>
            <p:spPr bwMode="auto">
              <a:xfrm>
                <a:off x="2562" y="3158"/>
                <a:ext cx="423" cy="312"/>
              </a:xfrm>
              <a:prstGeom prst="ellipse">
                <a:avLst/>
              </a:prstGeom>
              <a:solidFill>
                <a:schemeClr val="accent1"/>
              </a:solidFill>
              <a:ln w="19050">
                <a:solidFill>
                  <a:schemeClr val="accent2"/>
                </a:solidFill>
                <a:round/>
                <a:headEnd/>
                <a:tailEnd/>
              </a:ln>
            </p:spPr>
            <p:txBody>
              <a:bodyPr wrap="none" anchor="ctr"/>
              <a:lstStyle/>
              <a:p>
                <a:pPr algn="ctr" eaLnBrk="0" hangingPunct="0">
                  <a:defRPr/>
                </a:pPr>
                <a:r>
                  <a:rPr lang="en-US" altLang="zh-CN" sz="2000">
                    <a:latin typeface="+mj-lt"/>
                    <a:ea typeface="宋体" pitchFamily="2" charset="-122"/>
                  </a:rPr>
                  <a:t>n/2</a:t>
                </a:r>
              </a:p>
            </p:txBody>
          </p:sp>
          <p:cxnSp>
            <p:nvCxnSpPr>
              <p:cNvPr id="84" name="AutoShape 21"/>
              <p:cNvCxnSpPr>
                <a:cxnSpLocks noChangeShapeType="1"/>
                <a:stCxn id="83" idx="4"/>
              </p:cNvCxnSpPr>
              <p:nvPr/>
            </p:nvCxnSpPr>
            <p:spPr bwMode="auto">
              <a:xfrm>
                <a:off x="2774" y="3476"/>
                <a:ext cx="483" cy="405"/>
              </a:xfrm>
              <a:prstGeom prst="straightConnector1">
                <a:avLst/>
              </a:prstGeom>
              <a:noFill/>
              <a:ln w="19050">
                <a:solidFill>
                  <a:schemeClr val="accent2"/>
                </a:solidFill>
                <a:round/>
                <a:headEnd/>
                <a:tailEnd type="triangle" w="med" len="med"/>
              </a:ln>
            </p:spPr>
          </p:cxnSp>
          <p:cxnSp>
            <p:nvCxnSpPr>
              <p:cNvPr id="85" name="AutoShape 22"/>
              <p:cNvCxnSpPr>
                <a:cxnSpLocks noChangeShapeType="1"/>
                <a:stCxn id="83" idx="4"/>
                <a:endCxn id="81" idx="0"/>
              </p:cNvCxnSpPr>
              <p:nvPr/>
            </p:nvCxnSpPr>
            <p:spPr bwMode="auto">
              <a:xfrm flipH="1">
                <a:off x="1857" y="3476"/>
                <a:ext cx="917" cy="402"/>
              </a:xfrm>
              <a:prstGeom prst="straightConnector1">
                <a:avLst/>
              </a:prstGeom>
              <a:noFill/>
              <a:ln w="19050">
                <a:solidFill>
                  <a:schemeClr val="accent2"/>
                </a:solidFill>
                <a:round/>
                <a:headEnd/>
                <a:tailEnd type="triangle" w="med" len="med"/>
              </a:ln>
            </p:spPr>
          </p:cxnSp>
          <p:cxnSp>
            <p:nvCxnSpPr>
              <p:cNvPr id="86" name="AutoShape 23"/>
              <p:cNvCxnSpPr>
                <a:cxnSpLocks noChangeShapeType="1"/>
                <a:stCxn id="83" idx="4"/>
                <a:endCxn id="82" idx="0"/>
              </p:cNvCxnSpPr>
              <p:nvPr/>
            </p:nvCxnSpPr>
            <p:spPr bwMode="auto">
              <a:xfrm flipH="1">
                <a:off x="2356" y="3476"/>
                <a:ext cx="418" cy="402"/>
              </a:xfrm>
              <a:prstGeom prst="straightConnector1">
                <a:avLst/>
              </a:prstGeom>
              <a:noFill/>
              <a:ln w="19050">
                <a:solidFill>
                  <a:schemeClr val="accent2"/>
                </a:solidFill>
                <a:round/>
                <a:headEnd/>
                <a:tailEnd type="triangle" w="med" len="med"/>
              </a:ln>
            </p:spPr>
          </p:cxnSp>
          <p:cxnSp>
            <p:nvCxnSpPr>
              <p:cNvPr id="87" name="AutoShape 24"/>
              <p:cNvCxnSpPr>
                <a:cxnSpLocks noChangeShapeType="1"/>
                <a:stCxn id="83" idx="4"/>
                <a:endCxn id="103" idx="0"/>
              </p:cNvCxnSpPr>
              <p:nvPr/>
            </p:nvCxnSpPr>
            <p:spPr bwMode="auto">
              <a:xfrm>
                <a:off x="2774" y="3476"/>
                <a:ext cx="81" cy="402"/>
              </a:xfrm>
              <a:prstGeom prst="straightConnector1">
                <a:avLst/>
              </a:prstGeom>
              <a:noFill/>
              <a:ln w="19050">
                <a:solidFill>
                  <a:schemeClr val="accent2"/>
                </a:solidFill>
                <a:round/>
                <a:headEnd/>
                <a:tailEnd type="triangle" w="med" len="med"/>
              </a:ln>
            </p:spPr>
          </p:cxnSp>
          <p:sp>
            <p:nvSpPr>
              <p:cNvPr id="88" name="Oval 25"/>
              <p:cNvSpPr>
                <a:spLocks noChangeArrowheads="1"/>
              </p:cNvSpPr>
              <p:nvPr/>
            </p:nvSpPr>
            <p:spPr bwMode="auto">
              <a:xfrm>
                <a:off x="3553" y="3157"/>
                <a:ext cx="420" cy="312"/>
              </a:xfrm>
              <a:prstGeom prst="ellipse">
                <a:avLst/>
              </a:prstGeom>
              <a:solidFill>
                <a:schemeClr val="accent1"/>
              </a:solidFill>
              <a:ln w="19050">
                <a:solidFill>
                  <a:schemeClr val="accent2"/>
                </a:solidFill>
                <a:round/>
                <a:headEnd/>
                <a:tailEnd/>
              </a:ln>
            </p:spPr>
            <p:txBody>
              <a:bodyPr wrap="none" anchor="ctr"/>
              <a:lstStyle/>
              <a:p>
                <a:pPr algn="ctr" eaLnBrk="0" hangingPunct="0">
                  <a:defRPr/>
                </a:pPr>
                <a:r>
                  <a:rPr lang="en-US" altLang="zh-CN" sz="2000">
                    <a:latin typeface="+mj-lt"/>
                    <a:ea typeface="宋体" pitchFamily="2" charset="-122"/>
                  </a:rPr>
                  <a:t>n/2</a:t>
                </a:r>
              </a:p>
            </p:txBody>
          </p:sp>
          <p:cxnSp>
            <p:nvCxnSpPr>
              <p:cNvPr id="89" name="AutoShape 26"/>
              <p:cNvCxnSpPr>
                <a:cxnSpLocks noChangeShapeType="1"/>
                <a:stCxn id="88" idx="4"/>
                <a:endCxn id="100" idx="0"/>
              </p:cNvCxnSpPr>
              <p:nvPr/>
            </p:nvCxnSpPr>
            <p:spPr bwMode="auto">
              <a:xfrm>
                <a:off x="3762" y="3475"/>
                <a:ext cx="635" cy="403"/>
              </a:xfrm>
              <a:prstGeom prst="straightConnector1">
                <a:avLst/>
              </a:prstGeom>
              <a:noFill/>
              <a:ln w="19050">
                <a:solidFill>
                  <a:schemeClr val="accent2"/>
                </a:solidFill>
                <a:round/>
                <a:headEnd/>
                <a:tailEnd type="triangle" w="med" len="med"/>
              </a:ln>
            </p:spPr>
          </p:cxnSp>
          <p:cxnSp>
            <p:nvCxnSpPr>
              <p:cNvPr id="90" name="AutoShape 27"/>
              <p:cNvCxnSpPr>
                <a:cxnSpLocks noChangeShapeType="1"/>
                <a:stCxn id="88" idx="4"/>
              </p:cNvCxnSpPr>
              <p:nvPr/>
            </p:nvCxnSpPr>
            <p:spPr bwMode="auto">
              <a:xfrm flipH="1">
                <a:off x="3218" y="3474"/>
                <a:ext cx="543" cy="405"/>
              </a:xfrm>
              <a:prstGeom prst="straightConnector1">
                <a:avLst/>
              </a:prstGeom>
              <a:noFill/>
              <a:ln w="19050">
                <a:solidFill>
                  <a:schemeClr val="accent2"/>
                </a:solidFill>
                <a:round/>
                <a:headEnd/>
                <a:tailEnd type="triangle" w="med" len="med"/>
              </a:ln>
            </p:spPr>
          </p:cxnSp>
          <p:cxnSp>
            <p:nvCxnSpPr>
              <p:cNvPr id="91" name="AutoShape 28"/>
              <p:cNvCxnSpPr>
                <a:cxnSpLocks noChangeShapeType="1"/>
                <a:stCxn id="88" idx="4"/>
                <a:endCxn id="93" idx="0"/>
              </p:cNvCxnSpPr>
              <p:nvPr/>
            </p:nvCxnSpPr>
            <p:spPr bwMode="auto">
              <a:xfrm flipH="1">
                <a:off x="3671" y="3475"/>
                <a:ext cx="91" cy="403"/>
              </a:xfrm>
              <a:prstGeom prst="straightConnector1">
                <a:avLst/>
              </a:prstGeom>
              <a:noFill/>
              <a:ln w="19050">
                <a:solidFill>
                  <a:schemeClr val="accent2"/>
                </a:solidFill>
                <a:round/>
                <a:headEnd/>
                <a:tailEnd type="triangle" w="med" len="med"/>
              </a:ln>
            </p:spPr>
          </p:cxnSp>
          <p:cxnSp>
            <p:nvCxnSpPr>
              <p:cNvPr id="92" name="AutoShape 29"/>
              <p:cNvCxnSpPr>
                <a:cxnSpLocks noChangeShapeType="1"/>
                <a:stCxn id="88" idx="4"/>
                <a:endCxn id="94" idx="0"/>
              </p:cNvCxnSpPr>
              <p:nvPr/>
            </p:nvCxnSpPr>
            <p:spPr bwMode="auto">
              <a:xfrm>
                <a:off x="3762" y="3475"/>
                <a:ext cx="272" cy="403"/>
              </a:xfrm>
              <a:prstGeom prst="straightConnector1">
                <a:avLst/>
              </a:prstGeom>
              <a:noFill/>
              <a:ln w="19050">
                <a:solidFill>
                  <a:schemeClr val="accent2"/>
                </a:solidFill>
                <a:round/>
                <a:headEnd/>
                <a:tailEnd type="triangle" w="med" len="med"/>
              </a:ln>
            </p:spPr>
          </p:cxnSp>
          <p:sp>
            <p:nvSpPr>
              <p:cNvPr id="93" name="AutoShape 30"/>
              <p:cNvSpPr>
                <a:spLocks noChangeArrowheads="1"/>
              </p:cNvSpPr>
              <p:nvPr/>
            </p:nvSpPr>
            <p:spPr bwMode="auto">
              <a:xfrm>
                <a:off x="3560" y="3884"/>
                <a:ext cx="222" cy="169"/>
              </a:xfrm>
              <a:prstGeom prst="triangle">
                <a:avLst>
                  <a:gd name="adj" fmla="val 50000"/>
                </a:avLst>
              </a:prstGeom>
              <a:solidFill>
                <a:srgbClr val="FF0000"/>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94" name="AutoShape 31"/>
              <p:cNvSpPr>
                <a:spLocks noChangeArrowheads="1"/>
              </p:cNvSpPr>
              <p:nvPr/>
            </p:nvSpPr>
            <p:spPr bwMode="auto">
              <a:xfrm>
                <a:off x="3923" y="3884"/>
                <a:ext cx="222"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95" name="Oval 32"/>
              <p:cNvSpPr>
                <a:spLocks noChangeArrowheads="1"/>
              </p:cNvSpPr>
              <p:nvPr/>
            </p:nvSpPr>
            <p:spPr bwMode="auto">
              <a:xfrm>
                <a:off x="4955" y="3157"/>
                <a:ext cx="423" cy="312"/>
              </a:xfrm>
              <a:prstGeom prst="ellipse">
                <a:avLst/>
              </a:prstGeom>
              <a:solidFill>
                <a:schemeClr val="accent1"/>
              </a:solidFill>
              <a:ln w="19050">
                <a:solidFill>
                  <a:schemeClr val="accent2"/>
                </a:solidFill>
                <a:round/>
                <a:headEnd/>
                <a:tailEnd/>
              </a:ln>
            </p:spPr>
            <p:txBody>
              <a:bodyPr wrap="none" anchor="ctr"/>
              <a:lstStyle/>
              <a:p>
                <a:pPr algn="ctr" eaLnBrk="0" hangingPunct="0">
                  <a:defRPr/>
                </a:pPr>
                <a:r>
                  <a:rPr lang="en-US" altLang="zh-CN" sz="2000">
                    <a:latin typeface="+mj-lt"/>
                    <a:ea typeface="宋体" pitchFamily="2" charset="-122"/>
                  </a:rPr>
                  <a:t>n/2</a:t>
                </a:r>
              </a:p>
            </p:txBody>
          </p:sp>
          <p:cxnSp>
            <p:nvCxnSpPr>
              <p:cNvPr id="96" name="AutoShape 33"/>
              <p:cNvCxnSpPr>
                <a:cxnSpLocks noChangeShapeType="1"/>
                <a:stCxn id="95" idx="4"/>
                <a:endCxn id="102" idx="0"/>
              </p:cNvCxnSpPr>
              <p:nvPr/>
            </p:nvCxnSpPr>
            <p:spPr bwMode="auto">
              <a:xfrm>
                <a:off x="5167" y="3475"/>
                <a:ext cx="273" cy="403"/>
              </a:xfrm>
              <a:prstGeom prst="straightConnector1">
                <a:avLst/>
              </a:prstGeom>
              <a:noFill/>
              <a:ln w="19050">
                <a:solidFill>
                  <a:schemeClr val="accent2"/>
                </a:solidFill>
                <a:round/>
                <a:headEnd/>
                <a:tailEnd type="triangle" w="med" len="med"/>
              </a:ln>
            </p:spPr>
          </p:cxnSp>
          <p:cxnSp>
            <p:nvCxnSpPr>
              <p:cNvPr id="97" name="AutoShape 34"/>
              <p:cNvCxnSpPr>
                <a:cxnSpLocks noChangeShapeType="1"/>
                <a:stCxn id="95" idx="4"/>
                <a:endCxn id="100" idx="0"/>
              </p:cNvCxnSpPr>
              <p:nvPr/>
            </p:nvCxnSpPr>
            <p:spPr bwMode="auto">
              <a:xfrm flipH="1">
                <a:off x="4397" y="3475"/>
                <a:ext cx="770" cy="403"/>
              </a:xfrm>
              <a:prstGeom prst="straightConnector1">
                <a:avLst/>
              </a:prstGeom>
              <a:noFill/>
              <a:ln w="19050">
                <a:solidFill>
                  <a:schemeClr val="accent2"/>
                </a:solidFill>
                <a:round/>
                <a:headEnd/>
                <a:tailEnd type="triangle" w="med" len="med"/>
              </a:ln>
            </p:spPr>
          </p:cxnSp>
          <p:cxnSp>
            <p:nvCxnSpPr>
              <p:cNvPr id="98" name="AutoShape 35"/>
              <p:cNvCxnSpPr>
                <a:cxnSpLocks noChangeShapeType="1"/>
                <a:stCxn id="95" idx="4"/>
                <a:endCxn id="101" idx="0"/>
              </p:cNvCxnSpPr>
              <p:nvPr/>
            </p:nvCxnSpPr>
            <p:spPr bwMode="auto">
              <a:xfrm flipH="1">
                <a:off x="4851" y="3475"/>
                <a:ext cx="316" cy="403"/>
              </a:xfrm>
              <a:prstGeom prst="straightConnector1">
                <a:avLst/>
              </a:prstGeom>
              <a:noFill/>
              <a:ln w="19050">
                <a:solidFill>
                  <a:schemeClr val="accent2"/>
                </a:solidFill>
                <a:round/>
                <a:headEnd/>
                <a:tailEnd type="triangle" w="med" len="med"/>
              </a:ln>
            </p:spPr>
          </p:cxnSp>
          <p:cxnSp>
            <p:nvCxnSpPr>
              <p:cNvPr id="99" name="AutoShape 36"/>
              <p:cNvCxnSpPr>
                <a:cxnSpLocks noChangeShapeType="1"/>
                <a:stCxn id="95" idx="4"/>
                <a:endCxn id="93" idx="0"/>
              </p:cNvCxnSpPr>
              <p:nvPr/>
            </p:nvCxnSpPr>
            <p:spPr bwMode="auto">
              <a:xfrm flipH="1">
                <a:off x="3671" y="3475"/>
                <a:ext cx="1496" cy="403"/>
              </a:xfrm>
              <a:prstGeom prst="straightConnector1">
                <a:avLst/>
              </a:prstGeom>
              <a:noFill/>
              <a:ln w="19050">
                <a:solidFill>
                  <a:schemeClr val="accent2"/>
                </a:solidFill>
                <a:round/>
                <a:headEnd/>
                <a:tailEnd type="triangle" w="med" len="med"/>
              </a:ln>
            </p:spPr>
          </p:cxnSp>
          <p:sp>
            <p:nvSpPr>
              <p:cNvPr id="100" name="AutoShape 37"/>
              <p:cNvSpPr>
                <a:spLocks noChangeArrowheads="1"/>
              </p:cNvSpPr>
              <p:nvPr/>
            </p:nvSpPr>
            <p:spPr bwMode="auto">
              <a:xfrm>
                <a:off x="4286" y="3884"/>
                <a:ext cx="221" cy="169"/>
              </a:xfrm>
              <a:prstGeom prst="triangle">
                <a:avLst>
                  <a:gd name="adj" fmla="val 50000"/>
                </a:avLst>
              </a:prstGeom>
              <a:solidFill>
                <a:srgbClr val="FF0000"/>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101" name="AutoShape 38"/>
              <p:cNvSpPr>
                <a:spLocks noChangeArrowheads="1"/>
              </p:cNvSpPr>
              <p:nvPr/>
            </p:nvSpPr>
            <p:spPr bwMode="auto">
              <a:xfrm>
                <a:off x="4740" y="3884"/>
                <a:ext cx="222"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102" name="AutoShape 39"/>
              <p:cNvSpPr>
                <a:spLocks noChangeArrowheads="1"/>
              </p:cNvSpPr>
              <p:nvPr/>
            </p:nvSpPr>
            <p:spPr bwMode="auto">
              <a:xfrm>
                <a:off x="5329" y="3884"/>
                <a:ext cx="221"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103" name="AutoShape 40"/>
              <p:cNvSpPr>
                <a:spLocks noChangeArrowheads="1"/>
              </p:cNvSpPr>
              <p:nvPr/>
            </p:nvSpPr>
            <p:spPr bwMode="auto">
              <a:xfrm>
                <a:off x="2744" y="3884"/>
                <a:ext cx="222" cy="169"/>
              </a:xfrm>
              <a:prstGeom prst="triangle">
                <a:avLst>
                  <a:gd name="adj" fmla="val 50000"/>
                </a:avLst>
              </a:prstGeom>
              <a:solidFill>
                <a:schemeClr val="accent1"/>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sp>
            <p:nvSpPr>
              <p:cNvPr id="104" name="AutoShape 41"/>
              <p:cNvSpPr>
                <a:spLocks noChangeArrowheads="1"/>
              </p:cNvSpPr>
              <p:nvPr/>
            </p:nvSpPr>
            <p:spPr bwMode="auto">
              <a:xfrm>
                <a:off x="3152" y="3884"/>
                <a:ext cx="221" cy="169"/>
              </a:xfrm>
              <a:prstGeom prst="triangle">
                <a:avLst>
                  <a:gd name="adj" fmla="val 50000"/>
                </a:avLst>
              </a:prstGeom>
              <a:solidFill>
                <a:srgbClr val="FF0000"/>
              </a:solidFill>
              <a:ln w="19050">
                <a:solidFill>
                  <a:schemeClr val="accent2"/>
                </a:solidFill>
                <a:miter lim="800000"/>
                <a:headEnd/>
                <a:tailEnd/>
              </a:ln>
            </p:spPr>
            <p:txBody>
              <a:bodyPr wrap="none" anchor="ctr"/>
              <a:lstStyle/>
              <a:p>
                <a:pPr algn="ctr" eaLnBrk="0" hangingPunct="0">
                  <a:defRPr/>
                </a:pPr>
                <a:r>
                  <a:rPr lang="en-US" altLang="zh-CN" sz="1200">
                    <a:latin typeface="+mj-lt"/>
                    <a:ea typeface="宋体" pitchFamily="2" charset="-122"/>
                  </a:rPr>
                  <a:t>T(n/4)</a:t>
                </a:r>
              </a:p>
            </p:txBody>
          </p:sp>
        </p:grpSp>
        <p:sp>
          <p:nvSpPr>
            <p:cNvPr id="67" name="AutoShape 42"/>
            <p:cNvSpPr>
              <a:spLocks noChangeArrowheads="1"/>
            </p:cNvSpPr>
            <p:nvPr/>
          </p:nvSpPr>
          <p:spPr bwMode="auto">
            <a:xfrm>
              <a:off x="639763" y="3019425"/>
              <a:ext cx="1295635" cy="1066800"/>
            </a:xfrm>
            <a:prstGeom prst="triangle">
              <a:avLst>
                <a:gd name="adj" fmla="val 50000"/>
              </a:avLst>
            </a:prstGeom>
            <a:solidFill>
              <a:schemeClr val="accent1"/>
            </a:solidFill>
            <a:ln w="9525">
              <a:solidFill>
                <a:schemeClr val="accent2"/>
              </a:solidFill>
              <a:miter lim="800000"/>
              <a:headEnd/>
              <a:tailEnd/>
            </a:ln>
          </p:spPr>
          <p:txBody>
            <a:bodyPr wrap="none" anchor="ctr"/>
            <a:lstStyle/>
            <a:p>
              <a:pPr algn="ctr" eaLnBrk="0" hangingPunct="0">
                <a:defRPr/>
              </a:pPr>
              <a:r>
                <a:rPr lang="en-US" altLang="zh-CN" sz="2400" dirty="0">
                  <a:latin typeface="+mj-lt"/>
                  <a:ea typeface="宋体" pitchFamily="2" charset="-122"/>
                </a:rPr>
                <a:t>T(n)</a:t>
              </a:r>
            </a:p>
          </p:txBody>
        </p:sp>
      </p:grpSp>
    </p:spTree>
    <p:extLst>
      <p:ext uri="{BB962C8B-B14F-4D97-AF65-F5344CB8AC3E}">
        <p14:creationId xmlns:p14="http://schemas.microsoft.com/office/powerpoint/2010/main" val="1396121165"/>
      </p:ext>
    </p:extLst>
  </p:cSld>
  <p:clrMapOvr>
    <a:masterClrMapping/>
  </p:clrMapOvr>
  <p:transition spd="slow">
    <p:random/>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FF17D5-05EB-4200-B31F-344D1C9BA91D}" type="slidenum">
              <a:rPr lang="en-US" altLang="zh-CN">
                <a:latin typeface="Garamond" panose="02020404030301010803" pitchFamily="18" charset="0"/>
              </a:rPr>
              <a:pPr eaLnBrk="1" hangingPunct="1"/>
              <a:t>90</a:t>
            </a:fld>
            <a:endParaRPr lang="en-US" altLang="zh-CN">
              <a:latin typeface="Garamond" panose="02020404030301010803" pitchFamily="18" charset="0"/>
            </a:endParaRPr>
          </a:p>
        </p:txBody>
      </p:sp>
      <p:sp>
        <p:nvSpPr>
          <p:cNvPr id="289795" name="Rectangle 2"/>
          <p:cNvSpPr>
            <a:spLocks noGrp="1" noChangeArrowheads="1"/>
          </p:cNvSpPr>
          <p:nvPr>
            <p:ph type="body" sz="half" idx="1"/>
          </p:nvPr>
        </p:nvSpPr>
        <p:spPr>
          <a:xfrm>
            <a:off x="457200" y="404813"/>
            <a:ext cx="8435975" cy="5726112"/>
          </a:xfrm>
        </p:spPr>
        <p:txBody>
          <a:bodyPr/>
          <a:lstStyle/>
          <a:p>
            <a:pPr eaLnBrk="1" hangingPunct="1">
              <a:buFont typeface="Wingdings" panose="05000000000000000000" pitchFamily="2" charset="2"/>
              <a:buNone/>
            </a:pPr>
            <a:r>
              <a:rPr lang="zh-CN" altLang="en-US" sz="2400"/>
              <a:t>计算结果</a:t>
            </a:r>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endParaRPr lang="zh-CN" altLang="en-US" sz="2400"/>
          </a:p>
          <a:p>
            <a:pPr eaLnBrk="1" hangingPunct="1">
              <a:buFont typeface="Wingdings" panose="05000000000000000000" pitchFamily="2" charset="2"/>
              <a:buNone/>
            </a:pPr>
            <a:r>
              <a:rPr lang="zh-CN" altLang="en-US" sz="2400"/>
              <a:t>则，</a:t>
            </a:r>
            <a:r>
              <a:rPr lang="en-US" altLang="zh-CN" sz="2400"/>
              <a:t>C(0,4)=32</a:t>
            </a:r>
          </a:p>
          <a:p>
            <a:pPr eaLnBrk="1" hangingPunct="1">
              <a:lnSpc>
                <a:spcPct val="120000"/>
              </a:lnSpc>
              <a:buFont typeface="Wingdings" panose="05000000000000000000" pitchFamily="2" charset="2"/>
              <a:buNone/>
            </a:pPr>
            <a:r>
              <a:rPr lang="zh-CN" altLang="en-US" sz="2400"/>
              <a:t>二分检索树：</a:t>
            </a:r>
          </a:p>
          <a:p>
            <a:pPr eaLnBrk="1" hangingPunct="1">
              <a:lnSpc>
                <a:spcPct val="120000"/>
              </a:lnSpc>
              <a:buFont typeface="Wingdings" panose="05000000000000000000" pitchFamily="2" charset="2"/>
              <a:buNone/>
            </a:pPr>
            <a:r>
              <a:rPr lang="zh-CN" altLang="en-US" sz="2400"/>
              <a:t>       </a:t>
            </a:r>
            <a:r>
              <a:rPr lang="en-US" altLang="zh-CN" sz="2400"/>
              <a:t>T</a:t>
            </a:r>
            <a:r>
              <a:rPr lang="en-US" altLang="zh-CN" sz="2400" baseline="-25000"/>
              <a:t>04</a:t>
            </a:r>
            <a:r>
              <a:rPr lang="en-US" altLang="zh-CN" sz="2400"/>
              <a:t>=2 =&gt;T</a:t>
            </a:r>
            <a:r>
              <a:rPr lang="en-US" altLang="zh-CN" sz="2400" baseline="-25000"/>
              <a:t>01</a:t>
            </a:r>
            <a:r>
              <a:rPr lang="en-US" altLang="zh-CN" sz="2400"/>
              <a:t>(</a:t>
            </a:r>
            <a:r>
              <a:rPr lang="zh-CN" altLang="en-US" sz="2400"/>
              <a:t>左子树），</a:t>
            </a:r>
            <a:r>
              <a:rPr lang="en-US" altLang="zh-CN" sz="2400"/>
              <a:t>T</a:t>
            </a:r>
            <a:r>
              <a:rPr lang="en-US" altLang="zh-CN" sz="2400" baseline="-25000"/>
              <a:t>24</a:t>
            </a:r>
            <a:r>
              <a:rPr lang="en-US" altLang="zh-CN" sz="2400"/>
              <a:t>(</a:t>
            </a:r>
            <a:r>
              <a:rPr lang="zh-CN" altLang="en-US" sz="2400"/>
              <a:t>右子树） </a:t>
            </a:r>
          </a:p>
          <a:p>
            <a:pPr eaLnBrk="1" hangingPunct="1">
              <a:lnSpc>
                <a:spcPct val="120000"/>
              </a:lnSpc>
              <a:buFont typeface="Wingdings" panose="05000000000000000000" pitchFamily="2" charset="2"/>
              <a:buNone/>
            </a:pPr>
            <a:r>
              <a:rPr lang="zh-CN" altLang="en-US" sz="2400"/>
              <a:t>       </a:t>
            </a:r>
            <a:r>
              <a:rPr lang="en-US" altLang="zh-CN" sz="2400"/>
              <a:t>T</a:t>
            </a:r>
            <a:r>
              <a:rPr lang="en-US" altLang="zh-CN" sz="2400" baseline="-25000"/>
              <a:t>01</a:t>
            </a:r>
            <a:r>
              <a:rPr lang="en-US" altLang="zh-CN" sz="2400"/>
              <a:t>=1 =&gt;T</a:t>
            </a:r>
            <a:r>
              <a:rPr lang="en-US" altLang="zh-CN" sz="2400" baseline="-25000"/>
              <a:t>00</a:t>
            </a:r>
            <a:r>
              <a:rPr lang="en-US" altLang="zh-CN" sz="2400"/>
              <a:t>(</a:t>
            </a:r>
            <a:r>
              <a:rPr lang="zh-CN" altLang="en-US" sz="2400"/>
              <a:t>左子树），</a:t>
            </a:r>
            <a:r>
              <a:rPr lang="en-US" altLang="zh-CN" sz="2400"/>
              <a:t>T</a:t>
            </a:r>
            <a:r>
              <a:rPr lang="en-US" altLang="zh-CN" sz="2400" baseline="-25000"/>
              <a:t>11</a:t>
            </a:r>
            <a:r>
              <a:rPr lang="en-US" altLang="zh-CN" sz="2400"/>
              <a:t>(</a:t>
            </a:r>
            <a:r>
              <a:rPr lang="zh-CN" altLang="en-US" sz="2400"/>
              <a:t>右子树） </a:t>
            </a:r>
          </a:p>
          <a:p>
            <a:pPr eaLnBrk="1" hangingPunct="1">
              <a:lnSpc>
                <a:spcPct val="120000"/>
              </a:lnSpc>
              <a:buFont typeface="Wingdings" panose="05000000000000000000" pitchFamily="2" charset="2"/>
              <a:buNone/>
            </a:pPr>
            <a:r>
              <a:rPr lang="zh-CN" altLang="en-US" sz="2400"/>
              <a:t>       </a:t>
            </a:r>
            <a:r>
              <a:rPr lang="en-US" altLang="zh-CN" sz="2400"/>
              <a:t>T</a:t>
            </a:r>
            <a:r>
              <a:rPr lang="en-US" altLang="zh-CN" sz="2400" baseline="-25000"/>
              <a:t>24</a:t>
            </a:r>
            <a:r>
              <a:rPr lang="en-US" altLang="zh-CN" sz="2400"/>
              <a:t>=3 =&gt;T</a:t>
            </a:r>
            <a:r>
              <a:rPr lang="en-US" altLang="zh-CN" sz="2400" baseline="-25000"/>
              <a:t>22</a:t>
            </a:r>
            <a:r>
              <a:rPr lang="en-US" altLang="zh-CN" sz="2400"/>
              <a:t>(</a:t>
            </a:r>
            <a:r>
              <a:rPr lang="zh-CN" altLang="en-US" sz="2400"/>
              <a:t>左子树），</a:t>
            </a:r>
            <a:r>
              <a:rPr lang="en-US" altLang="zh-CN" sz="2400"/>
              <a:t>T</a:t>
            </a:r>
            <a:r>
              <a:rPr lang="en-US" altLang="zh-CN" sz="2400" baseline="-25000"/>
              <a:t>34</a:t>
            </a:r>
            <a:r>
              <a:rPr lang="en-US" altLang="zh-CN" sz="2400"/>
              <a:t>(</a:t>
            </a:r>
            <a:r>
              <a:rPr lang="zh-CN" altLang="en-US" sz="2400"/>
              <a:t>右子树） </a:t>
            </a:r>
            <a:endParaRPr lang="zh-CN" altLang="en-US" sz="2600"/>
          </a:p>
        </p:txBody>
      </p:sp>
      <p:graphicFrame>
        <p:nvGraphicFramePr>
          <p:cNvPr id="490554" name="Group 58"/>
          <p:cNvGraphicFramePr>
            <a:graphicFrameLocks noGrp="1"/>
          </p:cNvGraphicFramePr>
          <p:nvPr>
            <p:ph sz="half" idx="2"/>
          </p:nvPr>
        </p:nvGraphicFramePr>
        <p:xfrm>
          <a:off x="827088" y="914400"/>
          <a:ext cx="7632700" cy="2524124"/>
        </p:xfrm>
        <a:graphic>
          <a:graphicData uri="http://schemas.openxmlformats.org/drawingml/2006/table">
            <a:tbl>
              <a:tblPr/>
              <a:tblGrid>
                <a:gridCol w="666750">
                  <a:extLst>
                    <a:ext uri="{9D8B030D-6E8A-4147-A177-3AD203B41FA5}">
                      <a16:colId xmlns:a16="http://schemas.microsoft.com/office/drawing/2014/main" xmlns="" val="20000"/>
                    </a:ext>
                  </a:extLst>
                </a:gridCol>
                <a:gridCol w="1422400">
                  <a:extLst>
                    <a:ext uri="{9D8B030D-6E8A-4147-A177-3AD203B41FA5}">
                      <a16:colId xmlns:a16="http://schemas.microsoft.com/office/drawing/2014/main" xmlns="" val="20001"/>
                    </a:ext>
                  </a:extLst>
                </a:gridCol>
                <a:gridCol w="1439862">
                  <a:extLst>
                    <a:ext uri="{9D8B030D-6E8A-4147-A177-3AD203B41FA5}">
                      <a16:colId xmlns:a16="http://schemas.microsoft.com/office/drawing/2014/main" xmlns="" val="20002"/>
                    </a:ext>
                  </a:extLst>
                </a:gridCol>
                <a:gridCol w="1368425">
                  <a:extLst>
                    <a:ext uri="{9D8B030D-6E8A-4147-A177-3AD203B41FA5}">
                      <a16:colId xmlns:a16="http://schemas.microsoft.com/office/drawing/2014/main" xmlns="" val="20003"/>
                    </a:ext>
                  </a:extLst>
                </a:gridCol>
                <a:gridCol w="1368425">
                  <a:extLst>
                    <a:ext uri="{9D8B030D-6E8A-4147-A177-3AD203B41FA5}">
                      <a16:colId xmlns:a16="http://schemas.microsoft.com/office/drawing/2014/main" xmlns="" val="20004"/>
                    </a:ext>
                  </a:extLst>
                </a:gridCol>
                <a:gridCol w="1366838">
                  <a:extLst>
                    <a:ext uri="{9D8B030D-6E8A-4147-A177-3AD203B41FA5}">
                      <a16:colId xmlns:a16="http://schemas.microsoft.com/office/drawing/2014/main" xmlns="" val="20005"/>
                    </a:ext>
                  </a:extLst>
                </a:gridCol>
              </a:tblGrid>
              <a:tr h="695049">
                <a:tc>
                  <a:txBody>
                    <a:bodyPr/>
                    <a:lstStyle/>
                    <a:p>
                      <a:pPr marL="0" marR="0" lvl="0" indent="0" algn="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i</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j-i</a:t>
                      </a:r>
                    </a:p>
                  </a:txBody>
                  <a:tcPr marT="45727" marB="45727"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0</a:t>
                      </a:r>
                    </a:p>
                  </a:txBody>
                  <a:tcPr marT="45727" marB="45727"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2</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3</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4</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581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0</a:t>
                      </a:r>
                    </a:p>
                  </a:txBody>
                  <a:tcPr marT="45727" marB="45727"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2,0,0</a:t>
                      </a:r>
                    </a:p>
                  </a:txBody>
                  <a:tcPr marT="45727" marB="45727"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3,0,0</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1,0,0</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1,0,0</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1,0,0</a:t>
                      </a:r>
                    </a:p>
                  </a:txBody>
                  <a:tcPr marT="45727" marB="45727"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6581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a:t>
                      </a:r>
                    </a:p>
                  </a:txBody>
                  <a:tcPr marT="45727" marB="45727"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8,</a:t>
                      </a:r>
                      <a:r>
                        <a:rPr kumimoji="0" lang="zh-CN" altLang="en-US" sz="1800" b="0" i="0" u="none" strike="noStrike" cap="none" normalizeH="0" baseline="0">
                          <a:ln>
                            <a:noFill/>
                          </a:ln>
                          <a:solidFill>
                            <a:srgbClr val="FF3300"/>
                          </a:solidFill>
                          <a:effectLst/>
                          <a:latin typeface="Arial" pitchFamily="34" charset="0"/>
                          <a:ea typeface="宋体" pitchFamily="2" charset="-122"/>
                        </a:rPr>
                        <a:t>8</a:t>
                      </a:r>
                      <a:r>
                        <a:rPr kumimoji="0" lang="zh-CN" altLang="en-US" sz="1800" b="0" i="0" u="none" strike="noStrike" cap="none" normalizeH="0" baseline="0">
                          <a:ln>
                            <a:noFill/>
                          </a:ln>
                          <a:solidFill>
                            <a:schemeClr val="tx1"/>
                          </a:solidFill>
                          <a:effectLst/>
                          <a:latin typeface="Arial" pitchFamily="34" charset="0"/>
                          <a:ea typeface="宋体" pitchFamily="2" charset="-122"/>
                        </a:rPr>
                        <a:t>,</a:t>
                      </a:r>
                      <a:r>
                        <a:rPr kumimoji="0" lang="zh-CN" altLang="en-US" sz="1800" b="0" i="0" u="none" strike="noStrike" cap="none" normalizeH="0" baseline="0">
                          <a:ln>
                            <a:noFill/>
                          </a:ln>
                          <a:solidFill>
                            <a:srgbClr val="0000FF"/>
                          </a:solidFill>
                          <a:effectLst/>
                          <a:latin typeface="Arial" pitchFamily="34" charset="0"/>
                          <a:ea typeface="宋体" pitchFamily="2" charset="-122"/>
                        </a:rPr>
                        <a:t>1</a:t>
                      </a:r>
                    </a:p>
                  </a:txBody>
                  <a:tcPr marT="45727" marB="4572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7,7,2</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3,3,3</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3,3,4</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2"/>
                  </a:ext>
                </a:extLst>
              </a:tr>
              <a:tr h="36581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2</a:t>
                      </a:r>
                    </a:p>
                  </a:txBody>
                  <a:tcPr marT="45727" marB="45727"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12,19,1</a:t>
                      </a:r>
                    </a:p>
                  </a:txBody>
                  <a:tcPr marT="45727" marB="4572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9,12,2</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5,</a:t>
                      </a:r>
                      <a:r>
                        <a:rPr kumimoji="0" lang="zh-CN" altLang="en-US" sz="1800" b="0" i="0" u="none" strike="noStrike" cap="none" normalizeH="0" baseline="0">
                          <a:ln>
                            <a:noFill/>
                          </a:ln>
                          <a:solidFill>
                            <a:srgbClr val="FF3300"/>
                          </a:solidFill>
                          <a:effectLst/>
                          <a:latin typeface="Arial" pitchFamily="34" charset="0"/>
                          <a:ea typeface="宋体" pitchFamily="2" charset="-122"/>
                        </a:rPr>
                        <a:t>8</a:t>
                      </a:r>
                      <a:r>
                        <a:rPr kumimoji="0" lang="zh-CN" altLang="en-US" sz="1800" b="0" i="0" u="none" strike="noStrike" cap="none" normalizeH="0" baseline="0">
                          <a:ln>
                            <a:noFill/>
                          </a:ln>
                          <a:solidFill>
                            <a:schemeClr val="tx1"/>
                          </a:solidFill>
                          <a:effectLst/>
                          <a:latin typeface="Arial" pitchFamily="34" charset="0"/>
                          <a:ea typeface="宋体" pitchFamily="2" charset="-122"/>
                        </a:rPr>
                        <a:t>,</a:t>
                      </a:r>
                      <a:r>
                        <a:rPr kumimoji="0" lang="zh-CN" altLang="en-US" sz="1800" b="0" i="0" u="none" strike="noStrike" cap="none" normalizeH="0" baseline="0">
                          <a:ln>
                            <a:noFill/>
                          </a:ln>
                          <a:solidFill>
                            <a:srgbClr val="0000FF"/>
                          </a:solidFill>
                          <a:effectLst/>
                          <a:latin typeface="Arial" pitchFamily="34" charset="0"/>
                          <a:ea typeface="宋体" pitchFamily="2" charset="-122"/>
                        </a:rPr>
                        <a:t>3</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3"/>
                  </a:ext>
                </a:extLst>
              </a:tr>
              <a:tr h="36581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3</a:t>
                      </a:r>
                    </a:p>
                  </a:txBody>
                  <a:tcPr marT="45727" marB="45727"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14,25,2</a:t>
                      </a:r>
                    </a:p>
                  </a:txBody>
                  <a:tcPr marT="45727" marB="4572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11,19,2</a:t>
                      </a: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4"/>
                  </a:ext>
                </a:extLst>
              </a:tr>
              <a:tr h="36581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4</a:t>
                      </a:r>
                    </a:p>
                  </a:txBody>
                  <a:tcPr marT="45727" marB="45727"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16,</a:t>
                      </a:r>
                      <a:r>
                        <a:rPr kumimoji="0" lang="zh-CN" altLang="en-US" sz="1800" b="0" i="0" u="none" strike="noStrike" cap="none" normalizeH="0" baseline="0">
                          <a:ln>
                            <a:noFill/>
                          </a:ln>
                          <a:solidFill>
                            <a:srgbClr val="FF3300"/>
                          </a:solidFill>
                          <a:effectLst/>
                          <a:latin typeface="Arial" pitchFamily="34" charset="0"/>
                          <a:ea typeface="宋体" pitchFamily="2" charset="-122"/>
                        </a:rPr>
                        <a:t>32</a:t>
                      </a:r>
                      <a:r>
                        <a:rPr kumimoji="0" lang="zh-CN" altLang="en-US" sz="1800" b="0" i="0" u="none" strike="noStrike" cap="none" normalizeH="0" baseline="0">
                          <a:ln>
                            <a:noFill/>
                          </a:ln>
                          <a:solidFill>
                            <a:schemeClr val="tx1"/>
                          </a:solidFill>
                          <a:effectLst/>
                          <a:latin typeface="Arial" pitchFamily="34" charset="0"/>
                          <a:ea typeface="宋体" pitchFamily="2" charset="-122"/>
                        </a:rPr>
                        <a:t>,</a:t>
                      </a:r>
                      <a:r>
                        <a:rPr kumimoji="0" lang="zh-CN" altLang="en-US" sz="1800" b="0" i="0" u="none" strike="noStrike" cap="none" normalizeH="0" baseline="0">
                          <a:ln>
                            <a:noFill/>
                          </a:ln>
                          <a:solidFill>
                            <a:srgbClr val="0000FF"/>
                          </a:solidFill>
                          <a:effectLst/>
                          <a:latin typeface="Arial" pitchFamily="34" charset="0"/>
                          <a:ea typeface="宋体" pitchFamily="2" charset="-122"/>
                        </a:rPr>
                        <a:t>2</a:t>
                      </a:r>
                    </a:p>
                  </a:txBody>
                  <a:tcPr marT="45727" marB="45727"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a:txBody>
                  <a:tcPr marT="45727" marB="45727"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W(j,j+i),C(j,j+i),R(j,j+i)</a:t>
                      </a:r>
                    </a:p>
                  </a:txBody>
                  <a:tcPr marT="45727" marB="45727"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267808511"/>
      </p:ext>
    </p:extLst>
  </p:cSld>
  <p:clrMapOvr>
    <a:masterClrMapping/>
  </p:clrMapOvr>
  <p:transition spd="slow">
    <p:pull dir="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B3D45E-F91A-4585-A49E-8FF2047794B3}" type="slidenum">
              <a:rPr lang="en-US" altLang="zh-CN">
                <a:latin typeface="Garamond" panose="02020404030301010803" pitchFamily="18" charset="0"/>
              </a:rPr>
              <a:pPr eaLnBrk="1" hangingPunct="1"/>
              <a:t>91</a:t>
            </a:fld>
            <a:endParaRPr lang="en-US" altLang="zh-CN">
              <a:latin typeface="Garamond" panose="02020404030301010803" pitchFamily="18" charset="0"/>
            </a:endParaRPr>
          </a:p>
        </p:txBody>
      </p:sp>
      <p:sp>
        <p:nvSpPr>
          <p:cNvPr id="290819" name="Rectangle 2"/>
          <p:cNvSpPr>
            <a:spLocks noGrp="1" noChangeArrowheads="1"/>
          </p:cNvSpPr>
          <p:nvPr>
            <p:ph type="body" idx="1"/>
          </p:nvPr>
        </p:nvSpPr>
        <p:spPr/>
        <p:txBody>
          <a:bodyPr/>
          <a:lstStyle/>
          <a:p>
            <a:pPr eaLnBrk="1" hangingPunct="1"/>
            <a:r>
              <a:rPr lang="zh-CN" altLang="en-US"/>
              <a:t>树的形态</a:t>
            </a:r>
          </a:p>
        </p:txBody>
      </p:sp>
      <p:sp>
        <p:nvSpPr>
          <p:cNvPr id="290820" name="Oval 3"/>
          <p:cNvSpPr>
            <a:spLocks noChangeArrowheads="1"/>
          </p:cNvSpPr>
          <p:nvPr/>
        </p:nvSpPr>
        <p:spPr bwMode="auto">
          <a:xfrm>
            <a:off x="3492500" y="2133600"/>
            <a:ext cx="574675" cy="5746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if</a:t>
            </a:r>
          </a:p>
        </p:txBody>
      </p:sp>
      <p:sp>
        <p:nvSpPr>
          <p:cNvPr id="290821" name="Oval 4"/>
          <p:cNvSpPr>
            <a:spLocks noChangeArrowheads="1"/>
          </p:cNvSpPr>
          <p:nvPr/>
        </p:nvSpPr>
        <p:spPr bwMode="auto">
          <a:xfrm>
            <a:off x="2843213" y="3068638"/>
            <a:ext cx="574675" cy="5746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do</a:t>
            </a:r>
          </a:p>
        </p:txBody>
      </p:sp>
      <p:sp>
        <p:nvSpPr>
          <p:cNvPr id="290822" name="Oval 5"/>
          <p:cNvSpPr>
            <a:spLocks noChangeArrowheads="1"/>
          </p:cNvSpPr>
          <p:nvPr/>
        </p:nvSpPr>
        <p:spPr bwMode="auto">
          <a:xfrm>
            <a:off x="4140200" y="3068638"/>
            <a:ext cx="574675" cy="5746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read</a:t>
            </a:r>
          </a:p>
        </p:txBody>
      </p:sp>
      <p:sp>
        <p:nvSpPr>
          <p:cNvPr id="290823" name="Oval 6"/>
          <p:cNvSpPr>
            <a:spLocks noChangeArrowheads="1"/>
          </p:cNvSpPr>
          <p:nvPr/>
        </p:nvSpPr>
        <p:spPr bwMode="auto">
          <a:xfrm>
            <a:off x="4716463" y="4076700"/>
            <a:ext cx="574675" cy="5746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800"/>
              <a:t>while</a:t>
            </a:r>
          </a:p>
        </p:txBody>
      </p:sp>
      <p:sp>
        <p:nvSpPr>
          <p:cNvPr id="290824" name="Line 7"/>
          <p:cNvSpPr>
            <a:spLocks noChangeShapeType="1"/>
          </p:cNvSpPr>
          <p:nvPr/>
        </p:nvSpPr>
        <p:spPr bwMode="auto">
          <a:xfrm flipH="1">
            <a:off x="3348038" y="2708275"/>
            <a:ext cx="360362" cy="433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825" name="Line 8"/>
          <p:cNvSpPr>
            <a:spLocks noChangeShapeType="1"/>
          </p:cNvSpPr>
          <p:nvPr/>
        </p:nvSpPr>
        <p:spPr bwMode="auto">
          <a:xfrm>
            <a:off x="3851275" y="2708275"/>
            <a:ext cx="360363" cy="433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826" name="Line 9"/>
          <p:cNvSpPr>
            <a:spLocks noChangeShapeType="1"/>
          </p:cNvSpPr>
          <p:nvPr/>
        </p:nvSpPr>
        <p:spPr bwMode="auto">
          <a:xfrm>
            <a:off x="4572000" y="3573463"/>
            <a:ext cx="360363"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61029286"/>
      </p:ext>
    </p:extLst>
  </p:cSld>
  <p:clrMapOvr>
    <a:masterClrMapping/>
  </p:clrMapOvr>
  <p:transition spd="slow">
    <p:pull dir="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086F32-8237-4078-A9F8-20251EFB5CB0}" type="slidenum">
              <a:rPr lang="en-US" altLang="zh-CN">
                <a:latin typeface="Garamond" panose="02020404030301010803" pitchFamily="18" charset="0"/>
              </a:rPr>
              <a:pPr eaLnBrk="1" hangingPunct="1"/>
              <a:t>92</a:t>
            </a:fld>
            <a:endParaRPr lang="en-US" altLang="zh-CN">
              <a:latin typeface="Garamond" panose="02020404030301010803" pitchFamily="18" charset="0"/>
            </a:endParaRPr>
          </a:p>
        </p:txBody>
      </p:sp>
      <p:sp>
        <p:nvSpPr>
          <p:cNvPr id="291843" name="Rectangle 2"/>
          <p:cNvSpPr>
            <a:spLocks noGrp="1" noChangeArrowheads="1"/>
          </p:cNvSpPr>
          <p:nvPr>
            <p:ph type="body" sz="half" idx="1"/>
          </p:nvPr>
        </p:nvSpPr>
        <p:spPr>
          <a:xfrm>
            <a:off x="457200" y="404813"/>
            <a:ext cx="8218488" cy="5726112"/>
          </a:xfrm>
        </p:spPr>
        <p:txBody>
          <a:bodyPr/>
          <a:lstStyle/>
          <a:p>
            <a:pPr eaLnBrk="1" hangingPunct="1">
              <a:lnSpc>
                <a:spcPct val="120000"/>
              </a:lnSpc>
              <a:buFont typeface="Wingdings" panose="05000000000000000000" pitchFamily="2" charset="2"/>
              <a:buNone/>
            </a:pPr>
            <a:r>
              <a:rPr lang="zh-CN" altLang="en-US" sz="2600"/>
              <a:t>3.计算时间</a:t>
            </a:r>
          </a:p>
          <a:p>
            <a:pPr eaLnBrk="1" hangingPunct="1">
              <a:lnSpc>
                <a:spcPct val="120000"/>
              </a:lnSpc>
              <a:buFont typeface="Wingdings" panose="05000000000000000000" pitchFamily="2" charset="2"/>
              <a:buNone/>
            </a:pPr>
            <a:r>
              <a:rPr lang="zh-CN" altLang="en-US" sz="2400"/>
              <a:t>      </a:t>
            </a:r>
            <a:r>
              <a:rPr lang="zh-CN" altLang="en-US" sz="2400">
                <a:cs typeface="Arial" panose="020B0604020202020204" pitchFamily="34" charset="0"/>
              </a:rPr>
              <a:t>●  </a:t>
            </a:r>
            <a:r>
              <a:rPr lang="zh-CN" altLang="en-US" sz="2400"/>
              <a:t>当</a:t>
            </a:r>
            <a:r>
              <a:rPr lang="en-US" altLang="zh-CN" sz="2400"/>
              <a:t>j-i=m</a:t>
            </a:r>
            <a:r>
              <a:rPr lang="zh-CN" altLang="en-US" sz="2400"/>
              <a:t>时，有</a:t>
            </a:r>
            <a:r>
              <a:rPr lang="en-US" altLang="zh-CN" sz="2400">
                <a:solidFill>
                  <a:srgbClr val="FF3300"/>
                </a:solidFill>
              </a:rPr>
              <a:t>n-m+1</a:t>
            </a:r>
            <a:r>
              <a:rPr lang="zh-CN" altLang="en-US" sz="2400"/>
              <a:t>个</a:t>
            </a:r>
            <a:r>
              <a:rPr lang="en-US" altLang="zh-CN" sz="2400"/>
              <a:t>C(i,j)</a:t>
            </a:r>
            <a:r>
              <a:rPr lang="zh-CN" altLang="en-US" sz="2400"/>
              <a:t>要计算</a:t>
            </a:r>
          </a:p>
          <a:p>
            <a:pPr eaLnBrk="1" hangingPunct="1">
              <a:lnSpc>
                <a:spcPct val="120000"/>
              </a:lnSpc>
              <a:buFont typeface="Wingdings" panose="05000000000000000000" pitchFamily="2" charset="2"/>
              <a:buNone/>
            </a:pPr>
            <a:r>
              <a:rPr lang="zh-CN" altLang="en-US" sz="2400"/>
              <a:t>      </a:t>
            </a:r>
            <a:r>
              <a:rPr lang="zh-CN" altLang="en-US" sz="2400">
                <a:cs typeface="Arial" panose="020B0604020202020204" pitchFamily="34" charset="0"/>
              </a:rPr>
              <a:t>● </a:t>
            </a:r>
            <a:r>
              <a:rPr lang="en-US" altLang="zh-CN" sz="2400"/>
              <a:t>C(i,j)</a:t>
            </a:r>
            <a:r>
              <a:rPr lang="zh-CN" altLang="en-US" sz="2400"/>
              <a:t>的计算：</a:t>
            </a:r>
            <a:r>
              <a:rPr lang="zh-CN" altLang="en-US" sz="2400">
                <a:solidFill>
                  <a:srgbClr val="FF3300"/>
                </a:solidFill>
              </a:rPr>
              <a:t>Ｏ</a:t>
            </a:r>
            <a:r>
              <a:rPr lang="zh-CN" altLang="en-US" sz="2400">
                <a:solidFill>
                  <a:srgbClr val="FF3300"/>
                </a:solidFill>
                <a:cs typeface="Arial" panose="020B0604020202020204" pitchFamily="34" charset="0"/>
              </a:rPr>
              <a:t>(</a:t>
            </a:r>
            <a:r>
              <a:rPr lang="en-US" altLang="zh-CN" sz="2400">
                <a:solidFill>
                  <a:srgbClr val="FF3300"/>
                </a:solidFill>
                <a:cs typeface="Arial" panose="020B0604020202020204" pitchFamily="34" charset="0"/>
              </a:rPr>
              <a:t>m)</a:t>
            </a:r>
          </a:p>
          <a:p>
            <a:pPr eaLnBrk="1" hangingPunct="1">
              <a:lnSpc>
                <a:spcPct val="120000"/>
              </a:lnSpc>
              <a:buFont typeface="Wingdings" panose="05000000000000000000" pitchFamily="2" charset="2"/>
              <a:buNone/>
            </a:pPr>
            <a:r>
              <a:rPr lang="en-US" altLang="zh-CN" sz="2400">
                <a:cs typeface="Arial" panose="020B0604020202020204" pitchFamily="34" charset="0"/>
              </a:rPr>
              <a:t>                  </a:t>
            </a:r>
            <a:r>
              <a:rPr lang="zh-CN" altLang="en-US" sz="2400"/>
              <a:t>每个</a:t>
            </a:r>
            <a:r>
              <a:rPr lang="en-US" altLang="zh-CN" sz="2400"/>
              <a:t>C(i,j)</a:t>
            </a:r>
            <a:r>
              <a:rPr lang="zh-CN" altLang="en-US" sz="2400"/>
              <a:t>要求找出</a:t>
            </a:r>
            <a:r>
              <a:rPr lang="en-US" altLang="zh-CN" sz="2400">
                <a:solidFill>
                  <a:srgbClr val="0000FF"/>
                </a:solidFill>
              </a:rPr>
              <a:t>m</a:t>
            </a:r>
            <a:r>
              <a:rPr lang="zh-CN" altLang="en-US" sz="2400"/>
              <a:t>个量中的最小值。</a:t>
            </a:r>
          </a:p>
          <a:p>
            <a:pPr eaLnBrk="1" hangingPunct="1">
              <a:lnSpc>
                <a:spcPct val="120000"/>
              </a:lnSpc>
              <a:buFont typeface="Wingdings" panose="05000000000000000000" pitchFamily="2" charset="2"/>
              <a:buNone/>
            </a:pPr>
            <a:r>
              <a:rPr lang="zh-CN" altLang="en-US" sz="2400"/>
              <a:t>      则，</a:t>
            </a:r>
            <a:r>
              <a:rPr lang="en-US" altLang="zh-CN" sz="2400"/>
              <a:t>n-m+1</a:t>
            </a:r>
            <a:r>
              <a:rPr lang="zh-CN" altLang="en-US" sz="2400"/>
              <a:t>个</a:t>
            </a:r>
            <a:r>
              <a:rPr lang="en-US" altLang="zh-CN" sz="2400"/>
              <a:t>C(i,j)</a:t>
            </a:r>
            <a:r>
              <a:rPr lang="zh-CN" altLang="en-US" sz="2400"/>
              <a:t>的计算时间：</a:t>
            </a:r>
          </a:p>
          <a:p>
            <a:pPr eaLnBrk="1" hangingPunct="1">
              <a:lnSpc>
                <a:spcPct val="120000"/>
              </a:lnSpc>
              <a:buFont typeface="Wingdings" panose="05000000000000000000" pitchFamily="2" charset="2"/>
              <a:buNone/>
            </a:pPr>
            <a:r>
              <a:rPr lang="zh-CN" altLang="en-US" sz="2400"/>
              <a:t>                           </a:t>
            </a:r>
            <a:r>
              <a:rPr lang="zh-CN" altLang="en-US" sz="2400">
                <a:solidFill>
                  <a:srgbClr val="FF3300"/>
                </a:solidFill>
              </a:rPr>
              <a:t>Ｏ</a:t>
            </a:r>
            <a:r>
              <a:rPr lang="zh-CN" altLang="en-US" sz="2400">
                <a:solidFill>
                  <a:srgbClr val="FF3300"/>
                </a:solidFill>
                <a:cs typeface="Arial" panose="020B0604020202020204" pitchFamily="34" charset="0"/>
              </a:rPr>
              <a:t>(</a:t>
            </a:r>
            <a:r>
              <a:rPr lang="en-US" altLang="zh-CN" sz="2400">
                <a:solidFill>
                  <a:srgbClr val="FF3300"/>
                </a:solidFill>
                <a:cs typeface="Arial" panose="020B0604020202020204" pitchFamily="34" charset="0"/>
              </a:rPr>
              <a:t>nm-m</a:t>
            </a:r>
            <a:r>
              <a:rPr lang="en-US" altLang="zh-CN" sz="2400" baseline="30000">
                <a:solidFill>
                  <a:srgbClr val="FF3300"/>
                </a:solidFill>
                <a:cs typeface="Arial" panose="020B0604020202020204" pitchFamily="34" charset="0"/>
              </a:rPr>
              <a:t>2</a:t>
            </a:r>
            <a:r>
              <a:rPr lang="en-US" altLang="zh-CN" sz="2400">
                <a:solidFill>
                  <a:srgbClr val="FF3300"/>
                </a:solidFill>
                <a:cs typeface="Arial" panose="020B0604020202020204" pitchFamily="34" charset="0"/>
              </a:rPr>
              <a:t>)</a:t>
            </a:r>
          </a:p>
          <a:p>
            <a:pPr eaLnBrk="1" hangingPunct="1">
              <a:lnSpc>
                <a:spcPct val="120000"/>
              </a:lnSpc>
              <a:buFont typeface="Wingdings" panose="05000000000000000000" pitchFamily="2" charset="2"/>
              <a:buNone/>
            </a:pPr>
            <a:r>
              <a:rPr lang="en-US" altLang="zh-CN" sz="2400">
                <a:cs typeface="Arial" panose="020B0604020202020204" pitchFamily="34" charset="0"/>
              </a:rPr>
              <a:t>     </a:t>
            </a:r>
            <a:r>
              <a:rPr lang="zh-CN" altLang="en-US" sz="2400">
                <a:cs typeface="Arial" panose="020B0604020202020204" pitchFamily="34" charset="0"/>
              </a:rPr>
              <a:t>对所有可能的</a:t>
            </a:r>
            <a:r>
              <a:rPr lang="en-US" altLang="zh-CN" sz="2400">
                <a:cs typeface="Arial" panose="020B0604020202020204" pitchFamily="34" charset="0"/>
              </a:rPr>
              <a:t>m，</a:t>
            </a:r>
            <a:r>
              <a:rPr lang="zh-CN" altLang="en-US" sz="2400">
                <a:solidFill>
                  <a:srgbClr val="0000FF"/>
                </a:solidFill>
                <a:cs typeface="Arial" panose="020B0604020202020204" pitchFamily="34" charset="0"/>
              </a:rPr>
              <a:t>总计算时间为</a:t>
            </a:r>
            <a:r>
              <a:rPr lang="zh-CN" altLang="en-US" sz="2400">
                <a:cs typeface="Arial" panose="020B0604020202020204" pitchFamily="34" charset="0"/>
              </a:rPr>
              <a:t>：</a:t>
            </a:r>
          </a:p>
          <a:p>
            <a:pPr eaLnBrk="1" hangingPunct="1">
              <a:lnSpc>
                <a:spcPct val="120000"/>
              </a:lnSpc>
              <a:buFont typeface="Wingdings" panose="05000000000000000000" pitchFamily="2" charset="2"/>
              <a:buNone/>
            </a:pPr>
            <a:endParaRPr lang="zh-CN" altLang="en-US" sz="2400">
              <a:cs typeface="Arial" panose="020B0604020202020204" pitchFamily="34" charset="0"/>
            </a:endParaRPr>
          </a:p>
          <a:p>
            <a:pPr eaLnBrk="1" hangingPunct="1">
              <a:lnSpc>
                <a:spcPct val="120000"/>
              </a:lnSpc>
              <a:buFont typeface="Wingdings" panose="05000000000000000000" pitchFamily="2" charset="2"/>
              <a:buNone/>
            </a:pPr>
            <a:endParaRPr lang="zh-CN" altLang="en-US" sz="2400">
              <a:cs typeface="Arial" panose="020B0604020202020204" pitchFamily="34" charset="0"/>
            </a:endParaRPr>
          </a:p>
          <a:p>
            <a:pPr eaLnBrk="1" hangingPunct="1">
              <a:lnSpc>
                <a:spcPct val="120000"/>
              </a:lnSpc>
              <a:buFont typeface="Wingdings" panose="05000000000000000000" pitchFamily="2" charset="2"/>
              <a:buNone/>
            </a:pPr>
            <a:r>
              <a:rPr lang="zh-CN" altLang="en-US" sz="2400">
                <a:cs typeface="Arial" panose="020B0604020202020204" pitchFamily="34" charset="0"/>
              </a:rPr>
              <a:t>    一种改进措施（</a:t>
            </a:r>
            <a:r>
              <a:rPr lang="en-US" altLang="zh-CN" sz="2400">
                <a:cs typeface="Arial" panose="020B0604020202020204" pitchFamily="34" charset="0"/>
              </a:rPr>
              <a:t>D. E. Knuth）：</a:t>
            </a:r>
          </a:p>
          <a:p>
            <a:pPr eaLnBrk="1" hangingPunct="1">
              <a:lnSpc>
                <a:spcPct val="120000"/>
              </a:lnSpc>
              <a:buFont typeface="Wingdings" panose="05000000000000000000" pitchFamily="2" charset="2"/>
              <a:buNone/>
            </a:pPr>
            <a:r>
              <a:rPr lang="zh-CN" altLang="en-US" sz="2400">
                <a:cs typeface="Arial" panose="020B0604020202020204" pitchFamily="34" charset="0"/>
              </a:rPr>
              <a:t>     最优的</a:t>
            </a:r>
            <a:r>
              <a:rPr lang="en-US" altLang="zh-CN" sz="2400">
                <a:cs typeface="Arial" panose="020B0604020202020204" pitchFamily="34" charset="0"/>
              </a:rPr>
              <a:t>k∈[R(i,j-1),R(i+1,j)]   </a:t>
            </a:r>
            <a:endParaRPr lang="en-US" altLang="zh-CN" sz="2600">
              <a:cs typeface="Arial" panose="020B0604020202020204" pitchFamily="34" charset="0"/>
            </a:endParaRPr>
          </a:p>
        </p:txBody>
      </p:sp>
      <p:graphicFrame>
        <p:nvGraphicFramePr>
          <p:cNvPr id="291844" name="Object 3"/>
          <p:cNvGraphicFramePr>
            <a:graphicFrameLocks noGrp="1" noChangeAspect="1"/>
          </p:cNvGraphicFramePr>
          <p:nvPr>
            <p:ph sz="half" idx="2"/>
          </p:nvPr>
        </p:nvGraphicFramePr>
        <p:xfrm>
          <a:off x="3132138" y="4221163"/>
          <a:ext cx="3235325" cy="793750"/>
        </p:xfrm>
        <a:graphic>
          <a:graphicData uri="http://schemas.openxmlformats.org/presentationml/2006/ole">
            <mc:AlternateContent xmlns:mc="http://schemas.openxmlformats.org/markup-compatibility/2006">
              <mc:Choice xmlns:v="urn:schemas-microsoft-com:vml" Requires="v">
                <p:oleObj spid="_x0000_s105498" name="公式" r:id="rId3" imgW="1396394" imgH="342751" progId="Equation.3">
                  <p:embed/>
                </p:oleObj>
              </mc:Choice>
              <mc:Fallback>
                <p:oleObj name="公式" r:id="rId3" imgW="1396394" imgH="342751" progId="Equation.3">
                  <p:embed/>
                  <p:pic>
                    <p:nvPicPr>
                      <p:cNvPr id="29184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4221163"/>
                        <a:ext cx="3235325"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8663978"/>
      </p:ext>
    </p:extLst>
  </p:cSld>
  <p:clrMapOvr>
    <a:masterClrMapping/>
  </p:clrMapOvr>
  <p:transition spd="slow">
    <p:pull dir="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2866" name="Rectangle 2"/>
          <p:cNvSpPr>
            <a:spLocks noGrp="1" noChangeArrowheads="1"/>
          </p:cNvSpPr>
          <p:nvPr>
            <p:ph type="body" idx="1"/>
          </p:nvPr>
        </p:nvSpPr>
        <p:spPr>
          <a:xfrm>
            <a:off x="179388" y="76200"/>
            <a:ext cx="8964612" cy="6705600"/>
          </a:xfrm>
        </p:spPr>
        <p:txBody>
          <a:bodyPr/>
          <a:lstStyle/>
          <a:p>
            <a:pPr marL="0" indent="0" eaLnBrk="1" hangingPunct="1">
              <a:lnSpc>
                <a:spcPct val="80000"/>
              </a:lnSpc>
              <a:buFont typeface="Wingdings" panose="05000000000000000000" pitchFamily="2" charset="2"/>
              <a:buNone/>
            </a:pPr>
            <a:r>
              <a:rPr lang="zh-CN" altLang="en-US" sz="2000"/>
              <a:t>4.算法描述</a:t>
            </a:r>
          </a:p>
          <a:p>
            <a:pPr marL="0" indent="0" eaLnBrk="1" hangingPunct="1">
              <a:lnSpc>
                <a:spcPct val="80000"/>
              </a:lnSpc>
              <a:buFont typeface="Wingdings" panose="05000000000000000000" pitchFamily="2" charset="2"/>
              <a:buNone/>
            </a:pPr>
            <a:r>
              <a:rPr lang="zh-CN" altLang="en-US" sz="1500"/>
              <a:t>    </a:t>
            </a:r>
            <a:r>
              <a:rPr lang="en-US" altLang="zh-CN" sz="2000">
                <a:latin typeface="Times New Roman" panose="02020603050405020304" pitchFamily="18" charset="0"/>
              </a:rPr>
              <a:t>procedure OBST(P,Q,n)</a:t>
            </a:r>
          </a:p>
          <a:p>
            <a:pPr marL="0" indent="0" eaLnBrk="1" hangingPunct="1">
              <a:lnSpc>
                <a:spcPct val="80000"/>
              </a:lnSpc>
              <a:buFont typeface="Wingdings" panose="05000000000000000000" pitchFamily="2" charset="2"/>
              <a:buNone/>
            </a:pPr>
            <a:r>
              <a:rPr lang="en-US" altLang="zh-CN" sz="2000">
                <a:solidFill>
                  <a:srgbClr val="0000FF"/>
                </a:solidFill>
                <a:latin typeface="Times New Roman" panose="02020603050405020304" pitchFamily="18" charset="0"/>
              </a:rPr>
              <a:t>/*</a:t>
            </a:r>
            <a:r>
              <a:rPr lang="zh-CN" altLang="en-US" sz="2000">
                <a:solidFill>
                  <a:srgbClr val="0000FF"/>
                </a:solidFill>
                <a:latin typeface="Times New Roman" panose="02020603050405020304" pitchFamily="18" charset="0"/>
              </a:rPr>
              <a:t>给定</a:t>
            </a:r>
            <a:r>
              <a:rPr lang="en-US" altLang="zh-CN" sz="2000">
                <a:solidFill>
                  <a:srgbClr val="0000FF"/>
                </a:solidFill>
                <a:latin typeface="Times New Roman" panose="02020603050405020304" pitchFamily="18" charset="0"/>
              </a:rPr>
              <a:t>n</a:t>
            </a:r>
            <a:r>
              <a:rPr lang="zh-CN" altLang="en-US" sz="2000">
                <a:solidFill>
                  <a:srgbClr val="0000FF"/>
                </a:solidFill>
                <a:latin typeface="Times New Roman" panose="02020603050405020304" pitchFamily="18" charset="0"/>
              </a:rPr>
              <a:t>个标识符</a:t>
            </a:r>
            <a:r>
              <a:rPr lang="en-US" altLang="zh-CN" sz="2000">
                <a:solidFill>
                  <a:srgbClr val="0000FF"/>
                </a:solidFill>
                <a:latin typeface="Times New Roman" panose="02020603050405020304" pitchFamily="18" charset="0"/>
              </a:rPr>
              <a:t>a1＜a2＜…＜an。</a:t>
            </a:r>
            <a:r>
              <a:rPr lang="zh-CN" altLang="en-US" sz="2000">
                <a:solidFill>
                  <a:srgbClr val="0000FF"/>
                </a:solidFill>
                <a:latin typeface="Times New Roman" panose="02020603050405020304" pitchFamily="18" charset="0"/>
              </a:rPr>
              <a:t>已知成功检索的概率</a:t>
            </a:r>
            <a:r>
              <a:rPr lang="en-US" altLang="zh-CN" sz="2000">
                <a:solidFill>
                  <a:srgbClr val="0000FF"/>
                </a:solidFill>
                <a:latin typeface="Times New Roman" panose="02020603050405020304" pitchFamily="18" charset="0"/>
              </a:rPr>
              <a:t>P(i),</a:t>
            </a:r>
            <a:r>
              <a:rPr lang="zh-CN" altLang="en-US" sz="2000">
                <a:solidFill>
                  <a:srgbClr val="0000FF"/>
                </a:solidFill>
                <a:latin typeface="Times New Roman" panose="02020603050405020304" pitchFamily="18" charset="0"/>
              </a:rPr>
              <a:t>不成功检索概率</a:t>
            </a:r>
            <a:r>
              <a:rPr lang="en-US" altLang="zh-CN" sz="2000">
                <a:solidFill>
                  <a:srgbClr val="0000FF"/>
                </a:solidFill>
                <a:latin typeface="Times New Roman" panose="02020603050405020304" pitchFamily="18" charset="0"/>
              </a:rPr>
              <a:t>Q(i),    </a:t>
            </a:r>
          </a:p>
          <a:p>
            <a:pPr marL="0" indent="0" eaLnBrk="1" hangingPunct="1">
              <a:lnSpc>
                <a:spcPct val="80000"/>
              </a:lnSpc>
              <a:buFont typeface="Wingdings" panose="05000000000000000000" pitchFamily="2" charset="2"/>
              <a:buNone/>
            </a:pPr>
            <a:r>
              <a:rPr lang="en-US" altLang="zh-CN" sz="2000">
                <a:solidFill>
                  <a:srgbClr val="0000FF"/>
                </a:solidFill>
                <a:latin typeface="Times New Roman" panose="02020603050405020304" pitchFamily="18" charset="0"/>
              </a:rPr>
              <a:t>      0≤i≤n。</a:t>
            </a:r>
            <a:r>
              <a:rPr lang="zh-CN" altLang="en-US" sz="2000">
                <a:solidFill>
                  <a:srgbClr val="0000FF"/>
                </a:solidFill>
                <a:latin typeface="Times New Roman" panose="02020603050405020304" pitchFamily="18" charset="0"/>
              </a:rPr>
              <a:t>算法对于标识符</a:t>
            </a:r>
            <a:r>
              <a:rPr lang="en-US" altLang="zh-CN" sz="2000">
                <a:solidFill>
                  <a:srgbClr val="0000FF"/>
                </a:solidFill>
                <a:latin typeface="Times New Roman" panose="02020603050405020304" pitchFamily="18" charset="0"/>
              </a:rPr>
              <a:t>ai+1,…,aj</a:t>
            </a:r>
            <a:r>
              <a:rPr lang="zh-CN" altLang="en-US" sz="2000">
                <a:solidFill>
                  <a:srgbClr val="0000FF"/>
                </a:solidFill>
                <a:latin typeface="Times New Roman" panose="02020603050405020304" pitchFamily="18" charset="0"/>
              </a:rPr>
              <a:t>计算最优二分检索树</a:t>
            </a:r>
            <a:r>
              <a:rPr lang="en-US" altLang="zh-CN" sz="2000">
                <a:solidFill>
                  <a:srgbClr val="0000FF"/>
                </a:solidFill>
                <a:latin typeface="Times New Roman" panose="02020603050405020304" pitchFamily="18" charset="0"/>
              </a:rPr>
              <a:t>Tij</a:t>
            </a:r>
            <a:r>
              <a:rPr lang="zh-CN" altLang="en-US" sz="2000">
                <a:solidFill>
                  <a:srgbClr val="0000FF"/>
                </a:solidFill>
                <a:latin typeface="Times New Roman" panose="02020603050405020304" pitchFamily="18" charset="0"/>
              </a:rPr>
              <a:t>的成本</a:t>
            </a:r>
            <a:r>
              <a:rPr lang="en-US" altLang="zh-CN" sz="2000">
                <a:solidFill>
                  <a:srgbClr val="0000FF"/>
                </a:solidFill>
                <a:latin typeface="Times New Roman" panose="02020603050405020304" pitchFamily="18" charset="0"/>
              </a:rPr>
              <a:t>C(i,j)、</a:t>
            </a:r>
            <a:r>
              <a:rPr lang="zh-CN" altLang="en-US" sz="2000">
                <a:solidFill>
                  <a:srgbClr val="0000FF"/>
                </a:solidFill>
                <a:latin typeface="Times New Roman" panose="02020603050405020304" pitchFamily="18" charset="0"/>
              </a:rPr>
              <a:t>根</a:t>
            </a:r>
          </a:p>
          <a:p>
            <a:pPr marL="0" indent="0" eaLnBrk="1" hangingPunct="1">
              <a:lnSpc>
                <a:spcPct val="80000"/>
              </a:lnSpc>
              <a:buFont typeface="Wingdings" panose="05000000000000000000" pitchFamily="2" charset="2"/>
              <a:buNone/>
            </a:pPr>
            <a:r>
              <a:rPr lang="zh-CN" altLang="en-US" sz="2000">
                <a:solidFill>
                  <a:srgbClr val="0000FF"/>
                </a:solidFill>
                <a:latin typeface="Times New Roman" panose="02020603050405020304" pitchFamily="18" charset="0"/>
              </a:rPr>
              <a:t>      </a:t>
            </a:r>
            <a:r>
              <a:rPr lang="en-US" altLang="zh-CN" sz="2000">
                <a:solidFill>
                  <a:srgbClr val="0000FF"/>
                </a:solidFill>
                <a:latin typeface="Times New Roman" panose="02020603050405020304" pitchFamily="18" charset="0"/>
              </a:rPr>
              <a:t>R(i,j)、</a:t>
            </a:r>
            <a:r>
              <a:rPr lang="zh-CN" altLang="en-US" sz="2000">
                <a:solidFill>
                  <a:srgbClr val="0000FF"/>
                </a:solidFill>
                <a:latin typeface="Times New Roman" panose="02020603050405020304" pitchFamily="18" charset="0"/>
              </a:rPr>
              <a:t>权</a:t>
            </a:r>
            <a:r>
              <a:rPr lang="en-US" altLang="zh-CN" sz="2000">
                <a:solidFill>
                  <a:srgbClr val="0000FF"/>
                </a:solidFill>
                <a:latin typeface="Times New Roman" panose="02020603050405020304" pitchFamily="18" charset="0"/>
              </a:rPr>
              <a:t>W(i,j) */</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rPr>
              <a:t>        real P(1:n),Q(1:n),C(0:n,0:n),W(0:n,0:n);integer R(0:n,0:n)</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rPr>
              <a:t>        for i</a:t>
            </a:r>
            <a:r>
              <a:rPr lang="en-US" altLang="zh-CN" sz="2000">
                <a:latin typeface="Times New Roman" panose="02020603050405020304" pitchFamily="18" charset="0"/>
                <a:cs typeface="Arial" panose="020B0604020202020204" pitchFamily="34" charset="0"/>
              </a:rPr>
              <a:t>←0 to n-1 do</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(W(i,i), R(i,i), C(i,i))←(Q(i),0,0)  </a:t>
            </a:r>
            <a:r>
              <a:rPr lang="en-US" altLang="zh-CN" sz="2000">
                <a:solidFill>
                  <a:srgbClr val="0000FF"/>
                </a:solidFill>
                <a:latin typeface="Times New Roman" panose="02020603050405020304" pitchFamily="18" charset="0"/>
                <a:cs typeface="Arial" panose="020B0604020202020204" pitchFamily="34" charset="0"/>
              </a:rPr>
              <a:t>//</a:t>
            </a:r>
            <a:r>
              <a:rPr lang="zh-CN" altLang="en-US" sz="2000">
                <a:solidFill>
                  <a:srgbClr val="0000FF"/>
                </a:solidFill>
                <a:latin typeface="Times New Roman" panose="02020603050405020304" pitchFamily="18" charset="0"/>
                <a:cs typeface="Arial" panose="020B0604020202020204" pitchFamily="34" charset="0"/>
              </a:rPr>
              <a:t>置初值</a:t>
            </a:r>
          </a:p>
          <a:p>
            <a:pPr marL="0" indent="0" eaLnBrk="1" hangingPunct="1">
              <a:lnSpc>
                <a:spcPct val="80000"/>
              </a:lnSpc>
              <a:buFont typeface="Wingdings" panose="05000000000000000000" pitchFamily="2" charset="2"/>
              <a:buNone/>
            </a:pPr>
            <a:r>
              <a:rPr lang="zh-CN" altLang="en-US" sz="2000">
                <a:latin typeface="Times New Roman" panose="02020603050405020304" pitchFamily="18" charset="0"/>
                <a:cs typeface="Arial" panose="020B0604020202020204" pitchFamily="34" charset="0"/>
              </a:rPr>
              <a:t>               (</a:t>
            </a:r>
            <a:r>
              <a:rPr lang="en-US" altLang="zh-CN" sz="2000">
                <a:latin typeface="Times New Roman" panose="02020603050405020304" pitchFamily="18" charset="0"/>
                <a:cs typeface="Arial" panose="020B0604020202020204" pitchFamily="34" charset="0"/>
              </a:rPr>
              <a:t>W(i,i+1), R(i,i+1), C(i,i+1))←</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(Q(i)+Q(i+1)+P(i+1),i+1,(i)+Q(i+1)+P(i+1)) </a:t>
            </a:r>
            <a:r>
              <a:rPr lang="en-US" altLang="zh-CN" sz="2000">
                <a:solidFill>
                  <a:srgbClr val="0000FF"/>
                </a:solidFill>
                <a:latin typeface="Times New Roman" panose="02020603050405020304" pitchFamily="18" charset="0"/>
                <a:cs typeface="Arial" panose="020B0604020202020204" pitchFamily="34" charset="0"/>
              </a:rPr>
              <a:t>//</a:t>
            </a:r>
            <a:r>
              <a:rPr lang="zh-CN" altLang="en-US" sz="2000">
                <a:solidFill>
                  <a:srgbClr val="0000FF"/>
                </a:solidFill>
                <a:latin typeface="Times New Roman" panose="02020603050405020304" pitchFamily="18" charset="0"/>
                <a:cs typeface="Arial" panose="020B0604020202020204" pitchFamily="34" charset="0"/>
              </a:rPr>
              <a:t>含有一个结点的最优树</a:t>
            </a:r>
            <a:r>
              <a:rPr lang="en-US" altLang="zh-CN" sz="2000">
                <a:solidFill>
                  <a:srgbClr val="0000FF"/>
                </a:solidFill>
                <a:latin typeface="Times New Roman" panose="02020603050405020304" pitchFamily="18" charset="0"/>
                <a:cs typeface="Arial" panose="020B0604020202020204" pitchFamily="34" charset="0"/>
              </a:rPr>
              <a:t> </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endfor</a:t>
            </a:r>
            <a:endParaRPr lang="zh-CN" altLang="en-US" sz="2000">
              <a:latin typeface="Times New Roman" panose="02020603050405020304" pitchFamily="18" charset="0"/>
              <a:cs typeface="Arial" panose="020B0604020202020204" pitchFamily="34" charset="0"/>
            </a:endParaRPr>
          </a:p>
          <a:p>
            <a:pPr marL="0" indent="0" eaLnBrk="1" hangingPunct="1">
              <a:lnSpc>
                <a:spcPct val="80000"/>
              </a:lnSpc>
              <a:buFont typeface="Wingdings" panose="05000000000000000000" pitchFamily="2" charset="2"/>
              <a:buNone/>
            </a:pPr>
            <a:r>
              <a:rPr lang="zh-CN" altLang="en-US" sz="2000">
                <a:latin typeface="Times New Roman" panose="02020603050405020304" pitchFamily="18" charset="0"/>
                <a:cs typeface="Arial" panose="020B0604020202020204" pitchFamily="34" charset="0"/>
              </a:rPr>
              <a:t>        (</a:t>
            </a:r>
            <a:r>
              <a:rPr lang="en-US" altLang="zh-CN" sz="2000">
                <a:latin typeface="Times New Roman" panose="02020603050405020304" pitchFamily="18" charset="0"/>
                <a:cs typeface="Arial" panose="020B0604020202020204" pitchFamily="34" charset="0"/>
              </a:rPr>
              <a:t>W(n,n), R(n,n), C(n,n))←(Q(n),0,0) </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for m←2 to n do </a:t>
            </a:r>
            <a:r>
              <a:rPr lang="en-US" altLang="zh-CN" sz="2000">
                <a:solidFill>
                  <a:srgbClr val="0000FF"/>
                </a:solidFill>
                <a:latin typeface="Times New Roman" panose="02020603050405020304" pitchFamily="18" charset="0"/>
                <a:cs typeface="Arial" panose="020B0604020202020204" pitchFamily="34" charset="0"/>
              </a:rPr>
              <a:t>//</a:t>
            </a:r>
            <a:r>
              <a:rPr lang="zh-CN" altLang="en-US" sz="2000">
                <a:solidFill>
                  <a:srgbClr val="0000FF"/>
                </a:solidFill>
                <a:latin typeface="Times New Roman" panose="02020603050405020304" pitchFamily="18" charset="0"/>
              </a:rPr>
              <a:t>找</a:t>
            </a:r>
            <a:r>
              <a:rPr lang="zh-CN" altLang="en-US" sz="2000">
                <a:solidFill>
                  <a:srgbClr val="0000FF"/>
                </a:solidFill>
                <a:latin typeface="Times New Roman" panose="02020603050405020304" pitchFamily="18" charset="0"/>
                <a:cs typeface="Arial" panose="020B0604020202020204" pitchFamily="34" charset="0"/>
              </a:rPr>
              <a:t>有</a:t>
            </a:r>
            <a:r>
              <a:rPr lang="en-US" altLang="zh-CN" sz="2000">
                <a:solidFill>
                  <a:srgbClr val="0000FF"/>
                </a:solidFill>
                <a:latin typeface="Times New Roman" panose="02020603050405020304" pitchFamily="18" charset="0"/>
                <a:cs typeface="Arial" panose="020B0604020202020204" pitchFamily="34" charset="0"/>
              </a:rPr>
              <a:t>m</a:t>
            </a:r>
            <a:r>
              <a:rPr lang="zh-CN" altLang="en-US" sz="2000">
                <a:solidFill>
                  <a:srgbClr val="0000FF"/>
                </a:solidFill>
                <a:latin typeface="Times New Roman" panose="02020603050405020304" pitchFamily="18" charset="0"/>
                <a:cs typeface="Arial" panose="020B0604020202020204" pitchFamily="34" charset="0"/>
              </a:rPr>
              <a:t>个结点的最优树</a:t>
            </a:r>
            <a:endParaRPr lang="en-US" altLang="zh-CN" sz="2000">
              <a:solidFill>
                <a:srgbClr val="0000FF"/>
              </a:solidFill>
              <a:latin typeface="Times New Roman" panose="02020603050405020304" pitchFamily="18" charset="0"/>
              <a:cs typeface="Arial" panose="020B0604020202020204" pitchFamily="34" charset="0"/>
            </a:endParaRP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for i←0 to n-m do</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j←i+m</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W(i,j) ←W(i,j-1)+P(j)+Q(j)</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k←</a:t>
            </a:r>
            <a:r>
              <a:rPr lang="zh-CN" altLang="en-US" sz="2000">
                <a:latin typeface="Times New Roman" panose="02020603050405020304" pitchFamily="18" charset="0"/>
                <a:cs typeface="Arial" panose="020B0604020202020204" pitchFamily="34" charset="0"/>
              </a:rPr>
              <a:t>区间[</a:t>
            </a:r>
            <a:r>
              <a:rPr lang="en-US" altLang="zh-CN" sz="2000">
                <a:latin typeface="Times New Roman" panose="02020603050405020304" pitchFamily="18" charset="0"/>
                <a:cs typeface="Arial" panose="020B0604020202020204" pitchFamily="34" charset="0"/>
              </a:rPr>
              <a:t>R(i,j-1), R(i+1,j)]</a:t>
            </a:r>
            <a:r>
              <a:rPr lang="zh-CN" altLang="en-US" sz="2000">
                <a:latin typeface="Times New Roman" panose="02020603050405020304" pitchFamily="18" charset="0"/>
                <a:cs typeface="Arial" panose="020B0604020202020204" pitchFamily="34" charset="0"/>
              </a:rPr>
              <a:t>中使{</a:t>
            </a:r>
            <a:r>
              <a:rPr lang="en-US" altLang="zh-CN" sz="2000">
                <a:latin typeface="Times New Roman" panose="02020603050405020304" pitchFamily="18" charset="0"/>
                <a:cs typeface="Arial" panose="020B0604020202020204" pitchFamily="34" charset="0"/>
              </a:rPr>
              <a:t>C(i,l-1)+C(l,j)}</a:t>
            </a:r>
            <a:r>
              <a:rPr lang="zh-CN" altLang="en-US" sz="2000">
                <a:latin typeface="Times New Roman" panose="02020603050405020304" pitchFamily="18" charset="0"/>
                <a:cs typeface="Arial" panose="020B0604020202020204" pitchFamily="34" charset="0"/>
              </a:rPr>
              <a:t>取最小值的</a:t>
            </a:r>
            <a:r>
              <a:rPr lang="en-US" altLang="zh-CN" sz="2000" i="1">
                <a:latin typeface="Times New Roman" panose="02020603050405020304" pitchFamily="18" charset="0"/>
                <a:cs typeface="Arial" panose="020B0604020202020204" pitchFamily="34" charset="0"/>
              </a:rPr>
              <a:t>l</a:t>
            </a:r>
            <a:r>
              <a:rPr lang="zh-CN" altLang="en-US" sz="2000">
                <a:latin typeface="Times New Roman" panose="02020603050405020304" pitchFamily="18" charset="0"/>
                <a:cs typeface="Arial" panose="020B0604020202020204" pitchFamily="34" charset="0"/>
              </a:rPr>
              <a:t>值 </a:t>
            </a:r>
            <a:r>
              <a:rPr lang="zh-CN" altLang="en-US" sz="2000">
                <a:solidFill>
                  <a:srgbClr val="0000FF"/>
                </a:solidFill>
                <a:latin typeface="Times New Roman" panose="02020603050405020304" pitchFamily="18" charset="0"/>
                <a:cs typeface="Arial" panose="020B0604020202020204" pitchFamily="34" charset="0"/>
              </a:rPr>
              <a:t>//</a:t>
            </a:r>
            <a:r>
              <a:rPr lang="en-US" altLang="zh-CN" sz="2000">
                <a:solidFill>
                  <a:srgbClr val="0000FF"/>
                </a:solidFill>
                <a:latin typeface="Times New Roman" panose="02020603050405020304" pitchFamily="18" charset="0"/>
                <a:cs typeface="Arial" panose="020B0604020202020204" pitchFamily="34" charset="0"/>
              </a:rPr>
              <a:t>Knuth</a:t>
            </a:r>
            <a:endParaRPr lang="zh-CN" altLang="en-US" sz="2000">
              <a:solidFill>
                <a:srgbClr val="0000FF"/>
              </a:solidFill>
              <a:latin typeface="Times New Roman" panose="02020603050405020304" pitchFamily="18" charset="0"/>
              <a:cs typeface="Arial" panose="020B0604020202020204" pitchFamily="34" charset="0"/>
            </a:endParaRP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C(i,j) ←W(i,j)+C(i,k-1)+C(k,j)</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R(i,j)←k</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endfor</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endfor</a:t>
            </a:r>
          </a:p>
          <a:p>
            <a:pPr marL="0" indent="0" eaLnBrk="1" hangingPunct="1">
              <a:lnSpc>
                <a:spcPct val="80000"/>
              </a:lnSpc>
              <a:buFont typeface="Wingdings" panose="05000000000000000000" pitchFamily="2" charset="2"/>
              <a:buNone/>
            </a:pPr>
            <a:r>
              <a:rPr lang="en-US" altLang="zh-CN" sz="2000">
                <a:latin typeface="Times New Roman" panose="02020603050405020304" pitchFamily="18" charset="0"/>
                <a:cs typeface="Arial" panose="020B0604020202020204" pitchFamily="34" charset="0"/>
              </a:rPr>
              <a:t>   end OBST</a:t>
            </a:r>
          </a:p>
        </p:txBody>
      </p:sp>
    </p:spTree>
    <p:extLst>
      <p:ext uri="{BB962C8B-B14F-4D97-AF65-F5344CB8AC3E}">
        <p14:creationId xmlns:p14="http://schemas.microsoft.com/office/powerpoint/2010/main" val="538608210"/>
      </p:ext>
    </p:extLst>
  </p:cSld>
  <p:clrMapOvr>
    <a:masterClrMapping/>
  </p:clrMapOvr>
  <p:transition spd="slow">
    <p:pull dir="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7840164-9CE9-43F3-88CF-44521A1EA706}" type="slidenum">
              <a:rPr lang="en-US" altLang="zh-CN">
                <a:latin typeface="Garamond" panose="02020404030301010803" pitchFamily="18" charset="0"/>
              </a:rPr>
              <a:pPr eaLnBrk="1" hangingPunct="1"/>
              <a:t>94</a:t>
            </a:fld>
            <a:endParaRPr lang="en-US" altLang="zh-CN">
              <a:latin typeface="Garamond" panose="02020404030301010803" pitchFamily="18" charset="0"/>
            </a:endParaRPr>
          </a:p>
        </p:txBody>
      </p:sp>
      <p:sp>
        <p:nvSpPr>
          <p:cNvPr id="293891" name="Rectangle 2"/>
          <p:cNvSpPr>
            <a:spLocks noGrp="1" noChangeArrowheads="1"/>
          </p:cNvSpPr>
          <p:nvPr>
            <p:ph type="body" idx="1"/>
          </p:nvPr>
        </p:nvSpPr>
        <p:spPr>
          <a:xfrm>
            <a:off x="457200" y="1125538"/>
            <a:ext cx="8229600" cy="5005387"/>
          </a:xfrm>
        </p:spPr>
        <p:txBody>
          <a:bodyPr/>
          <a:lstStyle/>
          <a:p>
            <a:pPr eaLnBrk="1" hangingPunct="1">
              <a:buFont typeface="Wingdings" panose="05000000000000000000" pitchFamily="2" charset="2"/>
              <a:buNone/>
            </a:pPr>
            <a:r>
              <a:rPr lang="en-US" altLang="zh-CN"/>
              <a:t>OBST</a:t>
            </a:r>
            <a:r>
              <a:rPr lang="zh-CN" altLang="en-US"/>
              <a:t>算法的计算时间:Ｏ(</a:t>
            </a:r>
            <a:r>
              <a:rPr lang="en-US" altLang="zh-CN"/>
              <a:t>n</a:t>
            </a:r>
            <a:r>
              <a:rPr lang="en-US" altLang="zh-CN" baseline="30000"/>
              <a:t>2</a:t>
            </a:r>
            <a:r>
              <a:rPr lang="en-US" altLang="zh-CN"/>
              <a:t>)</a:t>
            </a:r>
          </a:p>
        </p:txBody>
      </p:sp>
    </p:spTree>
    <p:extLst>
      <p:ext uri="{BB962C8B-B14F-4D97-AF65-F5344CB8AC3E}">
        <p14:creationId xmlns:p14="http://schemas.microsoft.com/office/powerpoint/2010/main" val="1283949853"/>
      </p:ext>
    </p:extLst>
  </p:cSld>
  <p:clrMapOvr>
    <a:masterClrMapping/>
  </p:clrMapOvr>
  <p:transition spd="slow">
    <p:pull dir="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65E3635-AA3A-4B96-B769-7152338CF422}" type="slidenum">
              <a:rPr lang="en-US" altLang="zh-CN">
                <a:latin typeface="Garamond" panose="02020404030301010803" pitchFamily="18" charset="0"/>
              </a:rPr>
              <a:pPr eaLnBrk="1" hangingPunct="1"/>
              <a:t>95</a:t>
            </a:fld>
            <a:endParaRPr lang="en-US" altLang="zh-CN">
              <a:latin typeface="Garamond" panose="02020404030301010803" pitchFamily="18" charset="0"/>
            </a:endParaRPr>
          </a:p>
        </p:txBody>
      </p:sp>
      <p:sp>
        <p:nvSpPr>
          <p:cNvPr id="294915" name="Rectangle 2"/>
          <p:cNvSpPr>
            <a:spLocks noGrp="1" noChangeArrowheads="1"/>
          </p:cNvSpPr>
          <p:nvPr>
            <p:ph type="title"/>
          </p:nvPr>
        </p:nvSpPr>
        <p:spPr/>
        <p:txBody>
          <a:bodyPr/>
          <a:lstStyle/>
          <a:p>
            <a:pPr eaLnBrk="1" hangingPunct="1"/>
            <a:r>
              <a:rPr lang="zh-CN" altLang="en-US"/>
              <a:t>小结：</a:t>
            </a:r>
          </a:p>
        </p:txBody>
      </p:sp>
      <p:sp>
        <p:nvSpPr>
          <p:cNvPr id="294916" name="Rectangle 3"/>
          <p:cNvSpPr>
            <a:spLocks noGrp="1" noChangeArrowheads="1"/>
          </p:cNvSpPr>
          <p:nvPr>
            <p:ph type="body" idx="1"/>
          </p:nvPr>
        </p:nvSpPr>
        <p:spPr>
          <a:xfrm>
            <a:off x="611560" y="1916832"/>
            <a:ext cx="8229600" cy="4835525"/>
          </a:xfrm>
        </p:spPr>
        <p:txBody>
          <a:bodyPr/>
          <a:lstStyle/>
          <a:p>
            <a:pPr eaLnBrk="1" hangingPunct="1"/>
            <a:r>
              <a:rPr lang="zh-CN" altLang="en-US" dirty="0">
                <a:solidFill>
                  <a:srgbClr val="0000FF"/>
                </a:solidFill>
              </a:rPr>
              <a:t>动态规划</a:t>
            </a:r>
            <a:r>
              <a:rPr lang="zh-CN" altLang="en-US" dirty="0"/>
              <a:t>方法是一种对具有交叠子问题的问题进行求解的技术。适用于解最优化问题：</a:t>
            </a:r>
            <a:r>
              <a:rPr lang="en-US" altLang="zh-CN" dirty="0"/>
              <a:t> </a:t>
            </a:r>
          </a:p>
          <a:p>
            <a:pPr lvl="1" eaLnBrk="1" hangingPunct="1"/>
            <a:r>
              <a:rPr lang="zh-CN" altLang="en-US" dirty="0"/>
              <a:t>找出最优解的性质，刻画其结构特征</a:t>
            </a:r>
          </a:p>
          <a:p>
            <a:pPr lvl="1" eaLnBrk="1" hangingPunct="1"/>
            <a:r>
              <a:rPr lang="zh-CN" altLang="en-US" dirty="0"/>
              <a:t>递归地定义最优解</a:t>
            </a:r>
          </a:p>
          <a:p>
            <a:pPr lvl="1" eaLnBrk="1" hangingPunct="1"/>
            <a:r>
              <a:rPr lang="zh-CN" altLang="en-US" dirty="0"/>
              <a:t>以</a:t>
            </a:r>
            <a:r>
              <a:rPr lang="en-US" altLang="zh-CN" dirty="0"/>
              <a:t>bottom-up</a:t>
            </a:r>
            <a:r>
              <a:rPr lang="zh-CN" altLang="en-US" dirty="0"/>
              <a:t>的方式计算出最优解</a:t>
            </a:r>
          </a:p>
          <a:p>
            <a:pPr lvl="1" eaLnBrk="1" hangingPunct="1"/>
            <a:r>
              <a:rPr lang="zh-CN" altLang="en-US" dirty="0"/>
              <a:t>根据计算最优解时得到的信息构造最优解</a:t>
            </a:r>
          </a:p>
        </p:txBody>
      </p:sp>
    </p:spTree>
    <p:extLst>
      <p:ext uri="{BB962C8B-B14F-4D97-AF65-F5344CB8AC3E}">
        <p14:creationId xmlns:p14="http://schemas.microsoft.com/office/powerpoint/2010/main" val="2027627107"/>
      </p:ext>
    </p:extLst>
  </p:cSld>
  <p:clrMapOvr>
    <a:masterClrMapping/>
  </p:clrMapOvr>
  <p:transition spd="slow">
    <p:pull dir="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71E793-C66A-49C4-A95E-F74DE33C8B4E}" type="slidenum">
              <a:rPr lang="en-US" altLang="zh-CN">
                <a:latin typeface="Garamond" panose="02020404030301010803" pitchFamily="18" charset="0"/>
              </a:rPr>
              <a:pPr eaLnBrk="1" hangingPunct="1"/>
              <a:t>96</a:t>
            </a:fld>
            <a:endParaRPr lang="en-US" altLang="zh-CN">
              <a:latin typeface="Garamond" panose="02020404030301010803" pitchFamily="18" charset="0"/>
            </a:endParaRPr>
          </a:p>
        </p:txBody>
      </p:sp>
      <p:sp>
        <p:nvSpPr>
          <p:cNvPr id="315394"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88420" name="Text Box 3"/>
          <p:cNvSpPr txBox="1">
            <a:spLocks noChangeArrowheads="1"/>
          </p:cNvSpPr>
          <p:nvPr/>
        </p:nvSpPr>
        <p:spPr bwMode="auto">
          <a:xfrm>
            <a:off x="269875" y="1719263"/>
            <a:ext cx="8569325"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楷体_GB2312" pitchFamily="49" charset="-122"/>
              </a:rPr>
              <a:t>n </a:t>
            </a:r>
            <a:r>
              <a:rPr lang="zh-CN" altLang="en-US" sz="2800">
                <a:ea typeface="楷体_GB2312" pitchFamily="49" charset="-122"/>
              </a:rPr>
              <a:t>个作业 </a:t>
            </a:r>
            <a:r>
              <a:rPr lang="en-US" altLang="zh-CN" sz="2800">
                <a:solidFill>
                  <a:srgbClr val="0000FF"/>
                </a:solidFill>
                <a:ea typeface="楷体_GB2312" pitchFamily="49" charset="-122"/>
              </a:rPr>
              <a:t>{1</a:t>
            </a:r>
            <a:r>
              <a:rPr lang="zh-CN" altLang="en-US" sz="2800">
                <a:solidFill>
                  <a:srgbClr val="0000FF"/>
                </a:solidFill>
                <a:ea typeface="楷体_GB2312" pitchFamily="49" charset="-122"/>
              </a:rPr>
              <a:t>，</a:t>
            </a:r>
            <a:r>
              <a:rPr lang="en-US" altLang="zh-CN" sz="2800">
                <a:solidFill>
                  <a:srgbClr val="0000FF"/>
                </a:solidFill>
                <a:ea typeface="楷体_GB2312" pitchFamily="49" charset="-122"/>
              </a:rPr>
              <a:t>2</a:t>
            </a:r>
            <a:r>
              <a:rPr lang="zh-CN" altLang="en-US" sz="2800">
                <a:solidFill>
                  <a:srgbClr val="0000FF"/>
                </a:solidFill>
                <a:ea typeface="楷体_GB2312" pitchFamily="49" charset="-122"/>
              </a:rPr>
              <a:t>，</a:t>
            </a:r>
            <a:r>
              <a:rPr lang="en-US" altLang="zh-CN" sz="2800">
                <a:solidFill>
                  <a:srgbClr val="0000FF"/>
                </a:solidFill>
                <a:ea typeface="楷体_GB2312" pitchFamily="49" charset="-122"/>
              </a:rPr>
              <a:t>…</a:t>
            </a:r>
            <a:r>
              <a:rPr lang="zh-CN" altLang="en-US" sz="2800">
                <a:solidFill>
                  <a:srgbClr val="0000FF"/>
                </a:solidFill>
                <a:ea typeface="楷体_GB2312" pitchFamily="49" charset="-122"/>
              </a:rPr>
              <a:t>，</a:t>
            </a:r>
            <a:r>
              <a:rPr lang="en-US" altLang="zh-CN" sz="2800">
                <a:solidFill>
                  <a:srgbClr val="0000FF"/>
                </a:solidFill>
                <a:ea typeface="楷体_GB2312" pitchFamily="49" charset="-122"/>
              </a:rPr>
              <a:t>n}</a:t>
            </a:r>
            <a:r>
              <a:rPr lang="en-US" altLang="zh-CN" sz="2800">
                <a:ea typeface="楷体_GB2312" pitchFamily="49" charset="-122"/>
              </a:rPr>
              <a:t> </a:t>
            </a:r>
            <a:r>
              <a:rPr lang="zh-CN" altLang="en-US" sz="2800">
                <a:ea typeface="楷体_GB2312" pitchFamily="49" charset="-122"/>
              </a:rPr>
              <a:t>要在由 </a:t>
            </a:r>
            <a:r>
              <a:rPr lang="en-US" altLang="zh-CN" sz="2800">
                <a:solidFill>
                  <a:srgbClr val="0000FF"/>
                </a:solidFill>
                <a:ea typeface="楷体_GB2312" pitchFamily="49" charset="-122"/>
              </a:rPr>
              <a:t>m</a:t>
            </a:r>
            <a:r>
              <a:rPr lang="en-US" altLang="zh-CN" sz="2800">
                <a:ea typeface="楷体_GB2312" pitchFamily="49" charset="-122"/>
              </a:rPr>
              <a:t> </a:t>
            </a:r>
            <a:r>
              <a:rPr lang="zh-CN" altLang="en-US" sz="2800">
                <a:ea typeface="楷体_GB2312" pitchFamily="49" charset="-122"/>
              </a:rPr>
              <a:t>台机器 </a:t>
            </a:r>
            <a:r>
              <a:rPr lang="en-US" altLang="zh-CN" sz="2800">
                <a:solidFill>
                  <a:srgbClr val="0000FF"/>
                </a:solidFill>
                <a:ea typeface="楷体_GB2312" pitchFamily="49" charset="-122"/>
              </a:rPr>
              <a:t>P1,…,Pm</a:t>
            </a:r>
            <a:r>
              <a:rPr lang="zh-CN" altLang="en-US" sz="2800">
                <a:ea typeface="楷体_GB2312" pitchFamily="49" charset="-122"/>
              </a:rPr>
              <a:t>组成的流水线上完成加工。</a:t>
            </a:r>
          </a:p>
          <a:p>
            <a:pPr eaLnBrk="1" hangingPunct="1">
              <a:spcBef>
                <a:spcPct val="0"/>
              </a:spcBef>
              <a:buClrTx/>
              <a:buSzTx/>
              <a:buFontTx/>
              <a:buNone/>
            </a:pPr>
            <a:r>
              <a:rPr lang="zh-CN" altLang="en-US" sz="2800">
                <a:ea typeface="楷体_GB2312" pitchFamily="49" charset="-122"/>
              </a:rPr>
              <a:t>每个作业加工的顺序都是先在</a:t>
            </a:r>
            <a:r>
              <a:rPr lang="zh-CN" altLang="en-US" sz="2800">
                <a:solidFill>
                  <a:srgbClr val="0000FF"/>
                </a:solidFill>
                <a:ea typeface="楷体_GB2312" pitchFamily="49" charset="-122"/>
              </a:rPr>
              <a:t> </a:t>
            </a:r>
            <a:r>
              <a:rPr lang="en-US" altLang="zh-CN" sz="2800">
                <a:solidFill>
                  <a:srgbClr val="0000FF"/>
                </a:solidFill>
                <a:ea typeface="楷体_GB2312" pitchFamily="49" charset="-122"/>
              </a:rPr>
              <a:t>P1 </a:t>
            </a:r>
            <a:r>
              <a:rPr lang="zh-CN" altLang="en-US" sz="2800">
                <a:ea typeface="楷体_GB2312" pitchFamily="49" charset="-122"/>
              </a:rPr>
              <a:t>上加工，然后在 </a:t>
            </a:r>
            <a:r>
              <a:rPr lang="en-US" altLang="zh-CN" sz="2800">
                <a:solidFill>
                  <a:srgbClr val="0000FF"/>
                </a:solidFill>
                <a:ea typeface="楷体_GB2312" pitchFamily="49" charset="-122"/>
              </a:rPr>
              <a:t>P2</a:t>
            </a:r>
            <a:r>
              <a:rPr lang="zh-CN" altLang="en-US" sz="2800">
                <a:ea typeface="楷体_GB2312" pitchFamily="49" charset="-122"/>
              </a:rPr>
              <a:t>上加工。</a:t>
            </a:r>
          </a:p>
          <a:p>
            <a:pPr eaLnBrk="1" hangingPunct="1">
              <a:spcBef>
                <a:spcPct val="0"/>
              </a:spcBef>
              <a:buClrTx/>
              <a:buSzTx/>
              <a:buFontTx/>
              <a:buNone/>
            </a:pPr>
            <a:r>
              <a:rPr lang="en-US" altLang="zh-CN" sz="2800">
                <a:solidFill>
                  <a:srgbClr val="0000FF"/>
                </a:solidFill>
                <a:ea typeface="楷体_GB2312" pitchFamily="49" charset="-122"/>
              </a:rPr>
              <a:t>P1</a:t>
            </a:r>
            <a:r>
              <a:rPr lang="zh-CN" altLang="en-US" sz="2800">
                <a:solidFill>
                  <a:srgbClr val="0000FF"/>
                </a:solidFill>
                <a:ea typeface="楷体_GB2312" pitchFamily="49" charset="-122"/>
              </a:rPr>
              <a:t>,…,</a:t>
            </a:r>
            <a:r>
              <a:rPr lang="en-US" altLang="zh-CN" sz="2800">
                <a:solidFill>
                  <a:srgbClr val="0000FF"/>
                </a:solidFill>
                <a:ea typeface="楷体_GB2312" pitchFamily="49" charset="-122"/>
              </a:rPr>
              <a:t>Pm</a:t>
            </a:r>
            <a:r>
              <a:rPr lang="en-US" altLang="zh-CN" sz="2800">
                <a:ea typeface="楷体_GB2312" pitchFamily="49" charset="-122"/>
              </a:rPr>
              <a:t> </a:t>
            </a:r>
            <a:r>
              <a:rPr lang="zh-CN" altLang="en-US" sz="2800">
                <a:ea typeface="楷体_GB2312" pitchFamily="49" charset="-122"/>
              </a:rPr>
              <a:t>加工作业</a:t>
            </a:r>
            <a:r>
              <a:rPr lang="en-US" altLang="zh-CN" sz="2800">
                <a:ea typeface="楷体_GB2312" pitchFamily="49" charset="-122"/>
              </a:rPr>
              <a:t>i </a:t>
            </a:r>
            <a:r>
              <a:rPr lang="zh-CN" altLang="en-US" sz="2800">
                <a:ea typeface="楷体_GB2312" pitchFamily="49" charset="-122"/>
              </a:rPr>
              <a:t>所需的时间分别为 </a:t>
            </a:r>
            <a:r>
              <a:rPr lang="en-US" altLang="zh-CN" sz="2800">
                <a:solidFill>
                  <a:srgbClr val="0000FF"/>
                </a:solidFill>
                <a:ea typeface="楷体_GB2312" pitchFamily="49" charset="-122"/>
              </a:rPr>
              <a:t>t1,…,tm</a:t>
            </a:r>
            <a:r>
              <a:rPr lang="zh-CN" altLang="en-US" sz="2800">
                <a:ea typeface="楷体_GB2312" pitchFamily="49" charset="-122"/>
              </a:rPr>
              <a:t>。</a:t>
            </a:r>
          </a:p>
          <a:p>
            <a:pPr eaLnBrk="1" hangingPunct="1">
              <a:spcBef>
                <a:spcPct val="0"/>
              </a:spcBef>
              <a:buClrTx/>
              <a:buSzTx/>
              <a:buFontTx/>
              <a:buNone/>
            </a:pPr>
            <a:endParaRPr lang="zh-CN" altLang="en-US" sz="2800">
              <a:latin typeface="黑体" panose="02010609060101010101" pitchFamily="49" charset="-122"/>
              <a:ea typeface="黑体" panose="02010609060101010101" pitchFamily="49" charset="-122"/>
            </a:endParaRPr>
          </a:p>
          <a:p>
            <a:pPr eaLnBrk="1" hangingPunct="1">
              <a:spcBef>
                <a:spcPct val="0"/>
              </a:spcBef>
              <a:buClrTx/>
              <a:buSzTx/>
              <a:buFontTx/>
              <a:buNone/>
            </a:pPr>
            <a:r>
              <a:rPr lang="zh-CN" altLang="en-US" sz="2800">
                <a:solidFill>
                  <a:srgbClr val="FF0000"/>
                </a:solidFill>
                <a:latin typeface="黑体" panose="02010609060101010101" pitchFamily="49" charset="-122"/>
                <a:ea typeface="黑体" panose="02010609060101010101" pitchFamily="49" charset="-122"/>
              </a:rPr>
              <a:t>流水作业调度问题</a:t>
            </a:r>
            <a:r>
              <a:rPr lang="zh-CN" altLang="en-US" sz="2800">
                <a:latin typeface="黑体" panose="02010609060101010101" pitchFamily="49" charset="-122"/>
                <a:ea typeface="黑体" panose="02010609060101010101" pitchFamily="49" charset="-122"/>
              </a:rPr>
              <a:t>要求确定这 </a:t>
            </a:r>
            <a:r>
              <a:rPr lang="en-US" altLang="zh-CN" sz="2800">
                <a:latin typeface="黑体" panose="02010609060101010101" pitchFamily="49" charset="-122"/>
                <a:ea typeface="黑体" panose="02010609060101010101" pitchFamily="49" charset="-122"/>
              </a:rPr>
              <a:t>n </a:t>
            </a:r>
            <a:r>
              <a:rPr lang="zh-CN" altLang="en-US" sz="2800">
                <a:latin typeface="黑体" panose="02010609060101010101" pitchFamily="49" charset="-122"/>
                <a:ea typeface="黑体" panose="02010609060101010101" pitchFamily="49" charset="-122"/>
              </a:rPr>
              <a:t>个作业的最优加工顺序，使得从第一个作业在机器 </a:t>
            </a:r>
            <a:r>
              <a:rPr lang="en-US" altLang="zh-CN" sz="2800">
                <a:latin typeface="黑体" panose="02010609060101010101" pitchFamily="49" charset="-122"/>
                <a:ea typeface="黑体" panose="02010609060101010101" pitchFamily="49" charset="-122"/>
              </a:rPr>
              <a:t>P1 </a:t>
            </a:r>
            <a:r>
              <a:rPr lang="zh-CN" altLang="en-US" sz="2800">
                <a:latin typeface="黑体" panose="02010609060101010101" pitchFamily="49" charset="-122"/>
                <a:ea typeface="黑体" panose="02010609060101010101" pitchFamily="49" charset="-122"/>
              </a:rPr>
              <a:t>上开始加工，到最后一个作业在机器 </a:t>
            </a:r>
            <a:r>
              <a:rPr lang="en-US" altLang="zh-CN" sz="2800">
                <a:latin typeface="黑体" panose="02010609060101010101" pitchFamily="49" charset="-122"/>
                <a:ea typeface="黑体" panose="02010609060101010101" pitchFamily="49" charset="-122"/>
              </a:rPr>
              <a:t>Pm </a:t>
            </a:r>
            <a:r>
              <a:rPr lang="zh-CN" altLang="en-US" sz="2800">
                <a:latin typeface="黑体" panose="02010609060101010101" pitchFamily="49" charset="-122"/>
                <a:ea typeface="黑体" panose="02010609060101010101" pitchFamily="49" charset="-122"/>
              </a:rPr>
              <a:t>上加工完成所需的时间最少。</a:t>
            </a:r>
          </a:p>
        </p:txBody>
      </p:sp>
    </p:spTree>
    <p:extLst>
      <p:ext uri="{BB962C8B-B14F-4D97-AF65-F5344CB8AC3E}">
        <p14:creationId xmlns:p14="http://schemas.microsoft.com/office/powerpoint/2010/main" val="2724509827"/>
      </p:ext>
    </p:extLst>
  </p:cSld>
  <p:clrMapOvr>
    <a:masterClrMapping/>
  </p:clrMapOvr>
  <p:transition spd="slow">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3A278D-8AF9-481B-A66D-99E4B8030813}" type="slidenum">
              <a:rPr lang="en-US" altLang="zh-CN">
                <a:latin typeface="Garamond" panose="02020404030301010803" pitchFamily="18" charset="0"/>
              </a:rPr>
              <a:pPr eaLnBrk="1" hangingPunct="1"/>
              <a:t>97</a:t>
            </a:fld>
            <a:endParaRPr lang="en-US" altLang="zh-CN">
              <a:latin typeface="Garamond" panose="02020404030301010803" pitchFamily="18" charset="0"/>
            </a:endParaRPr>
          </a:p>
        </p:txBody>
      </p:sp>
      <p:sp>
        <p:nvSpPr>
          <p:cNvPr id="439298"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89444" name="Text Box 3"/>
          <p:cNvSpPr txBox="1">
            <a:spLocks noChangeArrowheads="1"/>
          </p:cNvSpPr>
          <p:nvPr/>
        </p:nvSpPr>
        <p:spPr bwMode="auto">
          <a:xfrm>
            <a:off x="304800" y="1219200"/>
            <a:ext cx="85693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ea typeface="楷体_GB2312" pitchFamily="49" charset="-122"/>
              </a:rPr>
              <a:t>例子：在</a:t>
            </a:r>
            <a:r>
              <a:rPr lang="en-US" altLang="zh-CN" sz="2800">
                <a:ea typeface="楷体_GB2312" pitchFamily="49" charset="-122"/>
              </a:rPr>
              <a:t>3</a:t>
            </a:r>
            <a:r>
              <a:rPr lang="zh-CN" altLang="en-US" sz="2800">
                <a:ea typeface="楷体_GB2312" pitchFamily="49" charset="-122"/>
              </a:rPr>
              <a:t>台机器上调度2个作业，每个作业包含3项任务，完成任务的时间：</a:t>
            </a:r>
          </a:p>
          <a:p>
            <a:pPr eaLnBrk="1" hangingPunct="1">
              <a:spcBef>
                <a:spcPct val="0"/>
              </a:spcBef>
              <a:buClrTx/>
              <a:buSzTx/>
              <a:buFontTx/>
              <a:buNone/>
            </a:pPr>
            <a:endParaRPr lang="zh-CN" altLang="en-US" sz="2800">
              <a:latin typeface="黑体" panose="02010609060101010101" pitchFamily="49" charset="-122"/>
              <a:ea typeface="黑体" panose="02010609060101010101" pitchFamily="49" charset="-122"/>
            </a:endParaRPr>
          </a:p>
        </p:txBody>
      </p:sp>
      <p:graphicFrame>
        <p:nvGraphicFramePr>
          <p:cNvPr id="189445" name="Object 1024"/>
          <p:cNvGraphicFramePr>
            <a:graphicFrameLocks noChangeAspect="1"/>
          </p:cNvGraphicFramePr>
          <p:nvPr/>
        </p:nvGraphicFramePr>
        <p:xfrm>
          <a:off x="2971800" y="2133600"/>
          <a:ext cx="2819400" cy="1277938"/>
        </p:xfrm>
        <a:graphic>
          <a:graphicData uri="http://schemas.openxmlformats.org/presentationml/2006/ole">
            <mc:AlternateContent xmlns:mc="http://schemas.openxmlformats.org/markup-compatibility/2006">
              <mc:Choice xmlns:v="urn:schemas-microsoft-com:vml" Requires="v">
                <p:oleObj spid="_x0000_s106522" name="Equation" r:id="rId3" imgW="787400" imgH="711200" progId="Equation.3">
                  <p:embed/>
                </p:oleObj>
              </mc:Choice>
              <mc:Fallback>
                <p:oleObj name="Equation" r:id="rId3" imgW="787400" imgH="711200" progId="Equation.3">
                  <p:embed/>
                  <p:pic>
                    <p:nvPicPr>
                      <p:cNvPr id="189445"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133600"/>
                        <a:ext cx="2819400" cy="127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9627" name="Group 331"/>
          <p:cNvGraphicFramePr>
            <a:graphicFrameLocks noGrp="1"/>
          </p:cNvGraphicFramePr>
          <p:nvPr/>
        </p:nvGraphicFramePr>
        <p:xfrm>
          <a:off x="152400" y="3733800"/>
          <a:ext cx="8839200" cy="2286000"/>
        </p:xfrm>
        <a:graphic>
          <a:graphicData uri="http://schemas.openxmlformats.org/drawingml/2006/table">
            <a:tbl>
              <a:tblPr/>
              <a:tblGrid>
                <a:gridCol w="552450">
                  <a:extLst>
                    <a:ext uri="{9D8B030D-6E8A-4147-A177-3AD203B41FA5}">
                      <a16:colId xmlns:a16="http://schemas.microsoft.com/office/drawing/2014/main" xmlns="" val="20000"/>
                    </a:ext>
                  </a:extLst>
                </a:gridCol>
                <a:gridCol w="590550">
                  <a:extLst>
                    <a:ext uri="{9D8B030D-6E8A-4147-A177-3AD203B41FA5}">
                      <a16:colId xmlns:a16="http://schemas.microsoft.com/office/drawing/2014/main" xmlns="" val="20001"/>
                    </a:ext>
                  </a:extLst>
                </a:gridCol>
                <a:gridCol w="514350">
                  <a:extLst>
                    <a:ext uri="{9D8B030D-6E8A-4147-A177-3AD203B41FA5}">
                      <a16:colId xmlns:a16="http://schemas.microsoft.com/office/drawing/2014/main" xmlns="" val="20002"/>
                    </a:ext>
                  </a:extLst>
                </a:gridCol>
                <a:gridCol w="552450">
                  <a:extLst>
                    <a:ext uri="{9D8B030D-6E8A-4147-A177-3AD203B41FA5}">
                      <a16:colId xmlns:a16="http://schemas.microsoft.com/office/drawing/2014/main" xmlns="" val="20003"/>
                    </a:ext>
                  </a:extLst>
                </a:gridCol>
                <a:gridCol w="552450">
                  <a:extLst>
                    <a:ext uri="{9D8B030D-6E8A-4147-A177-3AD203B41FA5}">
                      <a16:colId xmlns:a16="http://schemas.microsoft.com/office/drawing/2014/main" xmlns="" val="20004"/>
                    </a:ext>
                  </a:extLst>
                </a:gridCol>
                <a:gridCol w="554038">
                  <a:extLst>
                    <a:ext uri="{9D8B030D-6E8A-4147-A177-3AD203B41FA5}">
                      <a16:colId xmlns:a16="http://schemas.microsoft.com/office/drawing/2014/main" xmlns="" val="20005"/>
                    </a:ext>
                  </a:extLst>
                </a:gridCol>
                <a:gridCol w="550862">
                  <a:extLst>
                    <a:ext uri="{9D8B030D-6E8A-4147-A177-3AD203B41FA5}">
                      <a16:colId xmlns:a16="http://schemas.microsoft.com/office/drawing/2014/main" xmlns="" val="20006"/>
                    </a:ext>
                  </a:extLst>
                </a:gridCol>
                <a:gridCol w="552450">
                  <a:extLst>
                    <a:ext uri="{9D8B030D-6E8A-4147-A177-3AD203B41FA5}">
                      <a16:colId xmlns:a16="http://schemas.microsoft.com/office/drawing/2014/main" xmlns="" val="20007"/>
                    </a:ext>
                  </a:extLst>
                </a:gridCol>
                <a:gridCol w="554038">
                  <a:extLst>
                    <a:ext uri="{9D8B030D-6E8A-4147-A177-3AD203B41FA5}">
                      <a16:colId xmlns:a16="http://schemas.microsoft.com/office/drawing/2014/main" xmlns="" val="20008"/>
                    </a:ext>
                  </a:extLst>
                </a:gridCol>
                <a:gridCol w="552450">
                  <a:extLst>
                    <a:ext uri="{9D8B030D-6E8A-4147-A177-3AD203B41FA5}">
                      <a16:colId xmlns:a16="http://schemas.microsoft.com/office/drawing/2014/main" xmlns="" val="20009"/>
                    </a:ext>
                  </a:extLst>
                </a:gridCol>
                <a:gridCol w="550862">
                  <a:extLst>
                    <a:ext uri="{9D8B030D-6E8A-4147-A177-3AD203B41FA5}">
                      <a16:colId xmlns:a16="http://schemas.microsoft.com/office/drawing/2014/main" xmlns="" val="20010"/>
                    </a:ext>
                  </a:extLst>
                </a:gridCol>
                <a:gridCol w="552450">
                  <a:extLst>
                    <a:ext uri="{9D8B030D-6E8A-4147-A177-3AD203B41FA5}">
                      <a16:colId xmlns:a16="http://schemas.microsoft.com/office/drawing/2014/main" xmlns="" val="20011"/>
                    </a:ext>
                  </a:extLst>
                </a:gridCol>
                <a:gridCol w="554038">
                  <a:extLst>
                    <a:ext uri="{9D8B030D-6E8A-4147-A177-3AD203B41FA5}">
                      <a16:colId xmlns:a16="http://schemas.microsoft.com/office/drawing/2014/main" xmlns="" val="20012"/>
                    </a:ext>
                  </a:extLst>
                </a:gridCol>
                <a:gridCol w="552450">
                  <a:extLst>
                    <a:ext uri="{9D8B030D-6E8A-4147-A177-3AD203B41FA5}">
                      <a16:colId xmlns:a16="http://schemas.microsoft.com/office/drawing/2014/main" xmlns="" val="20013"/>
                    </a:ext>
                  </a:extLst>
                </a:gridCol>
                <a:gridCol w="550862">
                  <a:extLst>
                    <a:ext uri="{9D8B030D-6E8A-4147-A177-3AD203B41FA5}">
                      <a16:colId xmlns:a16="http://schemas.microsoft.com/office/drawing/2014/main" xmlns="" val="20014"/>
                    </a:ext>
                  </a:extLst>
                </a:gridCol>
                <a:gridCol w="552450">
                  <a:extLst>
                    <a:ext uri="{9D8B030D-6E8A-4147-A177-3AD203B41FA5}">
                      <a16:colId xmlns:a16="http://schemas.microsoft.com/office/drawing/2014/main" xmlns="" val="20015"/>
                    </a:ext>
                  </a:extLst>
                </a:gridCol>
              </a:tblGrid>
              <a:tr h="533400">
                <a:tc grid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时间</a:t>
                      </a:r>
                    </a:p>
                  </a:txBody>
                  <a:tcPr horzOverflow="overflow">
                    <a:lnL>
                      <a:noFill/>
                    </a:lnL>
                    <a:lnR>
                      <a:noFill/>
                    </a:lnR>
                    <a:lnT>
                      <a:noFill/>
                    </a:lnT>
                    <a:lnB>
                      <a:noFill/>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10</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12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0</a:t>
                      </a: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3</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5</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6</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Times New Roman" pitchFamily="18" charset="0"/>
                          <a:ea typeface="宋体" pitchFamily="2" charset="-122"/>
                        </a:rPr>
                        <a:t>11</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0"/>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P1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xmlns="" val="10001"/>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P2</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T22</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T21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xmlns="" val="10002"/>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P3</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T31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T32</a:t>
                      </a:r>
                      <a:endParaRPr kumimoji="0" lang="zh-CN" altLang="en-US" sz="17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en-US" altLang="zh-CN"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Times New Roman" pitchFamily="18" charset="0"/>
                          <a:ea typeface="宋体" pitchFamily="2" charset="-122"/>
                        </a:rPr>
                        <a:t>T31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189531" name="Text Box 274"/>
          <p:cNvSpPr txBox="1">
            <a:spLocks noChangeArrowheads="1"/>
          </p:cNvSpPr>
          <p:nvPr/>
        </p:nvSpPr>
        <p:spPr bwMode="auto">
          <a:xfrm>
            <a:off x="1143000" y="6248400"/>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ea typeface="楷体_GB2312" pitchFamily="49" charset="-122"/>
              </a:rPr>
              <a:t>抢先调度                         非抢先调度</a:t>
            </a:r>
          </a:p>
        </p:txBody>
      </p:sp>
    </p:spTree>
    <p:extLst>
      <p:ext uri="{BB962C8B-B14F-4D97-AF65-F5344CB8AC3E}">
        <p14:creationId xmlns:p14="http://schemas.microsoft.com/office/powerpoint/2010/main" val="2952902814"/>
      </p:ext>
    </p:extLst>
  </p:cSld>
  <p:clrMapOvr>
    <a:masterClrMapping/>
  </p:clrMapOvr>
  <p:transition spd="slow">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1ED9335-2C38-45C4-9EDA-494C8148697C}" type="slidenum">
              <a:rPr lang="en-US" altLang="zh-CN">
                <a:latin typeface="Garamond" panose="02020404030301010803" pitchFamily="18" charset="0"/>
              </a:rPr>
              <a:pPr eaLnBrk="1" hangingPunct="1"/>
              <a:t>98</a:t>
            </a:fld>
            <a:endParaRPr lang="en-US" altLang="zh-CN">
              <a:latin typeface="Garamond" panose="02020404030301010803" pitchFamily="18" charset="0"/>
            </a:endParaRPr>
          </a:p>
        </p:txBody>
      </p:sp>
      <p:sp>
        <p:nvSpPr>
          <p:cNvPr id="440322" name="Rectangle 2"/>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0468" name="Text Box 3"/>
          <p:cNvSpPr txBox="1">
            <a:spLocks noChangeArrowheads="1"/>
          </p:cNvSpPr>
          <p:nvPr/>
        </p:nvSpPr>
        <p:spPr bwMode="auto">
          <a:xfrm>
            <a:off x="304800" y="1219200"/>
            <a:ext cx="8569325"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ea typeface="楷体_GB2312" pitchFamily="49" charset="-122"/>
              </a:rPr>
              <a:t>fi(S)</a:t>
            </a:r>
            <a:r>
              <a:rPr lang="zh-CN" altLang="en-US" sz="2800">
                <a:ea typeface="楷体_GB2312" pitchFamily="49" charset="-122"/>
              </a:rPr>
              <a:t>：在</a:t>
            </a:r>
            <a:r>
              <a:rPr lang="en-US" altLang="zh-CN" sz="2800">
                <a:ea typeface="楷体_GB2312" pitchFamily="49" charset="-122"/>
              </a:rPr>
              <a:t>S</a:t>
            </a:r>
            <a:r>
              <a:rPr lang="zh-CN" altLang="en-US" sz="2800">
                <a:ea typeface="楷体_GB2312" pitchFamily="49" charset="-122"/>
              </a:rPr>
              <a:t>调度方案下完成作业</a:t>
            </a:r>
            <a:r>
              <a:rPr lang="en-US" altLang="zh-CN" sz="2800">
                <a:ea typeface="楷体_GB2312" pitchFamily="49" charset="-122"/>
              </a:rPr>
              <a:t>i</a:t>
            </a:r>
            <a:r>
              <a:rPr lang="zh-CN" altLang="en-US" sz="2800">
                <a:ea typeface="楷体_GB2312" pitchFamily="49" charset="-122"/>
              </a:rPr>
              <a:t>的所有任务的时刻。</a:t>
            </a:r>
          </a:p>
          <a:p>
            <a:pPr eaLnBrk="1" hangingPunct="1">
              <a:spcBef>
                <a:spcPct val="0"/>
              </a:spcBef>
              <a:buClrTx/>
              <a:buSzTx/>
              <a:buFontTx/>
              <a:buNone/>
            </a:pPr>
            <a:r>
              <a:rPr lang="zh-CN" altLang="en-US" sz="2800">
                <a:ea typeface="楷体_GB2312" pitchFamily="49" charset="-122"/>
              </a:rPr>
              <a:t>抢先调度：   </a:t>
            </a:r>
            <a:r>
              <a:rPr lang="en-US" altLang="zh-CN" sz="2800">
                <a:ea typeface="楷体_GB2312" pitchFamily="49" charset="-122"/>
              </a:rPr>
              <a:t>f1(S)=</a:t>
            </a:r>
            <a:r>
              <a:rPr lang="en-US" altLang="zh-CN" sz="2800">
                <a:solidFill>
                  <a:srgbClr val="0000FF"/>
                </a:solidFill>
                <a:ea typeface="楷体_GB2312" pitchFamily="49" charset="-122"/>
              </a:rPr>
              <a:t>10</a:t>
            </a:r>
            <a:r>
              <a:rPr lang="en-US" altLang="zh-CN" sz="2800">
                <a:ea typeface="楷体_GB2312" pitchFamily="49" charset="-122"/>
              </a:rPr>
              <a:t>         f2(S)=</a:t>
            </a:r>
            <a:r>
              <a:rPr lang="en-US" altLang="zh-CN" sz="2800">
                <a:solidFill>
                  <a:srgbClr val="0000FF"/>
                </a:solidFill>
                <a:ea typeface="楷体_GB2312" pitchFamily="49" charset="-122"/>
              </a:rPr>
              <a:t>12</a:t>
            </a:r>
          </a:p>
          <a:p>
            <a:pPr eaLnBrk="1" hangingPunct="1">
              <a:spcBef>
                <a:spcPct val="0"/>
              </a:spcBef>
              <a:buClrTx/>
              <a:buSzTx/>
              <a:buFontTx/>
              <a:buNone/>
            </a:pPr>
            <a:r>
              <a:rPr lang="zh-CN" altLang="en-US" sz="2800">
                <a:ea typeface="楷体_GB2312" pitchFamily="49" charset="-122"/>
              </a:rPr>
              <a:t>非抢先调度：</a:t>
            </a:r>
            <a:r>
              <a:rPr lang="en-US" altLang="zh-CN" sz="2800">
                <a:ea typeface="楷体_GB2312" pitchFamily="49" charset="-122"/>
              </a:rPr>
              <a:t>f1(S)=</a:t>
            </a:r>
            <a:r>
              <a:rPr lang="en-US" altLang="zh-CN" sz="2800">
                <a:solidFill>
                  <a:srgbClr val="FF0000"/>
                </a:solidFill>
                <a:ea typeface="楷体_GB2312" pitchFamily="49" charset="-122"/>
              </a:rPr>
              <a:t>11</a:t>
            </a:r>
            <a:r>
              <a:rPr lang="en-US" altLang="zh-CN" sz="2800">
                <a:ea typeface="楷体_GB2312" pitchFamily="49" charset="-122"/>
              </a:rPr>
              <a:t>         f2(S)=</a:t>
            </a:r>
            <a:r>
              <a:rPr lang="en-US" altLang="zh-CN" sz="2800">
                <a:solidFill>
                  <a:srgbClr val="FF0000"/>
                </a:solidFill>
                <a:ea typeface="楷体_GB2312" pitchFamily="49" charset="-122"/>
              </a:rPr>
              <a:t>5</a:t>
            </a:r>
          </a:p>
          <a:p>
            <a:pPr eaLnBrk="1" hangingPunct="1">
              <a:spcBef>
                <a:spcPct val="0"/>
              </a:spcBef>
              <a:buClrTx/>
              <a:buSzTx/>
              <a:buFontTx/>
              <a:buNone/>
            </a:pPr>
            <a:r>
              <a:rPr lang="zh-CN" altLang="en-US" sz="2800">
                <a:ea typeface="楷体_GB2312" pitchFamily="49" charset="-122"/>
              </a:rPr>
              <a:t>调度</a:t>
            </a:r>
            <a:r>
              <a:rPr lang="en-US" altLang="zh-CN" sz="2800">
                <a:ea typeface="楷体_GB2312" pitchFamily="49" charset="-122"/>
              </a:rPr>
              <a:t>S</a:t>
            </a:r>
            <a:r>
              <a:rPr lang="zh-CN" altLang="en-US" sz="2800">
                <a:ea typeface="楷体_GB2312" pitchFamily="49" charset="-122"/>
              </a:rPr>
              <a:t>的完成时间：</a:t>
            </a:r>
          </a:p>
          <a:p>
            <a:pPr eaLnBrk="1" hangingPunct="1">
              <a:spcBef>
                <a:spcPct val="0"/>
              </a:spcBef>
              <a:buClrTx/>
              <a:buSzTx/>
              <a:buFontTx/>
              <a:buNone/>
            </a:pPr>
            <a:endParaRPr lang="zh-CN" altLang="en-US" sz="2800">
              <a:ea typeface="楷体_GB2312" pitchFamily="49" charset="-122"/>
            </a:endParaRPr>
          </a:p>
          <a:p>
            <a:pPr eaLnBrk="1" hangingPunct="1">
              <a:spcBef>
                <a:spcPct val="0"/>
              </a:spcBef>
              <a:buClrTx/>
              <a:buSzTx/>
              <a:buFontTx/>
              <a:buNone/>
            </a:pPr>
            <a:endParaRPr lang="zh-CN" altLang="en-US" sz="2800">
              <a:ea typeface="楷体_GB2312" pitchFamily="49" charset="-122"/>
            </a:endParaRPr>
          </a:p>
          <a:p>
            <a:pPr eaLnBrk="1" hangingPunct="1">
              <a:spcBef>
                <a:spcPct val="0"/>
              </a:spcBef>
              <a:buClrTx/>
              <a:buSzTx/>
              <a:buFontTx/>
              <a:buNone/>
            </a:pPr>
            <a:endParaRPr lang="zh-CN" altLang="en-US" sz="2800">
              <a:ea typeface="楷体_GB2312" pitchFamily="49" charset="-122"/>
            </a:endParaRPr>
          </a:p>
          <a:p>
            <a:pPr eaLnBrk="1" hangingPunct="1">
              <a:spcBef>
                <a:spcPct val="0"/>
              </a:spcBef>
              <a:buClrTx/>
              <a:buSzTx/>
              <a:buFontTx/>
              <a:buNone/>
            </a:pPr>
            <a:r>
              <a:rPr lang="zh-CN" altLang="en-US" sz="2800">
                <a:ea typeface="楷体_GB2312" pitchFamily="49" charset="-122"/>
              </a:rPr>
              <a:t>平均流动时间</a:t>
            </a:r>
            <a:r>
              <a:rPr lang="en-US" altLang="zh-CN" sz="2800">
                <a:solidFill>
                  <a:srgbClr val="0000FF"/>
                </a:solidFill>
                <a:ea typeface="楷体_GB2312" pitchFamily="49" charset="-122"/>
              </a:rPr>
              <a:t>MFT (S)</a:t>
            </a:r>
            <a:r>
              <a:rPr lang="en-US" altLang="zh-CN" sz="2800">
                <a:ea typeface="楷体_GB2312" pitchFamily="49" charset="-122"/>
              </a:rPr>
              <a:t>:</a:t>
            </a:r>
          </a:p>
          <a:p>
            <a:pPr eaLnBrk="1" hangingPunct="1">
              <a:spcBef>
                <a:spcPct val="0"/>
              </a:spcBef>
              <a:buClrTx/>
              <a:buSzTx/>
              <a:buFontTx/>
              <a:buNone/>
            </a:pPr>
            <a:endParaRPr lang="zh-CN" altLang="en-US" sz="2800">
              <a:ea typeface="楷体_GB2312" pitchFamily="49" charset="-122"/>
            </a:endParaRPr>
          </a:p>
          <a:p>
            <a:pPr eaLnBrk="1" hangingPunct="1">
              <a:spcBef>
                <a:spcPct val="0"/>
              </a:spcBef>
              <a:buClrTx/>
              <a:buSzTx/>
              <a:buFontTx/>
              <a:buNone/>
            </a:pPr>
            <a:endParaRPr lang="zh-CN" altLang="en-US" sz="2800">
              <a:ea typeface="楷体_GB2312" pitchFamily="49" charset="-122"/>
            </a:endParaRPr>
          </a:p>
          <a:p>
            <a:pPr eaLnBrk="1" hangingPunct="1">
              <a:spcBef>
                <a:spcPct val="0"/>
              </a:spcBef>
              <a:buClrTx/>
              <a:buSzTx/>
              <a:buFontTx/>
              <a:buNone/>
            </a:pPr>
            <a:endParaRPr lang="zh-CN" altLang="en-US" sz="2800">
              <a:latin typeface="黑体" panose="02010609060101010101" pitchFamily="49" charset="-122"/>
              <a:ea typeface="黑体" panose="02010609060101010101" pitchFamily="49" charset="-122"/>
            </a:endParaRPr>
          </a:p>
        </p:txBody>
      </p:sp>
      <p:graphicFrame>
        <p:nvGraphicFramePr>
          <p:cNvPr id="190469" name="Object 1024"/>
          <p:cNvGraphicFramePr>
            <a:graphicFrameLocks noChangeAspect="1"/>
          </p:cNvGraphicFramePr>
          <p:nvPr/>
        </p:nvGraphicFramePr>
        <p:xfrm>
          <a:off x="457200" y="3048000"/>
          <a:ext cx="3124200" cy="838200"/>
        </p:xfrm>
        <a:graphic>
          <a:graphicData uri="http://schemas.openxmlformats.org/presentationml/2006/ole">
            <mc:AlternateContent xmlns:mc="http://schemas.openxmlformats.org/markup-compatibility/2006">
              <mc:Choice xmlns:v="urn:schemas-microsoft-com:vml" Requires="v">
                <p:oleObj spid="_x0000_s107569" name="Equation" r:id="rId3" imgW="1155700" imgH="342900" progId="Equation.3">
                  <p:embed/>
                </p:oleObj>
              </mc:Choice>
              <mc:Fallback>
                <p:oleObj name="Equation" r:id="rId3" imgW="1155700" imgH="342900" progId="Equation.3">
                  <p:embed/>
                  <p:pic>
                    <p:nvPicPr>
                      <p:cNvPr id="190469"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0"/>
                        <a:ext cx="3124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0470" name="Object 1025"/>
          <p:cNvGraphicFramePr>
            <a:graphicFrameLocks noChangeAspect="1"/>
          </p:cNvGraphicFramePr>
          <p:nvPr/>
        </p:nvGraphicFramePr>
        <p:xfrm>
          <a:off x="292100" y="4859338"/>
          <a:ext cx="4051300" cy="1025525"/>
        </p:xfrm>
        <a:graphic>
          <a:graphicData uri="http://schemas.openxmlformats.org/presentationml/2006/ole">
            <mc:AlternateContent xmlns:mc="http://schemas.openxmlformats.org/markup-compatibility/2006">
              <mc:Choice xmlns:v="urn:schemas-microsoft-com:vml" Requires="v">
                <p:oleObj spid="_x0000_s107570" name="Equation" r:id="rId5" imgW="1498600" imgH="419100" progId="Equation.3">
                  <p:embed/>
                </p:oleObj>
              </mc:Choice>
              <mc:Fallback>
                <p:oleObj name="Equation" r:id="rId5" imgW="1498600" imgH="419100" progId="Equation.3">
                  <p:embed/>
                  <p:pic>
                    <p:nvPicPr>
                      <p:cNvPr id="19047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 y="4859338"/>
                        <a:ext cx="40513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78041795"/>
      </p:ext>
    </p:extLst>
  </p:cSld>
  <p:clrMapOvr>
    <a:masterClrMapping/>
  </p:clrMapOvr>
  <p:transition spd="slow">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1AAC8E-8590-456D-A795-5AED35E51FB0}" type="slidenum">
              <a:rPr lang="en-US" altLang="zh-CN">
                <a:latin typeface="Garamond" panose="02020404030301010803" pitchFamily="18" charset="0"/>
              </a:rPr>
              <a:pPr eaLnBrk="1" hangingPunct="1"/>
              <a:t>99</a:t>
            </a:fld>
            <a:endParaRPr lang="en-US" altLang="zh-CN">
              <a:latin typeface="Garamond" panose="02020404030301010803" pitchFamily="18" charset="0"/>
            </a:endParaRPr>
          </a:p>
        </p:txBody>
      </p:sp>
      <p:sp>
        <p:nvSpPr>
          <p:cNvPr id="588802" name="Rectangle 1026"/>
          <p:cNvSpPr>
            <a:spLocks noChangeArrowheads="1"/>
          </p:cNvSpPr>
          <p:nvPr/>
        </p:nvSpPr>
        <p:spPr bwMode="auto">
          <a:xfrm>
            <a:off x="655638" y="423863"/>
            <a:ext cx="7345362" cy="795337"/>
          </a:xfrm>
          <a:prstGeom prst="rect">
            <a:avLst/>
          </a:prstGeom>
          <a:noFill/>
          <a:ln w="9525">
            <a:noFill/>
            <a:miter lim="800000"/>
            <a:headEnd/>
            <a:tailEnd/>
          </a:ln>
          <a:effectLst/>
        </p:spPr>
        <p:txBody>
          <a:bodyPr anchor="b"/>
          <a:lstStyle/>
          <a:p>
            <a:pPr>
              <a:defRPr/>
            </a:pPr>
            <a:r>
              <a:rPr lang="zh-CN" altLang="en-US" sz="3800">
                <a:solidFill>
                  <a:schemeClr val="tx2"/>
                </a:solidFill>
                <a:effectLst>
                  <a:outerShdw blurRad="38100" dist="38100" dir="2700000" algn="tl">
                    <a:srgbClr val="C0C0C0"/>
                  </a:outerShdw>
                </a:effectLst>
                <a:latin typeface="Garamond" pitchFamily="18" charset="0"/>
                <a:ea typeface="黑体" pitchFamily="49" charset="-122"/>
              </a:rPr>
              <a:t>3.8  流水作业调度</a:t>
            </a:r>
            <a:endParaRPr lang="ja-JP" altLang="en-US" sz="3800">
              <a:solidFill>
                <a:schemeClr val="tx2"/>
              </a:solidFill>
              <a:effectLst>
                <a:outerShdw blurRad="38100" dist="38100" dir="2700000" algn="tl">
                  <a:srgbClr val="C0C0C0"/>
                </a:outerShdw>
              </a:effectLst>
              <a:latin typeface="Garamond" pitchFamily="18" charset="0"/>
              <a:ea typeface="黑体" pitchFamily="49" charset="-122"/>
            </a:endParaRPr>
          </a:p>
        </p:txBody>
      </p:sp>
      <p:sp>
        <p:nvSpPr>
          <p:cNvPr id="191492" name="Text Box 1027"/>
          <p:cNvSpPr txBox="1">
            <a:spLocks noChangeArrowheads="1"/>
          </p:cNvSpPr>
          <p:nvPr/>
        </p:nvSpPr>
        <p:spPr bwMode="auto">
          <a:xfrm>
            <a:off x="304800" y="1447800"/>
            <a:ext cx="8569325"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0000FF"/>
                </a:solidFill>
                <a:ea typeface="楷体_GB2312" pitchFamily="49" charset="-122"/>
              </a:rPr>
              <a:t>OFT(S)</a:t>
            </a:r>
            <a:r>
              <a:rPr lang="en-US" altLang="zh-CN" sz="2800">
                <a:ea typeface="楷体_GB2312" pitchFamily="49" charset="-122"/>
              </a:rPr>
              <a:t>：</a:t>
            </a:r>
            <a:r>
              <a:rPr lang="zh-CN" altLang="en-US" sz="2800">
                <a:ea typeface="楷体_GB2312" pitchFamily="49" charset="-122"/>
              </a:rPr>
              <a:t>最优完成时间调度，指在所有非抢先调度</a:t>
            </a:r>
            <a:r>
              <a:rPr lang="en-US" altLang="zh-CN" sz="2800">
                <a:ea typeface="楷体_GB2312" pitchFamily="49" charset="-122"/>
              </a:rPr>
              <a:t>S</a:t>
            </a:r>
            <a:r>
              <a:rPr lang="zh-CN" altLang="en-US" sz="2800">
                <a:ea typeface="楷体_GB2312" pitchFamily="49" charset="-122"/>
              </a:rPr>
              <a:t>中，</a:t>
            </a:r>
            <a:r>
              <a:rPr lang="en-US" altLang="zh-CN" sz="2800">
                <a:ea typeface="楷体_GB2312" pitchFamily="49" charset="-122"/>
              </a:rPr>
              <a:t>F（S）</a:t>
            </a:r>
            <a:r>
              <a:rPr lang="zh-CN" altLang="en-US" sz="2800">
                <a:ea typeface="楷体_GB2312" pitchFamily="49" charset="-122"/>
              </a:rPr>
              <a:t>取值最小的调度。</a:t>
            </a:r>
          </a:p>
          <a:p>
            <a:pPr>
              <a:spcBef>
                <a:spcPct val="0"/>
              </a:spcBef>
              <a:buClrTx/>
              <a:buSzTx/>
              <a:buFontTx/>
              <a:buNone/>
            </a:pPr>
            <a:endParaRPr lang="zh-CN" altLang="en-US" sz="2800">
              <a:ea typeface="楷体_GB2312" pitchFamily="49" charset="-122"/>
            </a:endParaRPr>
          </a:p>
          <a:p>
            <a:pPr>
              <a:spcBef>
                <a:spcPct val="0"/>
              </a:spcBef>
              <a:buClrTx/>
              <a:buSzTx/>
              <a:buFontTx/>
              <a:buNone/>
            </a:pPr>
            <a:r>
              <a:rPr lang="en-US" altLang="zh-CN" sz="2800">
                <a:solidFill>
                  <a:srgbClr val="0000FF"/>
                </a:solidFill>
                <a:ea typeface="楷体_GB2312" pitchFamily="49" charset="-122"/>
              </a:rPr>
              <a:t>POFT(S)</a:t>
            </a:r>
            <a:r>
              <a:rPr lang="en-US" altLang="zh-CN" sz="2800">
                <a:ea typeface="楷体_GB2312" pitchFamily="49" charset="-122"/>
              </a:rPr>
              <a:t>：</a:t>
            </a:r>
            <a:r>
              <a:rPr lang="zh-CN" altLang="en-US" sz="2800">
                <a:ea typeface="楷体_GB2312" pitchFamily="49" charset="-122"/>
              </a:rPr>
              <a:t>抢先最优完成时间调度。</a:t>
            </a:r>
          </a:p>
          <a:p>
            <a:pPr>
              <a:spcBef>
                <a:spcPct val="0"/>
              </a:spcBef>
              <a:buClrTx/>
              <a:buSzTx/>
              <a:buFontTx/>
              <a:buNone/>
            </a:pPr>
            <a:endParaRPr lang="zh-CN" altLang="en-US" sz="2800">
              <a:ea typeface="楷体_GB2312" pitchFamily="49" charset="-122"/>
            </a:endParaRPr>
          </a:p>
          <a:p>
            <a:pPr>
              <a:spcBef>
                <a:spcPct val="0"/>
              </a:spcBef>
              <a:buClrTx/>
              <a:buSzTx/>
              <a:buFontTx/>
              <a:buNone/>
            </a:pPr>
            <a:r>
              <a:rPr lang="en-US" altLang="zh-CN" sz="2800">
                <a:solidFill>
                  <a:srgbClr val="0000FF"/>
                </a:solidFill>
                <a:ea typeface="楷体_GB2312" pitchFamily="49" charset="-122"/>
              </a:rPr>
              <a:t>OMFT(S)</a:t>
            </a:r>
            <a:r>
              <a:rPr lang="en-US" altLang="zh-CN" sz="2800">
                <a:ea typeface="楷体_GB2312" pitchFamily="49" charset="-122"/>
              </a:rPr>
              <a:t>：</a:t>
            </a:r>
            <a:r>
              <a:rPr lang="zh-CN" altLang="en-US" sz="2800">
                <a:ea typeface="楷体_GB2312" pitchFamily="49" charset="-122"/>
              </a:rPr>
              <a:t>最优平均完成时间调度。</a:t>
            </a:r>
          </a:p>
          <a:p>
            <a:pPr>
              <a:spcBef>
                <a:spcPct val="0"/>
              </a:spcBef>
              <a:buClrTx/>
              <a:buSzTx/>
              <a:buFontTx/>
              <a:buNone/>
            </a:pPr>
            <a:endParaRPr lang="zh-CN" altLang="en-US" sz="2800">
              <a:ea typeface="楷体_GB2312" pitchFamily="49" charset="-122"/>
            </a:endParaRPr>
          </a:p>
          <a:p>
            <a:pPr>
              <a:spcBef>
                <a:spcPct val="0"/>
              </a:spcBef>
              <a:buClrTx/>
              <a:buSzTx/>
              <a:buFontTx/>
              <a:buNone/>
            </a:pPr>
            <a:r>
              <a:rPr lang="en-US" altLang="zh-CN" sz="2800">
                <a:solidFill>
                  <a:srgbClr val="0000FF"/>
                </a:solidFill>
                <a:ea typeface="楷体_GB2312" pitchFamily="49" charset="-122"/>
              </a:rPr>
              <a:t>POMFT(S)</a:t>
            </a:r>
            <a:r>
              <a:rPr lang="en-US" altLang="zh-CN" sz="2800">
                <a:ea typeface="楷体_GB2312" pitchFamily="49" charset="-122"/>
              </a:rPr>
              <a:t>：</a:t>
            </a:r>
            <a:r>
              <a:rPr lang="zh-CN" altLang="en-US" sz="2800">
                <a:ea typeface="楷体_GB2312" pitchFamily="49" charset="-122"/>
              </a:rPr>
              <a:t>抢先最优完成时间调度。</a:t>
            </a:r>
          </a:p>
          <a:p>
            <a:pPr>
              <a:spcBef>
                <a:spcPct val="0"/>
              </a:spcBef>
              <a:buClrTx/>
              <a:buSzTx/>
              <a:buFontTx/>
              <a:buNone/>
            </a:pPr>
            <a:endParaRPr lang="zh-CN" altLang="en-US" sz="2800">
              <a:ea typeface="楷体_GB2312" pitchFamily="49" charset="-122"/>
            </a:endParaRPr>
          </a:p>
          <a:p>
            <a:pPr>
              <a:spcBef>
                <a:spcPct val="0"/>
              </a:spcBef>
              <a:buClrTx/>
              <a:buSzTx/>
              <a:buFontTx/>
              <a:buNone/>
            </a:pPr>
            <a:r>
              <a:rPr lang="en-US" altLang="zh-CN" sz="2800">
                <a:ea typeface="楷体_GB2312" pitchFamily="49" charset="-122"/>
              </a:rPr>
              <a:t>m&gt;2</a:t>
            </a:r>
            <a:r>
              <a:rPr lang="zh-CN" altLang="en-US" sz="2800">
                <a:ea typeface="楷体_GB2312" pitchFamily="49" charset="-122"/>
              </a:rPr>
              <a:t>时，</a:t>
            </a:r>
            <a:r>
              <a:rPr lang="en-US" altLang="zh-CN" sz="2800">
                <a:ea typeface="楷体_GB2312" pitchFamily="49" charset="-122"/>
              </a:rPr>
              <a:t>OFT</a:t>
            </a:r>
            <a:r>
              <a:rPr lang="zh-CN" altLang="en-US" sz="2800">
                <a:ea typeface="楷体_GB2312" pitchFamily="49" charset="-122"/>
              </a:rPr>
              <a:t>和</a:t>
            </a:r>
            <a:r>
              <a:rPr lang="en-US" altLang="zh-CN" sz="2800">
                <a:ea typeface="楷体_GB2312" pitchFamily="49" charset="-122"/>
              </a:rPr>
              <a:t>POFT</a:t>
            </a:r>
            <a:r>
              <a:rPr lang="zh-CN" altLang="en-US" sz="2800">
                <a:ea typeface="楷体_GB2312" pitchFamily="49" charset="-122"/>
              </a:rPr>
              <a:t>调度方案难以得到。</a:t>
            </a:r>
          </a:p>
          <a:p>
            <a:pPr eaLnBrk="1" hangingPunct="1">
              <a:spcBef>
                <a:spcPct val="0"/>
              </a:spcBef>
              <a:buClrTx/>
              <a:buSzTx/>
              <a:buFontTx/>
              <a:buNone/>
            </a:pPr>
            <a:endParaRPr lang="zh-CN" altLang="en-US" sz="28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64753155"/>
      </p:ext>
    </p:extLst>
  </p:cSld>
  <p:clrMapOvr>
    <a:masterClrMapping/>
  </p:clrMapOvr>
  <p:transition spd="slow">
    <p:random/>
  </p:transition>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8164</TotalTime>
  <Words>9483</Words>
  <Application>Microsoft Macintosh PowerPoint</Application>
  <PresentationFormat>全屏显示(4:3)</PresentationFormat>
  <Paragraphs>1139</Paragraphs>
  <Slides>115</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115</vt:i4>
      </vt:variant>
    </vt:vector>
  </HeadingPairs>
  <TitlesOfParts>
    <vt:vector size="136" baseType="lpstr">
      <vt:lpstr>Arial Rounded MT Bold</vt:lpstr>
      <vt:lpstr>Arial Unicode MS</vt:lpstr>
      <vt:lpstr>Cambria Math</vt:lpstr>
      <vt:lpstr>Courier New</vt:lpstr>
      <vt:lpstr>Garamond</vt:lpstr>
      <vt:lpstr>Haettenschweiler</vt:lpstr>
      <vt:lpstr>Symbol</vt:lpstr>
      <vt:lpstr>Tahoma</vt:lpstr>
      <vt:lpstr>Times New Roman</vt:lpstr>
      <vt:lpstr>Verdana</vt:lpstr>
      <vt:lpstr>Wingdings</vt:lpstr>
      <vt:lpstr>黑体</vt:lpstr>
      <vt:lpstr>华文新魏</vt:lpstr>
      <vt:lpstr>楷体_GB2312</vt:lpstr>
      <vt:lpstr>宋体</vt:lpstr>
      <vt:lpstr>Arial</vt:lpstr>
      <vt:lpstr>Blends</vt:lpstr>
      <vt:lpstr>位图图像</vt:lpstr>
      <vt:lpstr>Equation</vt:lpstr>
      <vt:lpstr>公式</vt:lpstr>
      <vt:lpstr>数式</vt:lpstr>
      <vt:lpstr>期中考试</vt:lpstr>
      <vt:lpstr>动态规划</vt:lpstr>
      <vt:lpstr>6.1 历史及研究问题</vt:lpstr>
      <vt:lpstr>6.1 历史及研究问题</vt:lpstr>
      <vt:lpstr>6.1 历史及研究问题</vt:lpstr>
      <vt:lpstr>6.2 最优性原理</vt:lpstr>
      <vt:lpstr>6.3 总体思想</vt:lpstr>
      <vt:lpstr>6.3 总体思想</vt:lpstr>
      <vt:lpstr>6.3 总体思想</vt:lpstr>
      <vt:lpstr>6.3 总体思想</vt:lpstr>
      <vt:lpstr>6.4 矩阵链乘法问题</vt:lpstr>
      <vt:lpstr>6.4  矩阵链乘法问题</vt:lpstr>
      <vt:lpstr>6.4  矩阵链乘法问题</vt:lpstr>
      <vt:lpstr>6.4  矩阵链乘法问题</vt:lpstr>
      <vt:lpstr>6.5  矩阵链乘法问题</vt:lpstr>
      <vt:lpstr>6.5  矩阵链乘法问题</vt:lpstr>
      <vt:lpstr>6.5  矩阵链乘法问题</vt:lpstr>
      <vt:lpstr>6.5  矩阵链乘法问题</vt:lpstr>
      <vt:lpstr>6.5  矩阵链乘法问题</vt:lpstr>
      <vt:lpstr>6.6  适用条件</vt:lpstr>
      <vt:lpstr>6.6.1  最优子结构</vt:lpstr>
      <vt:lpstr>6.6.1  最优子结构</vt:lpstr>
      <vt:lpstr>6.6.1  最优子结构</vt:lpstr>
      <vt:lpstr>6.6.1  最优子结构</vt:lpstr>
      <vt:lpstr>PowerPoint 演示文稿</vt:lpstr>
      <vt:lpstr>6.6.2  重叠子问题</vt:lpstr>
      <vt:lpstr>6.6.2  重叠子问题</vt:lpstr>
      <vt:lpstr>6.6.3   备忘录法</vt:lpstr>
      <vt:lpstr>6.6.3   备忘录法</vt:lpstr>
      <vt:lpstr>6.6.3   备忘录法</vt:lpstr>
      <vt:lpstr>PowerPoint 演示文稿</vt:lpstr>
      <vt:lpstr>PowerPoint 演示文稿</vt:lpstr>
      <vt:lpstr>6.7  设计技巧</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6.8最长公共子序列（LCS）</vt:lpstr>
      <vt:lpstr>6.9 多段图规划</vt:lpstr>
      <vt:lpstr>6.9 多段图规划</vt:lpstr>
      <vt:lpstr>6.9 多段图规划</vt:lpstr>
      <vt:lpstr>6.9 多段图规划</vt:lpstr>
      <vt:lpstr>6.9 多段图规划</vt:lpstr>
      <vt:lpstr>PowerPoint 演示文稿</vt:lpstr>
      <vt:lpstr>6.10 最大子段和</vt:lpstr>
      <vt:lpstr>PowerPoint 演示文稿</vt:lpstr>
      <vt:lpstr>PowerPoint 演示文稿</vt:lpstr>
      <vt:lpstr>6.10 最大子段和</vt:lpstr>
      <vt:lpstr>6.10 最大子段和</vt:lpstr>
      <vt:lpstr>PowerPoint 演示文稿</vt:lpstr>
      <vt:lpstr>6.10 最大子段和</vt:lpstr>
      <vt:lpstr>6.11 0-1背包问题</vt:lpstr>
      <vt:lpstr>6.11 0-1背包问题</vt:lpstr>
      <vt:lpstr>6.11 0-1背包问题</vt:lpstr>
      <vt:lpstr>6.11 0-1背包问题</vt:lpstr>
      <vt:lpstr>6.11  0-1背包问题</vt:lpstr>
      <vt:lpstr>6.11  0-1背包问题</vt:lpstr>
      <vt:lpstr>6.11  0-1背包问题</vt:lpstr>
      <vt:lpstr>6.12  其它问题</vt:lpstr>
      <vt:lpstr>3.10  最优二叉搜索树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j-i=2</vt:lpstr>
      <vt:lpstr>j-i=3</vt:lpstr>
      <vt:lpstr>j-i=4</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dell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LQ</dc:creator>
  <cp:lastModifiedBy>947012145@qq.com</cp:lastModifiedBy>
  <cp:revision>436</cp:revision>
  <dcterms:created xsi:type="dcterms:W3CDTF">2004-12-12T12:58:32Z</dcterms:created>
  <dcterms:modified xsi:type="dcterms:W3CDTF">2017-11-03T08:46:22Z</dcterms:modified>
</cp:coreProperties>
</file>